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 id="350" r:id="rId17"/>
    <p:sldId id="271" r:id="rId18"/>
    <p:sldId id="272" r:id="rId19"/>
    <p:sldId id="273" r:id="rId20"/>
    <p:sldId id="298" r:id="rId21"/>
    <p:sldId id="274" r:id="rId22"/>
    <p:sldId id="311" r:id="rId23"/>
    <p:sldId id="354" r:id="rId24"/>
    <p:sldId id="314" r:id="rId25"/>
    <p:sldId id="355" r:id="rId26"/>
    <p:sldId id="313" r:id="rId27"/>
    <p:sldId id="275" r:id="rId28"/>
    <p:sldId id="276" r:id="rId29"/>
    <p:sldId id="277" r:id="rId30"/>
    <p:sldId id="278" r:id="rId31"/>
    <p:sldId id="281" r:id="rId32"/>
    <p:sldId id="279" r:id="rId33"/>
    <p:sldId id="280" r:id="rId34"/>
    <p:sldId id="356" r:id="rId35"/>
    <p:sldId id="282" r:id="rId36"/>
    <p:sldId id="283" r:id="rId37"/>
    <p:sldId id="284" r:id="rId38"/>
    <p:sldId id="285" r:id="rId39"/>
    <p:sldId id="286" r:id="rId40"/>
    <p:sldId id="287" r:id="rId41"/>
    <p:sldId id="289" r:id="rId42"/>
    <p:sldId id="290" r:id="rId43"/>
    <p:sldId id="293" r:id="rId44"/>
    <p:sldId id="294" r:id="rId45"/>
    <p:sldId id="292" r:id="rId46"/>
    <p:sldId id="295" r:id="rId47"/>
    <p:sldId id="296" r:id="rId48"/>
    <p:sldId id="297" r:id="rId49"/>
    <p:sldId id="299" r:id="rId50"/>
    <p:sldId id="300" r:id="rId51"/>
    <p:sldId id="301" r:id="rId52"/>
    <p:sldId id="303" r:id="rId53"/>
    <p:sldId id="304" r:id="rId54"/>
    <p:sldId id="305" r:id="rId55"/>
    <p:sldId id="306" r:id="rId56"/>
    <p:sldId id="308" r:id="rId57"/>
    <p:sldId id="307" r:id="rId58"/>
    <p:sldId id="310" r:id="rId59"/>
    <p:sldId id="309" r:id="rId60"/>
    <p:sldId id="316" r:id="rId61"/>
    <p:sldId id="315" r:id="rId62"/>
    <p:sldId id="319" r:id="rId63"/>
    <p:sldId id="312" r:id="rId64"/>
    <p:sldId id="320" r:id="rId65"/>
    <p:sldId id="321" r:id="rId66"/>
    <p:sldId id="322" r:id="rId67"/>
    <p:sldId id="324" r:id="rId68"/>
    <p:sldId id="323" r:id="rId69"/>
    <p:sldId id="325" r:id="rId70"/>
    <p:sldId id="326" r:id="rId71"/>
    <p:sldId id="327" r:id="rId72"/>
    <p:sldId id="328" r:id="rId73"/>
    <p:sldId id="329" r:id="rId74"/>
    <p:sldId id="330" r:id="rId75"/>
    <p:sldId id="336" r:id="rId76"/>
    <p:sldId id="337" r:id="rId77"/>
    <p:sldId id="338" r:id="rId78"/>
    <p:sldId id="339" r:id="rId79"/>
    <p:sldId id="340" r:id="rId80"/>
    <p:sldId id="341" r:id="rId81"/>
    <p:sldId id="342" r:id="rId82"/>
    <p:sldId id="343" r:id="rId83"/>
    <p:sldId id="344" r:id="rId84"/>
    <p:sldId id="348" r:id="rId85"/>
    <p:sldId id="358" r:id="rId86"/>
    <p:sldId id="357" r:id="rId87"/>
    <p:sldId id="351" r:id="rId88"/>
    <p:sldId id="335" r:id="rId89"/>
    <p:sldId id="345" r:id="rId90"/>
    <p:sldId id="332" r:id="rId91"/>
    <p:sldId id="333" r:id="rId92"/>
    <p:sldId id="334" r:id="rId93"/>
    <p:sldId id="346" r:id="rId94"/>
    <p:sldId id="317" r:id="rId95"/>
    <p:sldId id="347" r:id="rId96"/>
    <p:sldId id="318" r:id="rId97"/>
    <p:sldId id="353" r:id="rId98"/>
    <p:sldId id="331" r:id="rId99"/>
    <p:sldId id="349"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3" autoAdjust="0"/>
    <p:restoredTop sz="94660"/>
  </p:normalViewPr>
  <p:slideViewPr>
    <p:cSldViewPr>
      <p:cViewPr varScale="1">
        <p:scale>
          <a:sx n="67" d="100"/>
          <a:sy n="67" d="100"/>
        </p:scale>
        <p:origin x="-61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155827-1A11-4096-8FEE-AA9F26056A81}" type="datetimeFigureOut">
              <a:rPr lang="en-US" smtClean="0"/>
              <a:pPr/>
              <a:t>3/5/2011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55827-1A11-4096-8FEE-AA9F26056A81}" type="datetimeFigureOut">
              <a:rPr lang="en-US" smtClean="0"/>
              <a:pPr/>
              <a:t>3/5/2011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55827-1A11-4096-8FEE-AA9F26056A81}" type="datetimeFigureOut">
              <a:rPr lang="en-US" smtClean="0"/>
              <a:pPr/>
              <a:t>3/5/2011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55827-1A11-4096-8FEE-AA9F26056A81}" type="datetimeFigureOut">
              <a:rPr lang="en-US" smtClean="0"/>
              <a:pPr/>
              <a:t>3/5/2011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155827-1A11-4096-8FEE-AA9F26056A81}" type="datetimeFigureOut">
              <a:rPr lang="en-US" smtClean="0"/>
              <a:pPr/>
              <a:t>3/5/2011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155827-1A11-4096-8FEE-AA9F26056A81}" type="datetimeFigureOut">
              <a:rPr lang="en-US" smtClean="0"/>
              <a:pPr/>
              <a:t>3/5/2011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55827-1A11-4096-8FEE-AA9F26056A81}" type="datetimeFigureOut">
              <a:rPr lang="en-US" smtClean="0"/>
              <a:pPr/>
              <a:t>3/5/2011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155827-1A11-4096-8FEE-AA9F26056A81}" type="datetimeFigureOut">
              <a:rPr lang="en-US" smtClean="0"/>
              <a:pPr/>
              <a:t>3/5/2011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55827-1A11-4096-8FEE-AA9F26056A81}" type="datetimeFigureOut">
              <a:rPr lang="en-US" smtClean="0"/>
              <a:pPr/>
              <a:t>3/5/2011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55827-1A11-4096-8FEE-AA9F26056A81}" type="datetimeFigureOut">
              <a:rPr lang="en-US" smtClean="0"/>
              <a:pPr/>
              <a:t>3/5/2011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55827-1A11-4096-8FEE-AA9F26056A81}" type="datetimeFigureOut">
              <a:rPr lang="en-US" smtClean="0"/>
              <a:pPr/>
              <a:t>3/5/2011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BD0D1-B416-4363-8C7D-28F2A888339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55827-1A11-4096-8FEE-AA9F26056A81}" type="datetimeFigureOut">
              <a:rPr lang="en-US" smtClean="0"/>
              <a:pPr/>
              <a:t>3/5/2011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BD0D1-B416-4363-8C7D-28F2A888339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png"/><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gif"/><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www.answersingenesis.org/articles/2011/02/26/news-to-note-02262011" TargetMode="External"/><Relationship Id="rId3" Type="http://schemas.openxmlformats.org/officeDocument/2006/relationships/image" Target="../media/image49.jpeg"/><Relationship Id="rId7" Type="http://schemas.openxmlformats.org/officeDocument/2006/relationships/hyperlink" Target="http://www.telegraph.co.uk/news/worldnews/1576177/Two-snouted-three-eyed-piglet-born-in-China.html"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en.wikipedia.org/wiki/List_of_country_name_etymologies" TargetMode="External"/><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hyperlink" Target="http://www.newtonproject.sussex.ac.uk/view/texts/normalized/THEM00098" TargetMode="External"/><Relationship Id="rId4" Type="http://schemas.openxmlformats.org/officeDocument/2006/relationships/hyperlink" Target="http://www.attalus.org/translate/eusebius5.html"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brian\Desktop\ashes-lava-volcanic_w725_h544.jpg"/>
          <p:cNvPicPr>
            <a:picLocks noChangeAspect="1" noChangeArrowheads="1"/>
          </p:cNvPicPr>
          <p:nvPr/>
        </p:nvPicPr>
        <p:blipFill>
          <a:blip r:embed="rId2" cstate="print">
            <a:duotone>
              <a:prstClr val="black"/>
              <a:schemeClr val="tx2">
                <a:tint val="45000"/>
                <a:satMod val="400000"/>
              </a:schemeClr>
            </a:duotone>
            <a:lum bright="-25000" contrast="-50000"/>
          </a:blip>
          <a:srcRect/>
          <a:stretch>
            <a:fillRect/>
          </a:stretch>
        </p:blipFill>
        <p:spPr bwMode="auto">
          <a:xfrm>
            <a:off x="0" y="0"/>
            <a:ext cx="9144000" cy="6861153"/>
          </a:xfrm>
          <a:prstGeom prst="rect">
            <a:avLst/>
          </a:prstGeom>
          <a:noFill/>
        </p:spPr>
      </p:pic>
      <p:pic>
        <p:nvPicPr>
          <p:cNvPr id="1026" name="Picture 2" descr="C:\Users\brian\Desktop\Forbes_1.jpg"/>
          <p:cNvPicPr>
            <a:picLocks noChangeAspect="1" noChangeArrowheads="1"/>
          </p:cNvPicPr>
          <p:nvPr/>
        </p:nvPicPr>
        <p:blipFill>
          <a:blip r:embed="rId3" cstate="print"/>
          <a:srcRect/>
          <a:stretch>
            <a:fillRect/>
          </a:stretch>
        </p:blipFill>
        <p:spPr bwMode="auto">
          <a:xfrm>
            <a:off x="4839900" y="533400"/>
            <a:ext cx="3810000" cy="5755533"/>
          </a:xfrm>
          <a:prstGeom prst="rect">
            <a:avLst/>
          </a:prstGeom>
          <a:noFill/>
        </p:spPr>
      </p:pic>
      <p:sp>
        <p:nvSpPr>
          <p:cNvPr id="10" name="TextBox 9"/>
          <p:cNvSpPr txBox="1"/>
          <p:nvPr/>
        </p:nvSpPr>
        <p:spPr>
          <a:xfrm>
            <a:off x="381000" y="533401"/>
            <a:ext cx="4343400" cy="5786199"/>
          </a:xfrm>
          <a:prstGeom prst="rect">
            <a:avLst/>
          </a:prstGeom>
          <a:blipFill dpi="0" rotWithShape="1">
            <a:blip r:embed="rId4" cstate="print">
              <a:alphaModFix amt="70000"/>
            </a:blip>
            <a:srcRect/>
            <a:tile tx="0" ty="0" sx="100000" sy="100000" flip="none" algn="tl"/>
          </a:blipFill>
        </p:spPr>
        <p:txBody>
          <a:bodyPr wrap="square" rtlCol="0">
            <a:spAutoFit/>
          </a:bodyPr>
          <a:lstStyle/>
          <a:p>
            <a:pPr algn="ctr"/>
            <a:r>
              <a:rPr lang="en-US" sz="7400" dirty="0" smtClean="0">
                <a:solidFill>
                  <a:schemeClr val="bg2">
                    <a:lumMod val="90000"/>
                  </a:schemeClr>
                </a:solidFill>
                <a:latin typeface="David" pitchFamily="34" charset="-79"/>
                <a:cs typeface="David" pitchFamily="34" charset="-79"/>
              </a:rPr>
              <a:t>What History Tells Us About History</a:t>
            </a:r>
            <a:endParaRPr lang="en-US" sz="7400" dirty="0">
              <a:solidFill>
                <a:schemeClr val="bg2">
                  <a:lumMod val="90000"/>
                </a:schemeClr>
              </a:solidFill>
              <a:latin typeface="David" pitchFamily="34" charset="-79"/>
              <a:cs typeface="David" pitchFamily="34" charset="-79"/>
            </a:endParaRPr>
          </a:p>
        </p:txBody>
      </p:sp>
      <p:sp>
        <p:nvSpPr>
          <p:cNvPr id="12" name="TextBox 11"/>
          <p:cNvSpPr txBox="1"/>
          <p:nvPr/>
        </p:nvSpPr>
        <p:spPr>
          <a:xfrm>
            <a:off x="4876800" y="5410200"/>
            <a:ext cx="3823483" cy="415498"/>
          </a:xfrm>
          <a:prstGeom prst="rect">
            <a:avLst/>
          </a:prstGeom>
          <a:noFill/>
        </p:spPr>
        <p:txBody>
          <a:bodyPr wrap="none" rtlCol="0">
            <a:spAutoFit/>
          </a:bodyPr>
          <a:lstStyle/>
          <a:p>
            <a:r>
              <a:rPr lang="en-US" sz="2100" b="1" dirty="0" smtClean="0">
                <a:solidFill>
                  <a:schemeClr val="accent5">
                    <a:lumMod val="50000"/>
                  </a:schemeClr>
                </a:solidFill>
                <a:latin typeface="Bookman Old Style" pitchFamily="18" charset="0"/>
              </a:rPr>
              <a:t>FromNoahtoHercules.com</a:t>
            </a:r>
            <a:endParaRPr lang="en-US" sz="2100" b="1" dirty="0">
              <a:solidFill>
                <a:schemeClr val="accent5">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rian\Desktop\south-rim-of-the-grand-canyon_w725_h544.jpg"/>
          <p:cNvPicPr>
            <a:picLocks noChangeAspect="1" noChangeArrowheads="1"/>
          </p:cNvPicPr>
          <p:nvPr/>
        </p:nvPicPr>
        <p:blipFill>
          <a:blip r:embed="rId2" cstate="print"/>
          <a:srcRect/>
          <a:stretch>
            <a:fillRect/>
          </a:stretch>
        </p:blipFill>
        <p:spPr bwMode="auto">
          <a:xfrm>
            <a:off x="1" y="-3153"/>
            <a:ext cx="9144000" cy="6861153"/>
          </a:xfrm>
          <a:prstGeom prst="rect">
            <a:avLst/>
          </a:prstGeom>
          <a:noFill/>
        </p:spPr>
      </p:pic>
      <p:sp>
        <p:nvSpPr>
          <p:cNvPr id="3" name="Content Placeholder 2"/>
          <p:cNvSpPr>
            <a:spLocks noGrp="1"/>
          </p:cNvSpPr>
          <p:nvPr>
            <p:ph idx="1"/>
          </p:nvPr>
        </p:nvSpPr>
        <p:spPr>
          <a:xfrm>
            <a:off x="228600" y="152400"/>
            <a:ext cx="7239000" cy="1524000"/>
          </a:xfrm>
          <a:solidFill>
            <a:schemeClr val="accent1">
              <a:lumMod val="20000"/>
              <a:lumOff val="80000"/>
              <a:alpha val="50000"/>
            </a:schemeClr>
          </a:solidFill>
        </p:spPr>
        <p:txBody>
          <a:bodyPr>
            <a:noAutofit/>
          </a:bodyPr>
          <a:lstStyle/>
          <a:p>
            <a:pPr marL="0">
              <a:spcBef>
                <a:spcPts val="0"/>
              </a:spcBef>
              <a:buNone/>
            </a:pPr>
            <a:r>
              <a:rPr lang="en-US" sz="5000" dirty="0" smtClean="0">
                <a:effectLst>
                  <a:outerShdw blurRad="38100" dist="38100" dir="2700000" algn="tl">
                    <a:srgbClr val="000000">
                      <a:alpha val="43137"/>
                    </a:srgbClr>
                  </a:outerShdw>
                </a:effectLst>
              </a:rPr>
              <a:t>The fallacy applies when we assume that…</a:t>
            </a:r>
          </a:p>
        </p:txBody>
      </p:sp>
      <p:sp>
        <p:nvSpPr>
          <p:cNvPr id="5" name="TextBox 4"/>
          <p:cNvSpPr txBox="1"/>
          <p:nvPr/>
        </p:nvSpPr>
        <p:spPr>
          <a:xfrm>
            <a:off x="304800" y="3124200"/>
            <a:ext cx="5257800" cy="2400657"/>
          </a:xfrm>
          <a:prstGeom prst="rect">
            <a:avLst/>
          </a:prstGeom>
          <a:solidFill>
            <a:schemeClr val="bg1">
              <a:lumMod val="85000"/>
              <a:alpha val="75000"/>
            </a:schemeClr>
          </a:solidFill>
        </p:spPr>
        <p:txBody>
          <a:bodyPr wrap="square" rtlCol="0">
            <a:spAutoFit/>
          </a:bodyPr>
          <a:lstStyle/>
          <a:p>
            <a:r>
              <a:rPr lang="en-US" sz="5000" dirty="0" smtClean="0"/>
              <a:t>Whenever you and an expert disagree, YOU are wrong.</a:t>
            </a:r>
            <a:endParaRPr lang="en-US" sz="5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077200" cy="4983163"/>
          </a:xfrm>
        </p:spPr>
        <p:txBody>
          <a:bodyPr>
            <a:noAutofit/>
          </a:bodyPr>
          <a:lstStyle/>
          <a:p>
            <a:pPr marL="0">
              <a:spcBef>
                <a:spcPts val="0"/>
              </a:spcBef>
              <a:buNone/>
            </a:pPr>
            <a:r>
              <a:rPr lang="en-US" sz="3500" dirty="0" smtClean="0"/>
              <a:t>The most common objection to my evidence is an “appeal to authority” fallacy.</a:t>
            </a:r>
          </a:p>
        </p:txBody>
      </p:sp>
      <p:pic>
        <p:nvPicPr>
          <p:cNvPr id="10242" name="Picture 2" descr="C:\Users\brian\AppData\Local\Microsoft\Windows\Temporary Internet Files\Content.IE5\TJGB6Z5R\MC900048534[1].wmf"/>
          <p:cNvPicPr>
            <a:picLocks noChangeAspect="1" noChangeArrowheads="1"/>
          </p:cNvPicPr>
          <p:nvPr/>
        </p:nvPicPr>
        <p:blipFill>
          <a:blip r:embed="rId2" cstate="print"/>
          <a:srcRect/>
          <a:stretch>
            <a:fillRect/>
          </a:stretch>
        </p:blipFill>
        <p:spPr bwMode="auto">
          <a:xfrm>
            <a:off x="7086600" y="4648200"/>
            <a:ext cx="1808162" cy="1771650"/>
          </a:xfrm>
          <a:prstGeom prst="rect">
            <a:avLst/>
          </a:prstGeom>
          <a:noFill/>
        </p:spPr>
      </p:pic>
      <p:pic>
        <p:nvPicPr>
          <p:cNvPr id="10243" name="Picture 3" descr="C:\Users\brian\AppData\Local\Microsoft\Windows\Temporary Internet Files\Content.IE5\8OQU9GQD\MC900440663[1].png"/>
          <p:cNvPicPr>
            <a:picLocks noChangeAspect="1" noChangeArrowheads="1"/>
          </p:cNvPicPr>
          <p:nvPr/>
        </p:nvPicPr>
        <p:blipFill>
          <a:blip r:embed="rId3" cstate="print"/>
          <a:srcRect/>
          <a:stretch>
            <a:fillRect/>
          </a:stretch>
        </p:blipFill>
        <p:spPr bwMode="auto">
          <a:xfrm>
            <a:off x="3962400" y="2362200"/>
            <a:ext cx="2641600" cy="2743200"/>
          </a:xfrm>
          <a:prstGeom prst="rect">
            <a:avLst/>
          </a:prstGeom>
          <a:noFill/>
        </p:spPr>
      </p:pic>
      <p:pic>
        <p:nvPicPr>
          <p:cNvPr id="10244" name="Picture 4" descr="C:\Users\brian\AppData\Local\Microsoft\Windows\Temporary Internet Files\Content.IE5\OKNKH3UP\MC900239207[1].wmf"/>
          <p:cNvPicPr>
            <a:picLocks noChangeAspect="1" noChangeArrowheads="1"/>
          </p:cNvPicPr>
          <p:nvPr/>
        </p:nvPicPr>
        <p:blipFill>
          <a:blip r:embed="rId4" cstate="print"/>
          <a:srcRect/>
          <a:stretch>
            <a:fillRect/>
          </a:stretch>
        </p:blipFill>
        <p:spPr bwMode="auto">
          <a:xfrm>
            <a:off x="806450" y="4379913"/>
            <a:ext cx="1606550" cy="1776412"/>
          </a:xfrm>
          <a:prstGeom prst="rect">
            <a:avLst/>
          </a:prstGeom>
          <a:noFill/>
        </p:spPr>
      </p:pic>
      <p:pic>
        <p:nvPicPr>
          <p:cNvPr id="10245" name="Picture 5" descr="C:\Users\brian\AppData\Local\Microsoft\Windows\Temporary Internet Files\Content.IE5\R8SG17V5\MM900282752[1].gif"/>
          <p:cNvPicPr>
            <a:picLocks noChangeAspect="1" noChangeArrowheads="1" noCrop="1"/>
          </p:cNvPicPr>
          <p:nvPr/>
        </p:nvPicPr>
        <p:blipFill>
          <a:blip r:embed="rId5" cstate="print"/>
          <a:srcRect/>
          <a:stretch>
            <a:fillRect/>
          </a:stretch>
        </p:blipFill>
        <p:spPr bwMode="auto">
          <a:xfrm>
            <a:off x="1219200" y="2667000"/>
            <a:ext cx="1219200" cy="1219200"/>
          </a:xfrm>
          <a:prstGeom prst="rect">
            <a:avLst/>
          </a:prstGeom>
          <a:noFill/>
        </p:spPr>
      </p:pic>
      <p:pic>
        <p:nvPicPr>
          <p:cNvPr id="10246" name="Picture 6" descr="C:\Users\brian\AppData\Local\Microsoft\Windows\Temporary Internet Files\Content.IE5\DL9PO0C5\MC900059030[1].wmf"/>
          <p:cNvPicPr>
            <a:picLocks noChangeAspect="1" noChangeArrowheads="1"/>
          </p:cNvPicPr>
          <p:nvPr/>
        </p:nvPicPr>
        <p:blipFill>
          <a:blip r:embed="rId6" cstate="print"/>
          <a:srcRect/>
          <a:stretch>
            <a:fillRect/>
          </a:stretch>
        </p:blipFill>
        <p:spPr bwMode="auto">
          <a:xfrm>
            <a:off x="3048000" y="5029200"/>
            <a:ext cx="1804988" cy="1292225"/>
          </a:xfrm>
          <a:prstGeom prst="rect">
            <a:avLst/>
          </a:prstGeom>
          <a:noFill/>
        </p:spPr>
      </p:pic>
      <p:pic>
        <p:nvPicPr>
          <p:cNvPr id="10247" name="Picture 7" descr="C:\Users\brian\AppData\Local\Microsoft\Windows\Temporary Internet Files\Content.IE5\DL9PO0C5\MC900293476[1].wmf"/>
          <p:cNvPicPr>
            <a:picLocks noChangeAspect="1" noChangeArrowheads="1"/>
          </p:cNvPicPr>
          <p:nvPr/>
        </p:nvPicPr>
        <p:blipFill>
          <a:blip r:embed="rId7" cstate="print"/>
          <a:srcRect/>
          <a:stretch>
            <a:fillRect/>
          </a:stretch>
        </p:blipFill>
        <p:spPr bwMode="auto">
          <a:xfrm>
            <a:off x="7562850" y="2568575"/>
            <a:ext cx="1120775" cy="1797050"/>
          </a:xfrm>
          <a:prstGeom prst="rect">
            <a:avLst/>
          </a:prstGeom>
          <a:noFill/>
        </p:spPr>
      </p:pic>
      <p:pic>
        <p:nvPicPr>
          <p:cNvPr id="10248" name="Picture 8" descr="C:\Users\brian\AppData\Local\Microsoft\Windows\Temporary Internet Files\Content.IE5\IVFIK4IG\MC900304775[1].wmf"/>
          <p:cNvPicPr>
            <a:picLocks noChangeAspect="1" noChangeArrowheads="1"/>
          </p:cNvPicPr>
          <p:nvPr/>
        </p:nvPicPr>
        <p:blipFill>
          <a:blip r:embed="rId8" cstate="print"/>
          <a:srcRect/>
          <a:stretch>
            <a:fillRect/>
          </a:stretch>
        </p:blipFill>
        <p:spPr bwMode="auto">
          <a:xfrm>
            <a:off x="3040063" y="3403600"/>
            <a:ext cx="477837" cy="91281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752600"/>
            <a:ext cx="7391400" cy="4449763"/>
          </a:xfrm>
        </p:spPr>
        <p:txBody>
          <a:bodyPr>
            <a:noAutofit/>
          </a:bodyPr>
          <a:lstStyle/>
          <a:p>
            <a:pPr marL="0" indent="457200">
              <a:spcBef>
                <a:spcPts val="6000"/>
              </a:spcBef>
              <a:buAutoNum type="arabicPeriod"/>
            </a:pPr>
            <a:r>
              <a:rPr lang="en-US" sz="5000" dirty="0" smtClean="0"/>
              <a:t> Be an Eye Witness 	-</a:t>
            </a:r>
            <a:br>
              <a:rPr lang="en-US" sz="5000" dirty="0" smtClean="0"/>
            </a:br>
            <a:r>
              <a:rPr lang="en-US" sz="5000" dirty="0" smtClean="0"/>
              <a:t>			The experts </a:t>
            </a:r>
            <a:br>
              <a:rPr lang="en-US" sz="5000" dirty="0" smtClean="0"/>
            </a:br>
            <a:r>
              <a:rPr lang="en-US" sz="5000" dirty="0" smtClean="0"/>
              <a:t>			were not</a:t>
            </a:r>
            <a:br>
              <a:rPr lang="en-US" sz="5000" dirty="0" smtClean="0"/>
            </a:br>
            <a:r>
              <a:rPr lang="en-US" sz="5000" dirty="0" smtClean="0"/>
              <a:t>			there, and </a:t>
            </a:r>
            <a:br>
              <a:rPr lang="en-US" sz="5000" dirty="0" smtClean="0"/>
            </a:br>
            <a:r>
              <a:rPr lang="en-US" sz="5000" dirty="0" smtClean="0"/>
              <a:t>			neither was I.</a:t>
            </a:r>
          </a:p>
        </p:txBody>
      </p:sp>
      <p:pic>
        <p:nvPicPr>
          <p:cNvPr id="11267" name="Picture 3" descr="C:\Users\brian\AppData\Local\Microsoft\Windows\Temporary Internet Files\Content.IE5\TJGB6Z5R\MP900175439[1].jpg"/>
          <p:cNvPicPr>
            <a:picLocks noChangeAspect="1" noChangeArrowheads="1"/>
          </p:cNvPicPr>
          <p:nvPr/>
        </p:nvPicPr>
        <p:blipFill>
          <a:blip r:embed="rId2" cstate="print"/>
          <a:srcRect/>
          <a:stretch>
            <a:fillRect/>
          </a:stretch>
        </p:blipFill>
        <p:spPr bwMode="auto">
          <a:xfrm>
            <a:off x="457200" y="3048000"/>
            <a:ext cx="3657600" cy="2438400"/>
          </a:xfrm>
          <a:prstGeom prst="rect">
            <a:avLst/>
          </a:prstGeom>
          <a:noFill/>
        </p:spPr>
      </p:pic>
      <p:sp>
        <p:nvSpPr>
          <p:cNvPr id="6" name="TextBox 5"/>
          <p:cNvSpPr txBox="1"/>
          <p:nvPr/>
        </p:nvSpPr>
        <p:spPr>
          <a:xfrm>
            <a:off x="533400" y="381000"/>
            <a:ext cx="7974491" cy="630942"/>
          </a:xfrm>
          <a:prstGeom prst="rect">
            <a:avLst/>
          </a:prstGeom>
          <a:noFill/>
        </p:spPr>
        <p:txBody>
          <a:bodyPr wrap="none" rtlCol="0">
            <a:spAutoFit/>
          </a:bodyPr>
          <a:lstStyle/>
          <a:p>
            <a:r>
              <a:rPr lang="en-US" sz="3500" dirty="0" smtClean="0"/>
              <a:t>How can we know the truth about history?</a:t>
            </a:r>
            <a:endParaRPr lang="en-US" sz="3500" dirty="0"/>
          </a:p>
        </p:txBody>
      </p:sp>
      <p:sp>
        <p:nvSpPr>
          <p:cNvPr id="5" name="TextBox 4"/>
          <p:cNvSpPr txBox="1"/>
          <p:nvPr/>
        </p:nvSpPr>
        <p:spPr>
          <a:xfrm>
            <a:off x="1447800" y="1143000"/>
            <a:ext cx="6940683" cy="630942"/>
          </a:xfrm>
          <a:prstGeom prst="rect">
            <a:avLst/>
          </a:prstGeom>
          <a:noFill/>
        </p:spPr>
        <p:txBody>
          <a:bodyPr wrap="none" rtlCol="0">
            <a:spAutoFit/>
          </a:bodyPr>
          <a:lstStyle/>
          <a:p>
            <a:r>
              <a:rPr lang="en-US" sz="3500" dirty="0" smtClean="0"/>
              <a:t>Let’s look closer at the three options:</a:t>
            </a:r>
            <a:endParaRPr lang="en-US" sz="3500" dirty="0"/>
          </a:p>
        </p:txBody>
      </p:sp>
      <p:sp>
        <p:nvSpPr>
          <p:cNvPr id="7" name="Rectangle 6"/>
          <p:cNvSpPr/>
          <p:nvPr/>
        </p:nvSpPr>
        <p:spPr>
          <a:xfrm>
            <a:off x="457200" y="5562600"/>
            <a:ext cx="3733800" cy="415498"/>
          </a:xfrm>
          <a:prstGeom prst="rect">
            <a:avLst/>
          </a:prstGeom>
        </p:spPr>
        <p:txBody>
          <a:bodyPr wrap="square">
            <a:spAutoFit/>
          </a:bodyPr>
          <a:lstStyle/>
          <a:p>
            <a:r>
              <a:rPr lang="en-US" sz="2100" dirty="0" smtClean="0"/>
              <a:t>(We're collecting eye witnesses.)</a:t>
            </a:r>
            <a:endParaRPr lang="en-US" sz="21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685800"/>
            <a:ext cx="5410200" cy="4525963"/>
          </a:xfrm>
        </p:spPr>
        <p:txBody>
          <a:bodyPr>
            <a:noAutofit/>
          </a:bodyPr>
          <a:lstStyle/>
          <a:p>
            <a:pPr marL="400050" lvl="1" indent="457200">
              <a:spcBef>
                <a:spcPts val="6000"/>
              </a:spcBef>
              <a:buAutoNum type="arabicPeriod" startAt="2"/>
            </a:pPr>
            <a:r>
              <a:rPr lang="en-US" sz="4600" dirty="0" smtClean="0"/>
              <a:t>We can use 	forensics.</a:t>
            </a:r>
          </a:p>
          <a:p>
            <a:pPr marL="0" indent="457200">
              <a:spcBef>
                <a:spcPts val="6000"/>
              </a:spcBef>
              <a:buNone/>
            </a:pPr>
            <a:endParaRPr lang="en-US" sz="5000" dirty="0" smtClean="0"/>
          </a:p>
          <a:p>
            <a:pPr marL="0" indent="457200">
              <a:spcBef>
                <a:spcPts val="6000"/>
              </a:spcBef>
              <a:buNone/>
            </a:pPr>
            <a:endParaRPr lang="en-US" sz="5000" dirty="0" smtClean="0"/>
          </a:p>
        </p:txBody>
      </p:sp>
      <p:pic>
        <p:nvPicPr>
          <p:cNvPr id="13317" name="Picture 5" descr="C:\Users\brian\AppData\Local\Microsoft\Windows\Temporary Internet Files\Content.IE5\R8SG17V5\MC900286957[1].wmf"/>
          <p:cNvPicPr>
            <a:picLocks noChangeAspect="1" noChangeArrowheads="1"/>
          </p:cNvPicPr>
          <p:nvPr/>
        </p:nvPicPr>
        <p:blipFill>
          <a:blip r:embed="rId2" cstate="print"/>
          <a:srcRect/>
          <a:stretch>
            <a:fillRect/>
          </a:stretch>
        </p:blipFill>
        <p:spPr bwMode="auto">
          <a:xfrm>
            <a:off x="3505200" y="2590800"/>
            <a:ext cx="2393950" cy="2085975"/>
          </a:xfrm>
          <a:prstGeom prst="rect">
            <a:avLst/>
          </a:prstGeom>
          <a:noFill/>
        </p:spPr>
      </p:pic>
      <p:sp>
        <p:nvSpPr>
          <p:cNvPr id="4" name="TextBox 3"/>
          <p:cNvSpPr txBox="1"/>
          <p:nvPr/>
        </p:nvSpPr>
        <p:spPr>
          <a:xfrm>
            <a:off x="2801937" y="4995862"/>
            <a:ext cx="3607527" cy="630942"/>
          </a:xfrm>
          <a:prstGeom prst="rect">
            <a:avLst/>
          </a:prstGeom>
          <a:noFill/>
        </p:spPr>
        <p:txBody>
          <a:bodyPr wrap="none" rtlCol="0">
            <a:spAutoFit/>
          </a:bodyPr>
          <a:lstStyle/>
          <a:p>
            <a:pPr algn="ctr"/>
            <a:r>
              <a:rPr lang="en-US" sz="3500" dirty="0" smtClean="0"/>
              <a:t>(appeal to science)</a:t>
            </a:r>
            <a:endParaRPr lang="en-US" sz="35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457200"/>
            <a:ext cx="6019800" cy="4525963"/>
          </a:xfrm>
        </p:spPr>
        <p:txBody>
          <a:bodyPr>
            <a:noAutofit/>
          </a:bodyPr>
          <a:lstStyle/>
          <a:p>
            <a:pPr marL="400050" lvl="1" indent="457200">
              <a:spcBef>
                <a:spcPts val="6000"/>
              </a:spcBef>
              <a:buAutoNum type="arabicPeriod" startAt="3"/>
            </a:pPr>
            <a:r>
              <a:rPr lang="en-US" sz="4600" dirty="0" smtClean="0"/>
              <a:t>We can hear	testimony</a:t>
            </a:r>
          </a:p>
          <a:p>
            <a:pPr marL="0" indent="457200">
              <a:spcBef>
                <a:spcPts val="6000"/>
              </a:spcBef>
              <a:buNone/>
            </a:pPr>
            <a:endParaRPr lang="en-US" sz="5000" dirty="0" smtClean="0"/>
          </a:p>
          <a:p>
            <a:pPr marL="0" indent="457200">
              <a:spcBef>
                <a:spcPts val="6000"/>
              </a:spcBef>
              <a:buAutoNum type="arabicPeriod" startAt="2"/>
            </a:pPr>
            <a:endParaRPr lang="en-US" sz="5000" dirty="0" smtClean="0"/>
          </a:p>
        </p:txBody>
      </p:sp>
      <p:pic>
        <p:nvPicPr>
          <p:cNvPr id="12292" name="Picture 4" descr="C:\Users\brian\AppData\Local\Microsoft\Windows\Temporary Internet Files\Content.IE5\INT30KFU\MC900287181[1].wmf"/>
          <p:cNvPicPr>
            <a:picLocks noChangeAspect="1" noChangeArrowheads="1"/>
          </p:cNvPicPr>
          <p:nvPr/>
        </p:nvPicPr>
        <p:blipFill>
          <a:blip r:embed="rId2" cstate="print"/>
          <a:srcRect/>
          <a:stretch>
            <a:fillRect/>
          </a:stretch>
        </p:blipFill>
        <p:spPr bwMode="auto">
          <a:xfrm>
            <a:off x="2362200" y="2057400"/>
            <a:ext cx="4129087" cy="3552830"/>
          </a:xfrm>
          <a:prstGeom prst="rect">
            <a:avLst/>
          </a:prstGeom>
          <a:noFill/>
        </p:spPr>
      </p:pic>
      <p:sp>
        <p:nvSpPr>
          <p:cNvPr id="4" name="TextBox 3"/>
          <p:cNvSpPr txBox="1"/>
          <p:nvPr/>
        </p:nvSpPr>
        <p:spPr>
          <a:xfrm>
            <a:off x="2743200" y="5791200"/>
            <a:ext cx="3524939" cy="630942"/>
          </a:xfrm>
          <a:prstGeom prst="rect">
            <a:avLst/>
          </a:prstGeom>
          <a:noFill/>
        </p:spPr>
        <p:txBody>
          <a:bodyPr wrap="none" rtlCol="0">
            <a:spAutoFit/>
          </a:bodyPr>
          <a:lstStyle/>
          <a:p>
            <a:pPr algn="ctr"/>
            <a:r>
              <a:rPr lang="en-US" sz="3500" dirty="0" smtClean="0"/>
              <a:t>(appeal to history)</a:t>
            </a:r>
            <a:endParaRPr lang="en-US" sz="35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7924800" cy="5562600"/>
          </a:xfrm>
        </p:spPr>
        <p:txBody>
          <a:bodyPr>
            <a:normAutofit/>
          </a:bodyPr>
          <a:lstStyle/>
          <a:p>
            <a:pPr marL="914400" indent="-914400">
              <a:buAutoNum type="arabicPeriod"/>
            </a:pPr>
            <a:r>
              <a:rPr lang="en-US" sz="3500" dirty="0" smtClean="0"/>
              <a:t>Personal experience doesn’t apply.</a:t>
            </a:r>
          </a:p>
          <a:p>
            <a:pPr marL="914400" indent="-914400">
              <a:spcBef>
                <a:spcPts val="1200"/>
              </a:spcBef>
              <a:buAutoNum type="arabicPeriod"/>
            </a:pPr>
            <a:r>
              <a:rPr lang="en-US" sz="3500" dirty="0" smtClean="0"/>
              <a:t>Science requires assumptions, because not all the pieces are there.  </a:t>
            </a:r>
          </a:p>
          <a:p>
            <a:pPr marL="914400" indent="-914400">
              <a:buAutoNum type="arabicPeriod"/>
            </a:pPr>
            <a:r>
              <a:rPr lang="en-US" sz="3500" dirty="0" smtClean="0"/>
              <a:t>Of the three options, historical testimony is most often neglected.</a:t>
            </a:r>
          </a:p>
          <a:p>
            <a:pPr indent="0">
              <a:buNone/>
            </a:pPr>
            <a:endParaRPr lang="en-US" sz="3500" dirty="0" smtClean="0"/>
          </a:p>
        </p:txBody>
      </p:sp>
      <p:pic>
        <p:nvPicPr>
          <p:cNvPr id="1026" name="Picture 2" descr="C:\Users\brian\AppData\Local\Microsoft\Windows\Temporary Internet Files\Content.IE5\8OQU9GQD\MC900353603[1].wmf"/>
          <p:cNvPicPr>
            <a:picLocks noChangeAspect="1" noChangeArrowheads="1"/>
          </p:cNvPicPr>
          <p:nvPr/>
        </p:nvPicPr>
        <p:blipFill>
          <a:blip r:embed="rId2" cstate="print"/>
          <a:srcRect/>
          <a:stretch>
            <a:fillRect/>
          </a:stretch>
        </p:blipFill>
        <p:spPr bwMode="auto">
          <a:xfrm>
            <a:off x="5791200" y="4038600"/>
            <a:ext cx="2498725" cy="34512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effectLst>
                  <a:outerShdw blurRad="38100" dist="38100" dir="2700000" algn="tl">
                    <a:srgbClr val="000000">
                      <a:alpha val="43137"/>
                    </a:srgbClr>
                  </a:outerShdw>
                </a:effectLst>
              </a:rPr>
              <a:t>History really is neglected</a:t>
            </a:r>
            <a:endParaRPr lang="en-US" dirty="0">
              <a:solidFill>
                <a:srgbClr val="C00000"/>
              </a:solidFill>
              <a:effectLst>
                <a:outerShdw blurRad="38100" dist="38100" dir="2700000" algn="tl">
                  <a:srgbClr val="000000">
                    <a:alpha val="43137"/>
                  </a:srgbClr>
                </a:outerShdw>
              </a:effectLst>
            </a:endParaRPr>
          </a:p>
        </p:txBody>
      </p:sp>
      <p:pic>
        <p:nvPicPr>
          <p:cNvPr id="1026" name="Picture 2" descr="C:\Users\brian\Desktop\creation-evolution.jpg"/>
          <p:cNvPicPr>
            <a:picLocks noChangeAspect="1" noChangeArrowheads="1"/>
          </p:cNvPicPr>
          <p:nvPr/>
        </p:nvPicPr>
        <p:blipFill>
          <a:blip r:embed="rId2" cstate="print"/>
          <a:srcRect/>
          <a:stretch>
            <a:fillRect/>
          </a:stretch>
        </p:blipFill>
        <p:spPr bwMode="auto">
          <a:xfrm>
            <a:off x="-533400" y="1752600"/>
            <a:ext cx="13244866" cy="5105400"/>
          </a:xfrm>
          <a:prstGeom prst="rect">
            <a:avLst/>
          </a:prstGeom>
          <a:noFill/>
        </p:spPr>
      </p:pic>
      <p:cxnSp>
        <p:nvCxnSpPr>
          <p:cNvPr id="10" name="Straight Arrow Connector 9"/>
          <p:cNvCxnSpPr>
            <a:cxnSpLocks noChangeAspect="1"/>
          </p:cNvCxnSpPr>
          <p:nvPr/>
        </p:nvCxnSpPr>
        <p:spPr>
          <a:xfrm rot="5400000">
            <a:off x="5524500" y="2476500"/>
            <a:ext cx="3962400"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7543800" y="914400"/>
            <a:ext cx="381000" cy="158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Users\brian\AppData\Local\Microsoft\Windows\Temporary Internet Files\Content.IE5\R8SG17V5\MP900438678[1].jpg"/>
          <p:cNvPicPr>
            <a:picLocks noChangeAspect="1" noChangeArrowheads="1"/>
          </p:cNvPicPr>
          <p:nvPr/>
        </p:nvPicPr>
        <p:blipFill>
          <a:blip r:embed="rId2" cstate="print"/>
          <a:srcRect/>
          <a:stretch>
            <a:fillRect/>
          </a:stretch>
        </p:blipFill>
        <p:spPr bwMode="auto">
          <a:xfrm>
            <a:off x="2660574" y="381000"/>
            <a:ext cx="6483426" cy="6477000"/>
          </a:xfrm>
          <a:prstGeom prst="rect">
            <a:avLst/>
          </a:prstGeom>
          <a:noFill/>
        </p:spPr>
      </p:pic>
      <p:sp>
        <p:nvSpPr>
          <p:cNvPr id="3" name="Content Placeholder 2"/>
          <p:cNvSpPr>
            <a:spLocks noGrp="1"/>
          </p:cNvSpPr>
          <p:nvPr>
            <p:ph idx="1"/>
          </p:nvPr>
        </p:nvSpPr>
        <p:spPr>
          <a:xfrm>
            <a:off x="381000" y="304800"/>
            <a:ext cx="3962400" cy="4525963"/>
          </a:xfrm>
        </p:spPr>
        <p:txBody>
          <a:bodyPr>
            <a:noAutofit/>
          </a:bodyPr>
          <a:lstStyle/>
          <a:p>
            <a:pPr marL="0" indent="0">
              <a:spcBef>
                <a:spcPts val="0"/>
              </a:spcBef>
              <a:buNone/>
            </a:pPr>
            <a:r>
              <a:rPr lang="en-US" sz="4000" dirty="0" smtClean="0"/>
              <a:t>I may not have been witness to the events we’re talking about, but I can quote the accounts of the people who were.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28600"/>
            <a:ext cx="7543800" cy="4525963"/>
          </a:xfrm>
        </p:spPr>
        <p:txBody>
          <a:bodyPr>
            <a:noAutofit/>
          </a:bodyPr>
          <a:lstStyle/>
          <a:p>
            <a:pPr marL="0" indent="0">
              <a:spcBef>
                <a:spcPts val="6000"/>
              </a:spcBef>
              <a:buNone/>
            </a:pPr>
            <a:r>
              <a:rPr lang="en-US" sz="7000" dirty="0" smtClean="0"/>
              <a:t>That’s a valid appeal to authority.</a:t>
            </a:r>
          </a:p>
        </p:txBody>
      </p:sp>
      <p:pic>
        <p:nvPicPr>
          <p:cNvPr id="1028" name="Picture 4" descr="C:\Users\brian\AppData\Local\Microsoft\Windows\Temporary Internet Files\Content.IE5\8OQU9GQD\MC900098039[1].wmf"/>
          <p:cNvPicPr>
            <a:picLocks noChangeAspect="1" noChangeArrowheads="1"/>
          </p:cNvPicPr>
          <p:nvPr/>
        </p:nvPicPr>
        <p:blipFill>
          <a:blip r:embed="rId2" cstate="print"/>
          <a:srcRect/>
          <a:stretch>
            <a:fillRect/>
          </a:stretch>
        </p:blipFill>
        <p:spPr bwMode="auto">
          <a:xfrm>
            <a:off x="2743200" y="2388476"/>
            <a:ext cx="3886200" cy="446952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610600" cy="4525963"/>
          </a:xfrm>
        </p:spPr>
        <p:txBody>
          <a:bodyPr>
            <a:noAutofit/>
          </a:bodyPr>
          <a:lstStyle/>
          <a:p>
            <a:pPr indent="0">
              <a:buNone/>
            </a:pPr>
            <a:r>
              <a:rPr lang="en-US" sz="3500" dirty="0" smtClean="0"/>
              <a:t>I’m not an expert in history, and you probably aren’t either.   </a:t>
            </a:r>
          </a:p>
          <a:p>
            <a:pPr indent="0">
              <a:buNone/>
            </a:pPr>
            <a:endParaRPr lang="en-US" sz="3500" dirty="0" smtClean="0"/>
          </a:p>
          <a:p>
            <a:pPr indent="0">
              <a:buNone/>
            </a:pPr>
            <a:r>
              <a:rPr lang="en-US" sz="3500" dirty="0" smtClean="0"/>
              <a:t>That’s OK!  </a:t>
            </a:r>
          </a:p>
          <a:p>
            <a:pPr indent="0">
              <a:buNone/>
            </a:pPr>
            <a:endParaRPr lang="en-US" sz="3500" dirty="0" smtClean="0"/>
          </a:p>
          <a:p>
            <a:pPr indent="0">
              <a:buNone/>
            </a:pPr>
            <a:r>
              <a:rPr lang="en-US" sz="3500" dirty="0" smtClean="0"/>
              <a:t>Nobody is more expert than an eye witness.</a:t>
            </a:r>
          </a:p>
        </p:txBody>
      </p:sp>
      <p:pic>
        <p:nvPicPr>
          <p:cNvPr id="3074" name="Picture 2" descr="C:\Users\brian\AppData\Local\Microsoft\Windows\Temporary Internet Files\Content.IE5\IVFIK4IG\MC900156777[1].wmf"/>
          <p:cNvPicPr>
            <a:picLocks noChangeAspect="1" noChangeArrowheads="1"/>
          </p:cNvPicPr>
          <p:nvPr/>
        </p:nvPicPr>
        <p:blipFill>
          <a:blip r:embed="rId2" cstate="print"/>
          <a:srcRect/>
          <a:stretch>
            <a:fillRect/>
          </a:stretch>
        </p:blipFill>
        <p:spPr bwMode="auto">
          <a:xfrm>
            <a:off x="5715000" y="1981200"/>
            <a:ext cx="1812925" cy="169227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8001000" cy="4525963"/>
          </a:xfrm>
        </p:spPr>
        <p:txBody>
          <a:bodyPr>
            <a:noAutofit/>
          </a:bodyPr>
          <a:lstStyle/>
          <a:p>
            <a:pPr marL="0">
              <a:spcBef>
                <a:spcPts val="0"/>
              </a:spcBef>
              <a:buNone/>
            </a:pPr>
            <a:r>
              <a:rPr lang="en-US" sz="7000" dirty="0" smtClean="0"/>
              <a:t>By the standard of some, </a:t>
            </a:r>
            <a:br>
              <a:rPr lang="en-US" sz="7000" dirty="0" smtClean="0"/>
            </a:br>
            <a:r>
              <a:rPr lang="en-US" sz="7000" dirty="0" smtClean="0"/>
              <a:t>I am an </a:t>
            </a:r>
          </a:p>
          <a:p>
            <a:pPr marL="0">
              <a:spcBef>
                <a:spcPts val="0"/>
              </a:spcBef>
              <a:buNone/>
            </a:pPr>
            <a:r>
              <a:rPr lang="en-US" sz="7000" dirty="0" smtClean="0"/>
              <a:t>expert</a:t>
            </a:r>
          </a:p>
        </p:txBody>
      </p:sp>
      <p:pic>
        <p:nvPicPr>
          <p:cNvPr id="2051" name="Picture 3" descr="C:\Users\brian\AppData\Local\Microsoft\Windows\Temporary Internet Files\Content.IE5\OKNKH3UP\MM900041010[1].gif"/>
          <p:cNvPicPr>
            <a:picLocks noChangeAspect="1" noChangeArrowheads="1" noCrop="1"/>
          </p:cNvPicPr>
          <p:nvPr/>
        </p:nvPicPr>
        <p:blipFill>
          <a:blip r:embed="rId2" cstate="print"/>
          <a:srcRect/>
          <a:stretch>
            <a:fillRect/>
          </a:stretch>
        </p:blipFill>
        <p:spPr bwMode="auto">
          <a:xfrm>
            <a:off x="4648200" y="2133600"/>
            <a:ext cx="3897470" cy="427825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10600" cy="4525963"/>
          </a:xfrm>
        </p:spPr>
        <p:txBody>
          <a:bodyPr>
            <a:noAutofit/>
          </a:bodyPr>
          <a:lstStyle/>
          <a:p>
            <a:pPr indent="0">
              <a:buNone/>
            </a:pPr>
            <a:r>
              <a:rPr lang="en-US" sz="3600" dirty="0" smtClean="0"/>
              <a:t>The “experts” are drawing from the same sources as I do in my book and these slides.  </a:t>
            </a:r>
          </a:p>
          <a:p>
            <a:pPr indent="0">
              <a:buNone/>
            </a:pPr>
            <a:endParaRPr lang="en-US" sz="3600" dirty="0" smtClean="0"/>
          </a:p>
          <a:p>
            <a:pPr indent="0">
              <a:buNone/>
            </a:pPr>
            <a:endParaRPr lang="en-US" sz="3600" dirty="0" smtClean="0"/>
          </a:p>
          <a:p>
            <a:pPr indent="0">
              <a:buNone/>
            </a:pPr>
            <a:endParaRPr lang="en-US" sz="3600" dirty="0" smtClean="0"/>
          </a:p>
          <a:p>
            <a:pPr indent="0">
              <a:buNone/>
            </a:pPr>
            <a:endParaRPr lang="en-US" sz="3600" dirty="0" smtClean="0"/>
          </a:p>
          <a:p>
            <a:pPr indent="0">
              <a:buNone/>
            </a:pPr>
            <a:endParaRPr lang="en-US" sz="3600" dirty="0" smtClean="0"/>
          </a:p>
          <a:p>
            <a:pPr indent="0">
              <a:buNone/>
            </a:pPr>
            <a:r>
              <a:rPr lang="en-US" sz="3600" dirty="0" smtClean="0"/>
              <a:t>You can make up your own mind about the evidence, as I have done.</a:t>
            </a:r>
          </a:p>
        </p:txBody>
      </p:sp>
      <p:pic>
        <p:nvPicPr>
          <p:cNvPr id="2050" name="Picture 2" descr="C:\Users\brian\AppData\Local\Microsoft\Windows\Temporary Internet Files\Content.IE5\TJGB6Z5R\MC900324366[1].wmf"/>
          <p:cNvPicPr>
            <a:picLocks noChangeAspect="1" noChangeArrowheads="1"/>
          </p:cNvPicPr>
          <p:nvPr/>
        </p:nvPicPr>
        <p:blipFill>
          <a:blip r:embed="rId2" cstate="print"/>
          <a:srcRect/>
          <a:stretch>
            <a:fillRect/>
          </a:stretch>
        </p:blipFill>
        <p:spPr bwMode="auto">
          <a:xfrm>
            <a:off x="3933825" y="2449513"/>
            <a:ext cx="1681163" cy="198755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8229600" cy="5638800"/>
          </a:xfrm>
        </p:spPr>
        <p:txBody>
          <a:bodyPr>
            <a:noAutofit/>
          </a:bodyPr>
          <a:lstStyle/>
          <a:p>
            <a:pPr>
              <a:buNone/>
            </a:pPr>
            <a:r>
              <a:rPr lang="en-US" sz="3800" dirty="0" smtClean="0"/>
              <a:t>The experts need to argue the facts.  </a:t>
            </a:r>
          </a:p>
          <a:p>
            <a:pPr>
              <a:buNone/>
            </a:pPr>
            <a:endParaRPr lang="en-US" sz="3800" dirty="0" smtClean="0"/>
          </a:p>
          <a:p>
            <a:pPr>
              <a:buNone/>
            </a:pPr>
            <a:endParaRPr lang="en-US" sz="3800" dirty="0" smtClean="0"/>
          </a:p>
          <a:p>
            <a:pPr>
              <a:buNone/>
            </a:pPr>
            <a:endParaRPr lang="en-US" sz="3800" dirty="0" smtClean="0"/>
          </a:p>
          <a:p>
            <a:pPr>
              <a:buNone/>
            </a:pPr>
            <a:endParaRPr lang="en-US" sz="3800" dirty="0" smtClean="0"/>
          </a:p>
          <a:p>
            <a:pPr>
              <a:buNone/>
            </a:pPr>
            <a:endParaRPr lang="en-US" sz="3800" dirty="0" smtClean="0"/>
          </a:p>
          <a:p>
            <a:pPr>
              <a:buNone/>
            </a:pPr>
            <a:endParaRPr lang="en-US" sz="3800" dirty="0" smtClean="0"/>
          </a:p>
          <a:p>
            <a:pPr>
              <a:buNone/>
            </a:pPr>
            <a:r>
              <a:rPr lang="en-US" sz="3800" dirty="0" smtClean="0"/>
              <a:t>A demand for trust doesn’t count.</a:t>
            </a:r>
            <a:endParaRPr lang="en-US" sz="3800" dirty="0"/>
          </a:p>
        </p:txBody>
      </p:sp>
      <p:pic>
        <p:nvPicPr>
          <p:cNvPr id="3074" name="Picture 2" descr="C:\Users\brian\AppData\Local\Microsoft\Windows\Temporary Internet Files\Content.IE5\TJGB6Z5R\MC900332500[1].wmf"/>
          <p:cNvPicPr>
            <a:picLocks noChangeAspect="1" noChangeArrowheads="1"/>
          </p:cNvPicPr>
          <p:nvPr/>
        </p:nvPicPr>
        <p:blipFill>
          <a:blip r:embed="rId2" cstate="print"/>
          <a:srcRect/>
          <a:stretch>
            <a:fillRect/>
          </a:stretch>
        </p:blipFill>
        <p:spPr bwMode="auto">
          <a:xfrm>
            <a:off x="794690" y="1828800"/>
            <a:ext cx="7519170" cy="25908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a:t>
            </a:r>
            <a:endParaRPr lang="en-US" dirty="0"/>
          </a:p>
        </p:txBody>
      </p:sp>
      <p:sp>
        <p:nvSpPr>
          <p:cNvPr id="3" name="Content Placeholder 2"/>
          <p:cNvSpPr>
            <a:spLocks noGrp="1"/>
          </p:cNvSpPr>
          <p:nvPr>
            <p:ph idx="1"/>
          </p:nvPr>
        </p:nvSpPr>
        <p:spPr>
          <a:xfrm>
            <a:off x="381000" y="1066800"/>
            <a:ext cx="8229600" cy="5181600"/>
          </a:xfrm>
        </p:spPr>
        <p:txBody>
          <a:bodyPr>
            <a:normAutofit/>
          </a:bodyPr>
          <a:lstStyle/>
          <a:p>
            <a:pPr marL="0" indent="0">
              <a:buNone/>
            </a:pPr>
            <a:r>
              <a:rPr lang="en-US" dirty="0" smtClean="0"/>
              <a:t>I don’t know more about this </a:t>
            </a:r>
          </a:p>
          <a:p>
            <a:pPr marL="0" indent="0">
              <a:buNone/>
            </a:pPr>
            <a:r>
              <a:rPr lang="en-US" dirty="0" smtClean="0"/>
              <a:t>stuff than you can come by </a:t>
            </a:r>
          </a:p>
          <a:p>
            <a:pPr marL="0" indent="0">
              <a:buNone/>
            </a:pPr>
            <a:r>
              <a:rPr lang="en-US" dirty="0" smtClean="0"/>
              <a:t>with a few years of study.</a:t>
            </a:r>
          </a:p>
          <a:p>
            <a:pPr marL="0" indent="0">
              <a:buNone/>
            </a:pPr>
            <a:endParaRPr lang="en-US" sz="3000" dirty="0" smtClean="0"/>
          </a:p>
          <a:p>
            <a:pPr marL="0" indent="0">
              <a:buNone/>
            </a:pPr>
            <a:r>
              <a:rPr lang="en-US" dirty="0" smtClean="0"/>
              <a:t>I am much like a young Christian </a:t>
            </a:r>
          </a:p>
          <a:p>
            <a:pPr marL="0" indent="0">
              <a:buNone/>
            </a:pPr>
            <a:r>
              <a:rPr lang="en-US" dirty="0" smtClean="0"/>
              <a:t>evangelist.</a:t>
            </a:r>
          </a:p>
          <a:p>
            <a:pPr marL="0" indent="0">
              <a:buNone/>
            </a:pPr>
            <a:endParaRPr lang="en-US" sz="1500" dirty="0" smtClean="0"/>
          </a:p>
          <a:p>
            <a:pPr marL="0" indent="0">
              <a:buNone/>
            </a:pPr>
            <a:r>
              <a:rPr lang="en-US" dirty="0" smtClean="0"/>
              <a:t>I don’t know as much as an expert, but </a:t>
            </a:r>
          </a:p>
          <a:p>
            <a:pPr marL="0" indent="0">
              <a:buNone/>
            </a:pPr>
            <a:r>
              <a:rPr lang="en-US" dirty="0" smtClean="0"/>
              <a:t>what I do know, I know with certainty.</a:t>
            </a:r>
            <a:endParaRPr lang="en-US" dirty="0"/>
          </a:p>
        </p:txBody>
      </p:sp>
      <p:pic>
        <p:nvPicPr>
          <p:cNvPr id="1026" name="Picture 2" descr="C:\Users\brian\Desktop\my book\photos\me\Smaller_Img_8270.jpg"/>
          <p:cNvPicPr>
            <a:picLocks noChangeAspect="1" noChangeArrowheads="1"/>
          </p:cNvPicPr>
          <p:nvPr/>
        </p:nvPicPr>
        <p:blipFill>
          <a:blip r:embed="rId2" cstate="print"/>
          <a:srcRect/>
          <a:stretch>
            <a:fillRect/>
          </a:stretch>
        </p:blipFill>
        <p:spPr bwMode="auto">
          <a:xfrm>
            <a:off x="6096000" y="1066800"/>
            <a:ext cx="2506539" cy="35052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This Meeting</a:t>
            </a:r>
            <a:endParaRPr lang="en-US" dirty="0"/>
          </a:p>
        </p:txBody>
      </p:sp>
      <p:sp>
        <p:nvSpPr>
          <p:cNvPr id="3" name="Content Placeholder 2"/>
          <p:cNvSpPr>
            <a:spLocks noGrp="1"/>
          </p:cNvSpPr>
          <p:nvPr>
            <p:ph idx="1"/>
          </p:nvPr>
        </p:nvSpPr>
        <p:spPr>
          <a:xfrm>
            <a:off x="533400" y="1219200"/>
            <a:ext cx="8229600" cy="5029200"/>
          </a:xfrm>
        </p:spPr>
        <p:txBody>
          <a:bodyPr>
            <a:normAutofit fontScale="92500" lnSpcReduction="20000"/>
          </a:bodyPr>
          <a:lstStyle/>
          <a:p>
            <a:pPr algn="ctr">
              <a:buNone/>
            </a:pPr>
            <a:r>
              <a:rPr lang="en-US" dirty="0" smtClean="0"/>
              <a:t>I’m a </a:t>
            </a:r>
            <a:r>
              <a:rPr lang="en-US" dirty="0" smtClean="0">
                <a:effectLst>
                  <a:outerShdw blurRad="38100" dist="38100" dir="2700000" algn="tl">
                    <a:srgbClr val="000000">
                      <a:alpha val="43137"/>
                    </a:srgbClr>
                  </a:outerShdw>
                </a:effectLst>
              </a:rPr>
              <a:t>huge</a:t>
            </a:r>
            <a:r>
              <a:rPr lang="en-US" dirty="0" smtClean="0"/>
              <a:t> fan of this meeting.</a:t>
            </a:r>
          </a:p>
          <a:p>
            <a:pPr>
              <a:buNone/>
            </a:pPr>
            <a:endParaRPr lang="en-US" dirty="0" smtClean="0"/>
          </a:p>
          <a:p>
            <a:pPr>
              <a:buNone/>
            </a:pPr>
            <a:endParaRPr lang="en-US" sz="1500" dirty="0" smtClean="0"/>
          </a:p>
          <a:p>
            <a:pPr marL="0" indent="0">
              <a:buNone/>
            </a:pPr>
            <a:r>
              <a:rPr lang="en-US" dirty="0" smtClean="0"/>
              <a:t>You can download past </a:t>
            </a:r>
          </a:p>
          <a:p>
            <a:pPr marL="0" indent="0">
              <a:buNone/>
            </a:pPr>
            <a:r>
              <a:rPr lang="en-US" dirty="0" smtClean="0"/>
              <a:t>speeches from </a:t>
            </a:r>
          </a:p>
          <a:p>
            <a:pPr marL="0" indent="0">
              <a:buNone/>
            </a:pPr>
            <a:r>
              <a:rPr lang="en-US" dirty="0" smtClean="0"/>
              <a:t>Darwin is Dead . com.</a:t>
            </a:r>
          </a:p>
          <a:p>
            <a:pPr marL="0" indent="0">
              <a:buNone/>
            </a:pPr>
            <a:endParaRPr lang="en-US" dirty="0" smtClean="0"/>
          </a:p>
          <a:p>
            <a:pPr marL="0" indent="0">
              <a:buNone/>
            </a:pPr>
            <a:endParaRPr lang="en-US" sz="1500" dirty="0" smtClean="0"/>
          </a:p>
          <a:p>
            <a:pPr marL="0" indent="0">
              <a:buNone/>
            </a:pPr>
            <a:r>
              <a:rPr lang="en-US" dirty="0" smtClean="0"/>
              <a:t>I highly recommend the speeches given by </a:t>
            </a:r>
            <a:r>
              <a:rPr lang="en-US" u="sng" dirty="0" smtClean="0"/>
              <a:t>Dennis Swift</a:t>
            </a:r>
            <a:r>
              <a:rPr lang="en-US" dirty="0" smtClean="0"/>
              <a:t> and </a:t>
            </a:r>
            <a:r>
              <a:rPr lang="en-US" u="sng" dirty="0" smtClean="0"/>
              <a:t>Willie Dye</a:t>
            </a:r>
            <a:r>
              <a:rPr lang="en-US" dirty="0" smtClean="0"/>
              <a:t>.  They present compelling evidence for their outrageous claims.</a:t>
            </a:r>
          </a:p>
          <a:p>
            <a:pPr marL="0" indent="0">
              <a:buNone/>
            </a:pPr>
            <a:endParaRPr lang="en-US" sz="1500" dirty="0" smtClean="0"/>
          </a:p>
          <a:p>
            <a:pPr marL="0" indent="0">
              <a:buNone/>
            </a:pPr>
            <a:r>
              <a:rPr lang="en-US" dirty="0" smtClean="0"/>
              <a:t>I intend to carry on that tradition.</a:t>
            </a:r>
          </a:p>
        </p:txBody>
      </p:sp>
      <p:pic>
        <p:nvPicPr>
          <p:cNvPr id="2050" name="Picture 2" descr="C:\Users\brian\Desktop\darwinisdead2112.jpg"/>
          <p:cNvPicPr>
            <a:picLocks noChangeAspect="1" noChangeArrowheads="1"/>
          </p:cNvPicPr>
          <p:nvPr/>
        </p:nvPicPr>
        <p:blipFill>
          <a:blip r:embed="rId2" cstate="print"/>
          <a:srcRect/>
          <a:stretch>
            <a:fillRect/>
          </a:stretch>
        </p:blipFill>
        <p:spPr bwMode="auto">
          <a:xfrm>
            <a:off x="4572000" y="2057400"/>
            <a:ext cx="3700463" cy="199825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ian\Desktop\IMG25_1709wb.jpg"/>
          <p:cNvPicPr>
            <a:picLocks noChangeAspect="1" noChangeArrowheads="1"/>
          </p:cNvPicPr>
          <p:nvPr/>
        </p:nvPicPr>
        <p:blipFill>
          <a:blip r:embed="rId2" cstate="print">
            <a:lum bright="35000" contrast="-50000"/>
          </a:blip>
          <a:srcRect/>
          <a:stretch>
            <a:fillRect/>
          </a:stretch>
        </p:blipFill>
        <p:spPr bwMode="auto">
          <a:xfrm>
            <a:off x="0" y="-858518"/>
            <a:ext cx="9144000" cy="7716518"/>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t>This Meeting and Me</a:t>
            </a:r>
            <a:endParaRPr lang="en-US" dirty="0"/>
          </a:p>
        </p:txBody>
      </p:sp>
      <p:sp>
        <p:nvSpPr>
          <p:cNvPr id="3" name="Content Placeholder 2"/>
          <p:cNvSpPr>
            <a:spLocks noGrp="1"/>
          </p:cNvSpPr>
          <p:nvPr>
            <p:ph idx="1"/>
          </p:nvPr>
        </p:nvSpPr>
        <p:spPr>
          <a:xfrm>
            <a:off x="533400" y="1219200"/>
            <a:ext cx="8229600" cy="5029200"/>
          </a:xfrm>
          <a:solidFill>
            <a:schemeClr val="bg1">
              <a:alpha val="40000"/>
            </a:schemeClr>
          </a:solidFill>
        </p:spPr>
        <p:txBody>
          <a:bodyPr>
            <a:normAutofit fontScale="85000" lnSpcReduction="20000"/>
          </a:bodyPr>
          <a:lstStyle/>
          <a:p>
            <a:pPr marL="0" indent="0">
              <a:buNone/>
            </a:pPr>
            <a:r>
              <a:rPr lang="en-US" dirty="0" smtClean="0"/>
              <a:t>I had been studying Creation Science for a couple years, and I was regularly recording Creation Science shows.</a:t>
            </a:r>
          </a:p>
          <a:p>
            <a:pPr marL="0" indent="0">
              <a:buNone/>
            </a:pPr>
            <a:r>
              <a:rPr lang="en-US" dirty="0" smtClean="0"/>
              <a:t>Driving into church one Sunday morning, I saw a guy from one of those videos walking in the parking at my church.</a:t>
            </a:r>
          </a:p>
          <a:p>
            <a:pPr marL="0" indent="0">
              <a:buNone/>
            </a:pPr>
            <a:r>
              <a:rPr lang="en-US" dirty="0" smtClean="0"/>
              <a:t>I introduced myself, a bit star struck.</a:t>
            </a:r>
          </a:p>
          <a:p>
            <a:pPr marL="0" indent="0">
              <a:buNone/>
            </a:pPr>
            <a:r>
              <a:rPr lang="en-US" dirty="0" smtClean="0"/>
              <a:t>We then proceeded to worship, as usual.</a:t>
            </a:r>
          </a:p>
          <a:p>
            <a:pPr marL="0" indent="0">
              <a:buNone/>
            </a:pPr>
            <a:r>
              <a:rPr lang="en-US" dirty="0" smtClean="0"/>
              <a:t>He found me later, told me that God wanted Him to give me a DVD series about dinosaurs and the Bible.</a:t>
            </a:r>
          </a:p>
          <a:p>
            <a:pPr marL="0" indent="0">
              <a:buNone/>
            </a:pPr>
            <a:r>
              <a:rPr lang="en-US" dirty="0" smtClean="0"/>
              <a:t>We had lunch and discussed various topics.</a:t>
            </a:r>
          </a:p>
          <a:p>
            <a:pPr marL="0" indent="0">
              <a:buNone/>
            </a:pPr>
            <a:r>
              <a:rPr lang="en-US" dirty="0" smtClean="0"/>
              <a:t>He had spoken at this very meeting the night before.</a:t>
            </a:r>
          </a:p>
          <a:p>
            <a:pPr marL="0" indent="0">
              <a:buNone/>
            </a:pPr>
            <a:endParaRPr lang="en-US" sz="1500" dirty="0" smtClean="0"/>
          </a:p>
          <a:p>
            <a:pPr marL="0" indent="0">
              <a:buNone/>
            </a:pPr>
            <a:r>
              <a:rPr lang="en-US" dirty="0" smtClean="0"/>
              <a:t>Our lunch lit a fire in me, and its flame is still burning.</a:t>
            </a:r>
          </a:p>
          <a:p>
            <a:pPr marL="0" indent="0">
              <a:buNone/>
            </a:pPr>
            <a:r>
              <a:rPr lang="en-US" dirty="0" smtClean="0"/>
              <a:t>My passion might have fizzled if not for this community.</a:t>
            </a:r>
          </a:p>
        </p:txBody>
      </p:sp>
      <p:sp>
        <p:nvSpPr>
          <p:cNvPr id="5" name="TextBox 4"/>
          <p:cNvSpPr txBox="1"/>
          <p:nvPr/>
        </p:nvSpPr>
        <p:spPr>
          <a:xfrm>
            <a:off x="2438400" y="838200"/>
            <a:ext cx="4348947" cy="369332"/>
          </a:xfrm>
          <a:prstGeom prst="rect">
            <a:avLst/>
          </a:prstGeom>
          <a:noFill/>
        </p:spPr>
        <p:txBody>
          <a:bodyPr wrap="none" rtlCol="0">
            <a:spAutoFit/>
          </a:bodyPr>
          <a:lstStyle/>
          <a:p>
            <a:r>
              <a:rPr lang="en-US" dirty="0" smtClean="0"/>
              <a:t>(a short story of how I came to this meeting)</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rian\Desktop\IMG03_0104wb.jpg"/>
          <p:cNvPicPr>
            <a:picLocks noChangeAspect="1" noChangeArrowheads="1"/>
          </p:cNvPicPr>
          <p:nvPr/>
        </p:nvPicPr>
        <p:blipFill>
          <a:blip r:embed="rId2" cstate="print">
            <a:lum bright="50000" contrast="-50000"/>
          </a:blip>
          <a:srcRect/>
          <a:stretch>
            <a:fillRect/>
          </a:stretch>
        </p:blipFill>
        <p:spPr bwMode="auto">
          <a:xfrm>
            <a:off x="-838200" y="-2819400"/>
            <a:ext cx="9982200" cy="10980420"/>
          </a:xfrm>
          <a:prstGeom prst="rect">
            <a:avLst/>
          </a:prstGeom>
          <a:noFill/>
        </p:spPr>
      </p:pic>
      <p:sp>
        <p:nvSpPr>
          <p:cNvPr id="2" name="Title 1"/>
          <p:cNvSpPr>
            <a:spLocks noGrp="1"/>
          </p:cNvSpPr>
          <p:nvPr>
            <p:ph type="title"/>
          </p:nvPr>
        </p:nvSpPr>
        <p:spPr>
          <a:xfrm>
            <a:off x="457200" y="152400"/>
            <a:ext cx="8229600" cy="1143000"/>
          </a:xfrm>
        </p:spPr>
        <p:txBody>
          <a:bodyPr/>
          <a:lstStyle/>
          <a:p>
            <a:r>
              <a:rPr lang="en-US" dirty="0" smtClean="0"/>
              <a:t>This Meeting and the World</a:t>
            </a:r>
            <a:endParaRPr lang="en-US" dirty="0"/>
          </a:p>
        </p:txBody>
      </p:sp>
      <p:sp>
        <p:nvSpPr>
          <p:cNvPr id="3" name="Content Placeholder 2"/>
          <p:cNvSpPr>
            <a:spLocks noGrp="1"/>
          </p:cNvSpPr>
          <p:nvPr>
            <p:ph idx="1"/>
          </p:nvPr>
        </p:nvSpPr>
        <p:spPr>
          <a:xfrm>
            <a:off x="533400" y="1295400"/>
            <a:ext cx="8229600" cy="5029200"/>
          </a:xfrm>
        </p:spPr>
        <p:txBody>
          <a:bodyPr>
            <a:normAutofit fontScale="92500"/>
          </a:bodyPr>
          <a:lstStyle/>
          <a:p>
            <a:pPr marL="0" indent="0">
              <a:buNone/>
            </a:pPr>
            <a:r>
              <a:rPr lang="en-US" dirty="0" smtClean="0"/>
              <a:t>In trying to find this group, I discovered just how few of these meetings are in OC.</a:t>
            </a:r>
          </a:p>
          <a:p>
            <a:pPr marL="0" indent="0">
              <a:buNone/>
            </a:pPr>
            <a:r>
              <a:rPr lang="en-US" dirty="0" smtClean="0"/>
              <a:t>It’s shocking how little interest there is in the topic of origins, especially in Christian circles.</a:t>
            </a:r>
          </a:p>
          <a:p>
            <a:pPr marL="0" indent="0">
              <a:buNone/>
            </a:pPr>
            <a:r>
              <a:rPr lang="en-US" sz="1400" dirty="0" smtClean="0"/>
              <a:t> </a:t>
            </a:r>
          </a:p>
          <a:p>
            <a:pPr marL="0" indent="0">
              <a:buNone/>
            </a:pPr>
            <a:r>
              <a:rPr lang="en-US" dirty="0" smtClean="0"/>
              <a:t>We have the answers to </a:t>
            </a:r>
            <a:r>
              <a:rPr lang="en-US" i="1" dirty="0" smtClean="0"/>
              <a:t>how</a:t>
            </a:r>
            <a:r>
              <a:rPr lang="en-US" dirty="0" smtClean="0"/>
              <a:t> and </a:t>
            </a:r>
            <a:r>
              <a:rPr lang="en-US" i="1" dirty="0" smtClean="0"/>
              <a:t>why</a:t>
            </a:r>
            <a:r>
              <a:rPr lang="en-US" dirty="0" smtClean="0"/>
              <a:t> we are here.</a:t>
            </a:r>
          </a:p>
          <a:p>
            <a:pPr marL="0" indent="0">
              <a:buNone/>
            </a:pPr>
            <a:r>
              <a:rPr lang="en-US" sz="1300" dirty="0" smtClean="0"/>
              <a:t> </a:t>
            </a:r>
          </a:p>
          <a:p>
            <a:pPr marL="0" indent="0" algn="ctr">
              <a:buNone/>
            </a:pPr>
            <a:r>
              <a:rPr lang="en-US" sz="4900" dirty="0" smtClean="0"/>
              <a:t>The secular world is wrong!</a:t>
            </a:r>
          </a:p>
          <a:p>
            <a:pPr marL="0" indent="0">
              <a:buNone/>
            </a:pPr>
            <a:endParaRPr lang="en-US" sz="1300" dirty="0" smtClean="0"/>
          </a:p>
          <a:p>
            <a:pPr marL="0" indent="0">
              <a:buNone/>
            </a:pPr>
            <a:r>
              <a:rPr lang="en-US" dirty="0" smtClean="0"/>
              <a:t>We need to get ourselves out there and advertise!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brian\Desktop\Fingerworks\IMG14_1182wb.jpg"/>
          <p:cNvPicPr>
            <a:picLocks noChangeAspect="1" noChangeArrowheads="1"/>
          </p:cNvPicPr>
          <p:nvPr/>
        </p:nvPicPr>
        <p:blipFill>
          <a:blip r:embed="rId2" cstate="print"/>
          <a:srcRect/>
          <a:stretch>
            <a:fillRect/>
          </a:stretch>
        </p:blipFill>
        <p:spPr bwMode="auto">
          <a:xfrm>
            <a:off x="6767" y="0"/>
            <a:ext cx="9137233" cy="6858000"/>
          </a:xfrm>
          <a:prstGeom prst="rect">
            <a:avLst/>
          </a:prstGeom>
          <a:noFill/>
        </p:spPr>
      </p:pic>
      <p:sp>
        <p:nvSpPr>
          <p:cNvPr id="3" name="Content Placeholder 2"/>
          <p:cNvSpPr>
            <a:spLocks noGrp="1"/>
          </p:cNvSpPr>
          <p:nvPr>
            <p:ph idx="1"/>
          </p:nvPr>
        </p:nvSpPr>
        <p:spPr>
          <a:xfrm>
            <a:off x="457200" y="4267200"/>
            <a:ext cx="8458200" cy="2209800"/>
          </a:xfrm>
          <a:solidFill>
            <a:schemeClr val="tx1">
              <a:alpha val="50000"/>
            </a:schemeClr>
          </a:solidFill>
        </p:spPr>
        <p:txBody>
          <a:bodyPr>
            <a:normAutofit/>
          </a:bodyPr>
          <a:lstStyle/>
          <a:p>
            <a:pPr marL="0" indent="0">
              <a:buNone/>
            </a:pPr>
            <a:r>
              <a:rPr lang="en-US" b="1" dirty="0" smtClean="0">
                <a:solidFill>
                  <a:schemeClr val="bg1">
                    <a:lumMod val="95000"/>
                  </a:schemeClr>
                </a:solidFill>
                <a:effectLst>
                  <a:outerShdw blurRad="38100" dist="38100" dir="2700000" algn="tl">
                    <a:srgbClr val="000000">
                      <a:alpha val="43137"/>
                    </a:srgbClr>
                  </a:outerShdw>
                </a:effectLst>
                <a:latin typeface="Aharoni" pitchFamily="2" charset="-79"/>
                <a:cs typeface="Aharoni" pitchFamily="2" charset="-79"/>
              </a:rPr>
              <a:t>Tonight’s talk will be slightly different than my book, but the same conclusion:</a:t>
            </a:r>
          </a:p>
          <a:p>
            <a:pPr marL="0" indent="0">
              <a:buNone/>
            </a:pPr>
            <a:r>
              <a:rPr lang="en-US" b="1" dirty="0" smtClean="0">
                <a:solidFill>
                  <a:schemeClr val="bg1">
                    <a:lumMod val="95000"/>
                  </a:schemeClr>
                </a:solidFill>
                <a:effectLst>
                  <a:outerShdw blurRad="38100" dist="38100" dir="2700000" algn="tl">
                    <a:srgbClr val="000000">
                      <a:alpha val="43137"/>
                    </a:srgbClr>
                  </a:outerShdw>
                </a:effectLst>
                <a:latin typeface="Aharoni" pitchFamily="2" charset="-79"/>
                <a:cs typeface="Aharoni" pitchFamily="2" charset="-79"/>
              </a:rPr>
              <a:t>Mythology supports the Biblical record and a young (six thousand year old) Earth!</a:t>
            </a:r>
            <a:endParaRPr lang="en-US" b="1" dirty="0">
              <a:solidFill>
                <a:schemeClr val="bg1">
                  <a:lumMod val="9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4191000" y="152400"/>
            <a:ext cx="4556734" cy="1477328"/>
          </a:xfrm>
          <a:prstGeom prst="rect">
            <a:avLst/>
          </a:prstGeom>
        </p:spPr>
        <p:txBody>
          <a:bodyPr wrap="square">
            <a:spAutoFit/>
          </a:bodyPr>
          <a:lstStyle/>
          <a:p>
            <a:pPr algn="ctr"/>
            <a:r>
              <a:rPr lang="en-US" sz="4500" b="1" dirty="0" smtClean="0">
                <a:solidFill>
                  <a:schemeClr val="bg1"/>
                </a:solidFill>
                <a:effectLst>
                  <a:outerShdw blurRad="38100" dist="38100" dir="2700000" algn="tl">
                    <a:srgbClr val="000000">
                      <a:alpha val="43137"/>
                    </a:srgbClr>
                  </a:outerShdw>
                </a:effectLst>
              </a:rPr>
              <a:t>From Noah To Hercules . com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ian\Desktop\aspen-woods_w725_h549.jpg"/>
          <p:cNvPicPr>
            <a:picLocks noChangeAspect="1" noChangeArrowheads="1"/>
          </p:cNvPicPr>
          <p:nvPr/>
        </p:nvPicPr>
        <p:blipFill>
          <a:blip r:embed="rId2" cstate="print"/>
          <a:srcRect/>
          <a:stretch>
            <a:fillRect/>
          </a:stretch>
        </p:blipFill>
        <p:spPr bwMode="auto">
          <a:xfrm>
            <a:off x="1" y="0"/>
            <a:ext cx="9144000" cy="6924215"/>
          </a:xfrm>
          <a:prstGeom prst="rect">
            <a:avLst/>
          </a:prstGeom>
          <a:noFill/>
        </p:spPr>
      </p:pic>
      <p:sp>
        <p:nvSpPr>
          <p:cNvPr id="2" name="Title 1"/>
          <p:cNvSpPr>
            <a:spLocks noGrp="1"/>
          </p:cNvSpPr>
          <p:nvPr>
            <p:ph type="title"/>
          </p:nvPr>
        </p:nvSpPr>
        <p:spPr>
          <a:xfrm>
            <a:off x="2819400" y="274638"/>
            <a:ext cx="3352800" cy="1143000"/>
          </a:xfrm>
          <a:solidFill>
            <a:schemeClr val="tx1">
              <a:lumMod val="50000"/>
              <a:lumOff val="50000"/>
              <a:alpha val="80000"/>
            </a:schemeClr>
          </a:solidFill>
        </p:spPr>
        <p:txBody>
          <a:bodyPr>
            <a:noAutofit/>
          </a:bodyPr>
          <a:lstStyle/>
          <a:p>
            <a:r>
              <a:rPr lang="en-US" sz="7500" dirty="0" smtClean="0">
                <a:solidFill>
                  <a:schemeClr val="bg1"/>
                </a:solidFill>
                <a:effectLst>
                  <a:outerShdw blurRad="38100" dist="38100" dir="2700000" algn="tl">
                    <a:srgbClr val="000000">
                      <a:alpha val="43137"/>
                    </a:srgbClr>
                  </a:outerShdw>
                </a:effectLst>
              </a:rPr>
              <a:t>Outline</a:t>
            </a:r>
            <a:endParaRPr lang="en-US" sz="75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62200" y="2590800"/>
            <a:ext cx="4343400" cy="3810000"/>
          </a:xfrm>
          <a:solidFill>
            <a:schemeClr val="tx1">
              <a:lumMod val="50000"/>
              <a:lumOff val="50000"/>
              <a:alpha val="80000"/>
            </a:schemeClr>
          </a:solidFill>
        </p:spPr>
        <p:txBody>
          <a:bodyPr>
            <a:normAutofit/>
          </a:bodyPr>
          <a:lstStyle/>
          <a:p>
            <a:r>
              <a:rPr lang="en-US" sz="5000" dirty="0" smtClean="0">
                <a:solidFill>
                  <a:schemeClr val="bg1"/>
                </a:solidFill>
                <a:effectLst>
                  <a:outerShdw blurRad="38100" dist="38100" dir="2700000" algn="tl">
                    <a:srgbClr val="000000">
                      <a:alpha val="43137"/>
                    </a:srgbClr>
                  </a:outerShdw>
                </a:effectLst>
              </a:rPr>
              <a:t>Science</a:t>
            </a:r>
          </a:p>
          <a:p>
            <a:r>
              <a:rPr lang="en-US" sz="5000" dirty="0" smtClean="0">
                <a:solidFill>
                  <a:schemeClr val="bg1"/>
                </a:solidFill>
                <a:effectLst>
                  <a:outerShdw blurRad="38100" dist="38100" dir="2700000" algn="tl">
                    <a:srgbClr val="000000">
                      <a:alpha val="43137"/>
                    </a:srgbClr>
                  </a:outerShdw>
                </a:effectLst>
              </a:rPr>
              <a:t>Paganism</a:t>
            </a:r>
          </a:p>
          <a:p>
            <a:r>
              <a:rPr lang="en-US" sz="5000" dirty="0" smtClean="0">
                <a:solidFill>
                  <a:schemeClr val="bg1"/>
                </a:solidFill>
                <a:effectLst>
                  <a:outerShdw blurRad="38100" dist="38100" dir="2700000" algn="tl">
                    <a:srgbClr val="000000">
                      <a:alpha val="43137"/>
                    </a:srgbClr>
                  </a:outerShdw>
                </a:effectLst>
              </a:rPr>
              <a:t>Jewish History</a:t>
            </a:r>
          </a:p>
          <a:p>
            <a:r>
              <a:rPr lang="en-US" sz="5000" dirty="0" smtClean="0">
                <a:solidFill>
                  <a:schemeClr val="bg1"/>
                </a:solidFill>
                <a:effectLst>
                  <a:outerShdw blurRad="38100" dist="38100" dir="2700000" algn="tl">
                    <a:srgbClr val="000000">
                      <a:alpha val="43137"/>
                    </a:srgbClr>
                  </a:outerShdw>
                </a:effectLst>
              </a:rPr>
              <a:t>Conclusion</a:t>
            </a:r>
            <a:endParaRPr lang="en-US" sz="5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ian\Desktop\whale-animal_w725_h544.jpg"/>
          <p:cNvPicPr>
            <a:picLocks noChangeAspect="1" noChangeArrowheads="1"/>
          </p:cNvPicPr>
          <p:nvPr/>
        </p:nvPicPr>
        <p:blipFill>
          <a:blip r:embed="rId2" cstate="print"/>
          <a:srcRect/>
          <a:stretch>
            <a:fillRect/>
          </a:stretch>
        </p:blipFill>
        <p:spPr bwMode="auto">
          <a:xfrm>
            <a:off x="0" y="0"/>
            <a:ext cx="9144000" cy="6861153"/>
          </a:xfrm>
          <a:prstGeom prst="rect">
            <a:avLst/>
          </a:prstGeom>
          <a:noFill/>
        </p:spPr>
      </p:pic>
      <p:sp>
        <p:nvSpPr>
          <p:cNvPr id="2" name="Title 1"/>
          <p:cNvSpPr>
            <a:spLocks noGrp="1"/>
          </p:cNvSpPr>
          <p:nvPr>
            <p:ph type="title"/>
          </p:nvPr>
        </p:nvSpPr>
        <p:spPr/>
        <p:txBody>
          <a:bodyPr>
            <a:normAutofit/>
          </a:bodyPr>
          <a:lstStyle/>
          <a:p>
            <a:r>
              <a:rPr lang="en-US" sz="6000" b="1" dirty="0" smtClean="0">
                <a:effectLst>
                  <a:outerShdw blurRad="38100" dist="38100" dir="2700000" algn="tl">
                    <a:srgbClr val="000000">
                      <a:alpha val="43137"/>
                    </a:srgbClr>
                  </a:outerShdw>
                </a:effectLst>
              </a:rPr>
              <a:t>SCIENCE</a:t>
            </a:r>
            <a:endParaRPr lang="en-US" sz="6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676400"/>
            <a:ext cx="8229600" cy="4876800"/>
          </a:xfrm>
        </p:spPr>
        <p:txBody>
          <a:bodyPr>
            <a:noAutofit/>
          </a:bodyPr>
          <a:lstStyle/>
          <a:p>
            <a:pPr>
              <a:buNone/>
            </a:pPr>
            <a:r>
              <a:rPr lang="en-US" sz="3500" b="1" dirty="0" smtClean="0">
                <a:solidFill>
                  <a:schemeClr val="bg1"/>
                </a:solidFill>
                <a:effectLst>
                  <a:outerShdw blurRad="38100" dist="38100" dir="2700000" algn="tl">
                    <a:srgbClr val="000000">
                      <a:alpha val="43137"/>
                    </a:srgbClr>
                  </a:outerShdw>
                </a:effectLst>
              </a:rPr>
              <a:t>Flowing water is powerful.</a:t>
            </a:r>
          </a:p>
          <a:p>
            <a:pPr>
              <a:buNone/>
            </a:pPr>
            <a:r>
              <a:rPr lang="en-US" sz="3500" b="1" dirty="0" smtClean="0">
                <a:solidFill>
                  <a:schemeClr val="bg1"/>
                </a:solidFill>
                <a:effectLst>
                  <a:outerShdw blurRad="38100" dist="38100" dir="2700000" algn="tl">
                    <a:srgbClr val="000000">
                      <a:alpha val="43137"/>
                    </a:srgbClr>
                  </a:outerShdw>
                </a:effectLst>
              </a:rPr>
              <a:t>Dump a bucket of water on the ground, and you’ll have trenches.</a:t>
            </a:r>
          </a:p>
          <a:p>
            <a:pPr>
              <a:buNone/>
            </a:pPr>
            <a:endParaRPr lang="en-US" sz="1000" b="1" dirty="0" smtClean="0">
              <a:solidFill>
                <a:schemeClr val="bg1"/>
              </a:solidFill>
              <a:effectLst>
                <a:outerShdw blurRad="38100" dist="38100" dir="2700000" algn="tl">
                  <a:srgbClr val="000000">
                    <a:alpha val="43137"/>
                  </a:srgbClr>
                </a:outerShdw>
              </a:effectLst>
            </a:endParaRPr>
          </a:p>
          <a:p>
            <a:pPr>
              <a:buNone/>
            </a:pPr>
            <a:endParaRPr lang="en-US" sz="3500" b="1" dirty="0" smtClean="0">
              <a:solidFill>
                <a:schemeClr val="bg1"/>
              </a:solidFill>
              <a:effectLst>
                <a:outerShdw blurRad="38100" dist="38100" dir="2700000" algn="tl">
                  <a:srgbClr val="000000">
                    <a:alpha val="43137"/>
                  </a:srgbClr>
                </a:outerShdw>
              </a:effectLst>
            </a:endParaRPr>
          </a:p>
          <a:p>
            <a:pPr>
              <a:buNone/>
            </a:pPr>
            <a:endParaRPr lang="en-US" sz="3500" b="1" dirty="0" smtClean="0">
              <a:solidFill>
                <a:schemeClr val="bg1"/>
              </a:solidFill>
              <a:effectLst>
                <a:outerShdw blurRad="38100" dist="38100" dir="2700000" algn="tl">
                  <a:srgbClr val="000000">
                    <a:alpha val="43137"/>
                  </a:srgbClr>
                </a:outerShdw>
              </a:effectLst>
            </a:endParaRPr>
          </a:p>
          <a:p>
            <a:pPr>
              <a:buNone/>
            </a:pPr>
            <a:endParaRPr lang="en-US" sz="3500" b="1" dirty="0" smtClean="0">
              <a:solidFill>
                <a:schemeClr val="bg1"/>
              </a:solidFill>
              <a:effectLst>
                <a:outerShdw blurRad="38100" dist="38100" dir="2700000" algn="tl">
                  <a:srgbClr val="000000">
                    <a:alpha val="43137"/>
                  </a:srgbClr>
                </a:outerShdw>
              </a:effectLst>
            </a:endParaRPr>
          </a:p>
          <a:p>
            <a:pPr>
              <a:buNone/>
            </a:pPr>
            <a:r>
              <a:rPr lang="en-US" sz="3500" b="1" dirty="0" smtClean="0">
                <a:solidFill>
                  <a:schemeClr val="bg1"/>
                </a:solidFill>
                <a:effectLst>
                  <a:outerShdw blurRad="38100" dist="38100" dir="2700000" algn="tl">
                    <a:srgbClr val="000000">
                      <a:alpha val="43137"/>
                    </a:srgbClr>
                  </a:outerShdw>
                </a:effectLst>
              </a:rPr>
              <a:t>Imagine dumping the ocean on the ground.</a:t>
            </a:r>
            <a:endParaRPr lang="en-US" sz="35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2971800" cy="1447800"/>
          </a:xfrm>
        </p:spPr>
        <p:txBody>
          <a:bodyPr>
            <a:normAutofit/>
          </a:bodyPr>
          <a:lstStyle/>
          <a:p>
            <a:r>
              <a:rPr lang="en-US" dirty="0" smtClean="0"/>
              <a:t>The Sea Floor</a:t>
            </a:r>
            <a:endParaRPr lang="en-US" dirty="0"/>
          </a:p>
        </p:txBody>
      </p:sp>
      <p:pic>
        <p:nvPicPr>
          <p:cNvPr id="1027" name="Picture 3" descr="C:\Users\brian\Desktop\stock-photo-background-image-of-the-bright-white-rippled-sand-on-the-ocean-floor-at-tiger-beach-21520060.jpg"/>
          <p:cNvPicPr>
            <a:picLocks noChangeAspect="1" noChangeArrowheads="1"/>
          </p:cNvPicPr>
          <p:nvPr/>
        </p:nvPicPr>
        <p:blipFill>
          <a:blip r:embed="rId2" cstate="print"/>
          <a:srcRect/>
          <a:stretch>
            <a:fillRect/>
          </a:stretch>
        </p:blipFill>
        <p:spPr bwMode="auto">
          <a:xfrm>
            <a:off x="2819400" y="457200"/>
            <a:ext cx="6019800" cy="2084468"/>
          </a:xfrm>
          <a:prstGeom prst="rect">
            <a:avLst/>
          </a:prstGeom>
          <a:noFill/>
        </p:spPr>
      </p:pic>
      <p:pic>
        <p:nvPicPr>
          <p:cNvPr id="1029" name="Picture 5" descr="C:\Users\brian\Desktop\chaeto1.jpg"/>
          <p:cNvPicPr>
            <a:picLocks noChangeAspect="1" noChangeArrowheads="1"/>
          </p:cNvPicPr>
          <p:nvPr/>
        </p:nvPicPr>
        <p:blipFill>
          <a:blip r:embed="rId3" cstate="print"/>
          <a:srcRect/>
          <a:stretch>
            <a:fillRect/>
          </a:stretch>
        </p:blipFill>
        <p:spPr bwMode="auto">
          <a:xfrm>
            <a:off x="3505200" y="2819400"/>
            <a:ext cx="5343777" cy="3644159"/>
          </a:xfrm>
          <a:prstGeom prst="rect">
            <a:avLst/>
          </a:prstGeom>
          <a:noFill/>
        </p:spPr>
      </p:pic>
      <p:pic>
        <p:nvPicPr>
          <p:cNvPr id="1026" name="Picture 2" descr="C:\Users\brian\Desktop\river\Sediments-clipped.JPG"/>
          <p:cNvPicPr>
            <a:picLocks noChangeAspect="1" noChangeArrowheads="1"/>
          </p:cNvPicPr>
          <p:nvPr/>
        </p:nvPicPr>
        <p:blipFill>
          <a:blip r:embed="rId4" cstate="print"/>
          <a:srcRect/>
          <a:stretch>
            <a:fillRect/>
          </a:stretch>
        </p:blipFill>
        <p:spPr bwMode="auto">
          <a:xfrm>
            <a:off x="533400" y="1828800"/>
            <a:ext cx="2641375" cy="471328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0"/>
            <a:ext cx="7543800" cy="4525963"/>
          </a:xfrm>
        </p:spPr>
        <p:txBody>
          <a:bodyPr>
            <a:noAutofit/>
          </a:bodyPr>
          <a:lstStyle/>
          <a:p>
            <a:pPr marL="0">
              <a:spcBef>
                <a:spcPts val="0"/>
              </a:spcBef>
              <a:buNone/>
            </a:pPr>
            <a:r>
              <a:rPr lang="en-US" sz="7000" dirty="0" smtClean="0"/>
              <a:t>By the standard of others, I’m not</a:t>
            </a:r>
          </a:p>
        </p:txBody>
      </p:sp>
      <p:pic>
        <p:nvPicPr>
          <p:cNvPr id="3076" name="Picture 4" descr="C:\Users\brian\AppData\Local\Microsoft\Windows\Temporary Internet Files\Content.IE5\TJGB6Z5R\MC900130961[1].wmf"/>
          <p:cNvPicPr>
            <a:picLocks noChangeAspect="1" noChangeArrowheads="1"/>
          </p:cNvPicPr>
          <p:nvPr/>
        </p:nvPicPr>
        <p:blipFill>
          <a:blip r:embed="rId2" cstate="print"/>
          <a:srcRect/>
          <a:stretch>
            <a:fillRect/>
          </a:stretch>
        </p:blipFill>
        <p:spPr bwMode="auto">
          <a:xfrm>
            <a:off x="3962400" y="3429000"/>
            <a:ext cx="4672013" cy="29019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714500" y="1714500"/>
            <a:ext cx="4419600" cy="990600"/>
          </a:xfrm>
        </p:spPr>
        <p:txBody>
          <a:bodyPr>
            <a:normAutofit fontScale="90000"/>
          </a:bodyPr>
          <a:lstStyle/>
          <a:p>
            <a:r>
              <a:rPr lang="en-US" sz="6000" dirty="0" smtClean="0">
                <a:effectLst>
                  <a:outerShdw blurRad="38100" dist="38100" dir="2700000" algn="tl">
                    <a:srgbClr val="000000">
                      <a:alpha val="43137"/>
                    </a:srgbClr>
                  </a:outerShdw>
                </a:effectLst>
                <a:latin typeface="Swis721 BdOul BT" pitchFamily="82" charset="0"/>
              </a:rPr>
              <a:t>The Layers</a:t>
            </a:r>
            <a:endParaRPr lang="en-US" sz="6000" dirty="0">
              <a:effectLst>
                <a:outerShdw blurRad="38100" dist="38100" dir="2700000" algn="tl">
                  <a:srgbClr val="000000">
                    <a:alpha val="43137"/>
                  </a:srgbClr>
                </a:outerShdw>
              </a:effectLst>
              <a:latin typeface="Swis721 BdOul BT" pitchFamily="82" charset="0"/>
            </a:endParaRPr>
          </a:p>
        </p:txBody>
      </p:sp>
      <p:pic>
        <p:nvPicPr>
          <p:cNvPr id="2051" name="Picture 3" descr="C:\Users\brian\Desktop\99AZ-19-14_Three_Sisters_Thumb_Monument_Valley.jpg"/>
          <p:cNvPicPr>
            <a:picLocks noChangeAspect="1" noChangeArrowheads="1"/>
          </p:cNvPicPr>
          <p:nvPr/>
        </p:nvPicPr>
        <p:blipFill>
          <a:blip r:embed="rId2" cstate="print"/>
          <a:srcRect/>
          <a:stretch>
            <a:fillRect/>
          </a:stretch>
        </p:blipFill>
        <p:spPr bwMode="auto">
          <a:xfrm>
            <a:off x="1066800" y="228600"/>
            <a:ext cx="6934201" cy="1739900"/>
          </a:xfrm>
          <a:prstGeom prst="rect">
            <a:avLst/>
          </a:prstGeom>
          <a:noFill/>
        </p:spPr>
      </p:pic>
      <p:pic>
        <p:nvPicPr>
          <p:cNvPr id="2052" name="Picture 4" descr="C:\Users\brian\Desktop\MarylandRoadCut001.jpg"/>
          <p:cNvPicPr>
            <a:picLocks noChangeAspect="1" noChangeArrowheads="1"/>
          </p:cNvPicPr>
          <p:nvPr/>
        </p:nvPicPr>
        <p:blipFill>
          <a:blip r:embed="rId3" cstate="print"/>
          <a:srcRect/>
          <a:stretch>
            <a:fillRect/>
          </a:stretch>
        </p:blipFill>
        <p:spPr bwMode="auto">
          <a:xfrm>
            <a:off x="5486400" y="4336912"/>
            <a:ext cx="3505200" cy="2521088"/>
          </a:xfrm>
          <a:prstGeom prst="rect">
            <a:avLst/>
          </a:prstGeom>
          <a:noFill/>
        </p:spPr>
      </p:pic>
      <p:pic>
        <p:nvPicPr>
          <p:cNvPr id="2053" name="Picture 5" descr="C:\Users\brian\Desktop\DuplexAAPGMod.jpg"/>
          <p:cNvPicPr>
            <a:picLocks noChangeAspect="1" noChangeArrowheads="1"/>
          </p:cNvPicPr>
          <p:nvPr/>
        </p:nvPicPr>
        <p:blipFill>
          <a:blip r:embed="rId4" cstate="print"/>
          <a:srcRect/>
          <a:stretch>
            <a:fillRect/>
          </a:stretch>
        </p:blipFill>
        <p:spPr bwMode="auto">
          <a:xfrm>
            <a:off x="762000" y="4374319"/>
            <a:ext cx="4629536" cy="2483681"/>
          </a:xfrm>
          <a:prstGeom prst="rect">
            <a:avLst/>
          </a:prstGeom>
          <a:noFill/>
        </p:spPr>
      </p:pic>
      <p:pic>
        <p:nvPicPr>
          <p:cNvPr id="2054" name="Picture 6" descr="C:\Users\brian\Desktop\Slide1.jpg"/>
          <p:cNvPicPr>
            <a:picLocks noChangeAspect="1" noChangeArrowheads="1"/>
          </p:cNvPicPr>
          <p:nvPr/>
        </p:nvPicPr>
        <p:blipFill>
          <a:blip r:embed="rId5" cstate="print"/>
          <a:srcRect/>
          <a:stretch>
            <a:fillRect/>
          </a:stretch>
        </p:blipFill>
        <p:spPr bwMode="auto">
          <a:xfrm>
            <a:off x="1066800" y="1981200"/>
            <a:ext cx="6496050" cy="2343150"/>
          </a:xfrm>
          <a:prstGeom prst="rect">
            <a:avLst/>
          </a:prstGeom>
          <a:noFill/>
        </p:spPr>
      </p:pic>
      <p:sp>
        <p:nvSpPr>
          <p:cNvPr id="9" name="TextBox 8"/>
          <p:cNvSpPr txBox="1"/>
          <p:nvPr/>
        </p:nvSpPr>
        <p:spPr>
          <a:xfrm>
            <a:off x="6477000" y="228600"/>
            <a:ext cx="2514600" cy="411480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There are no gopher holes, stream beds, or tree roots as you would expect over  vast periods of time.</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Not Time</a:t>
            </a:r>
            <a:endParaRPr lang="en-US" dirty="0"/>
          </a:p>
        </p:txBody>
      </p:sp>
      <p:pic>
        <p:nvPicPr>
          <p:cNvPr id="6147" name="Picture 3" descr="C:\Users\brian\AppData\Local\Microsoft\Windows\Temporary Internet Files\Content.IE5\DL9PO0C5\MC900340122[1].wmf"/>
          <p:cNvPicPr>
            <a:picLocks noChangeAspect="1" noChangeArrowheads="1"/>
          </p:cNvPicPr>
          <p:nvPr/>
        </p:nvPicPr>
        <p:blipFill>
          <a:blip r:embed="rId2" cstate="print"/>
          <a:srcRect/>
          <a:stretch>
            <a:fillRect/>
          </a:stretch>
        </p:blipFill>
        <p:spPr bwMode="auto">
          <a:xfrm>
            <a:off x="1828800" y="1371600"/>
            <a:ext cx="5562600" cy="516315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5253873fGpXzk_fs.jpg"/>
          <p:cNvPicPr>
            <a:picLocks noChangeAspect="1"/>
          </p:cNvPicPr>
          <p:nvPr/>
        </p:nvPicPr>
        <p:blipFill>
          <a:blip r:embed="rId2" cstate="print"/>
          <a:stretch>
            <a:fillRect/>
          </a:stretch>
        </p:blipFill>
        <p:spPr>
          <a:xfrm>
            <a:off x="-552450" y="0"/>
            <a:ext cx="9696450" cy="7757160"/>
          </a:xfrm>
          <a:prstGeom prst="rect">
            <a:avLst/>
          </a:prstGeom>
        </p:spPr>
      </p:pic>
      <p:sp>
        <p:nvSpPr>
          <p:cNvPr id="2" name="Title 1"/>
          <p:cNvSpPr>
            <a:spLocks noGrp="1"/>
          </p:cNvSpPr>
          <p:nvPr>
            <p:ph type="title"/>
          </p:nvPr>
        </p:nvSpPr>
        <p:spPr>
          <a:xfrm>
            <a:off x="533400" y="-152400"/>
            <a:ext cx="8229600" cy="1143000"/>
          </a:xfrm>
        </p:spPr>
        <p:txBody>
          <a:bodyPr/>
          <a:lstStyle/>
          <a:p>
            <a:r>
              <a:rPr lang="en-US" b="1" dirty="0" smtClean="0"/>
              <a:t>Lamarckism</a:t>
            </a:r>
            <a:endParaRPr lang="en-US" b="1" dirty="0"/>
          </a:p>
        </p:txBody>
      </p:sp>
      <p:sp>
        <p:nvSpPr>
          <p:cNvPr id="3" name="Content Placeholder 2"/>
          <p:cNvSpPr>
            <a:spLocks noGrp="1"/>
          </p:cNvSpPr>
          <p:nvPr>
            <p:ph idx="1"/>
          </p:nvPr>
        </p:nvSpPr>
        <p:spPr>
          <a:xfrm>
            <a:off x="304800" y="3276600"/>
            <a:ext cx="8839200" cy="990600"/>
          </a:xfrm>
          <a:blipFill dpi="0" rotWithShape="1">
            <a:blip r:embed="rId3" cstate="print">
              <a:alphaModFix amt="8000"/>
            </a:blip>
            <a:srcRect/>
            <a:tile tx="0" ty="0" sx="100000" sy="100000" flip="none" algn="tl"/>
          </a:blipFill>
        </p:spPr>
        <p:txBody>
          <a:bodyPr>
            <a:normAutofit/>
          </a:bodyPr>
          <a:lstStyle/>
          <a:p>
            <a:r>
              <a:rPr lang="en-US" sz="2600" b="1" dirty="0" smtClean="0">
                <a:solidFill>
                  <a:schemeClr val="bg1"/>
                </a:solidFill>
                <a:effectLst>
                  <a:outerShdw blurRad="38100" dist="38100" dir="2700000" algn="tl">
                    <a:srgbClr val="000000">
                      <a:alpha val="43137"/>
                    </a:srgbClr>
                  </a:outerShdw>
                </a:effectLst>
              </a:rPr>
              <a:t>Moles became blind from living underground,</a:t>
            </a:r>
          </a:p>
          <a:p>
            <a:r>
              <a:rPr lang="en-US" sz="2600" b="1" dirty="0" smtClean="0">
                <a:solidFill>
                  <a:schemeClr val="bg1"/>
                </a:solidFill>
                <a:effectLst>
                  <a:outerShdw blurRad="38100" dist="38100" dir="2700000" algn="tl">
                    <a:srgbClr val="000000">
                      <a:alpha val="43137"/>
                    </a:srgbClr>
                  </a:outerShdw>
                </a:effectLst>
              </a:rPr>
              <a:t>Giraffes grew longer necks by reaching for higher branches.</a:t>
            </a:r>
          </a:p>
        </p:txBody>
      </p:sp>
      <p:sp>
        <p:nvSpPr>
          <p:cNvPr id="5" name="TextBox 4"/>
          <p:cNvSpPr txBox="1"/>
          <p:nvPr/>
        </p:nvSpPr>
        <p:spPr>
          <a:xfrm>
            <a:off x="2057400" y="1066800"/>
            <a:ext cx="7086600" cy="1569660"/>
          </a:xfrm>
          <a:prstGeom prst="rect">
            <a:avLst/>
          </a:prstGeom>
          <a:noFill/>
        </p:spPr>
        <p:txBody>
          <a:bodyPr wrap="square" rtlCol="0">
            <a:spAutoFit/>
          </a:bodyPr>
          <a:lstStyle/>
          <a:p>
            <a:r>
              <a:rPr lang="en-US" sz="3200" dirty="0" smtClean="0"/>
              <a:t>Lamarck said that physical changes in the parents would be passed to the offspring.</a:t>
            </a:r>
          </a:p>
          <a:p>
            <a:endParaRPr lang="en-US" sz="3200" dirty="0"/>
          </a:p>
        </p:txBody>
      </p:sp>
      <p:sp>
        <p:nvSpPr>
          <p:cNvPr id="6" name="TextBox 5"/>
          <p:cNvSpPr txBox="1"/>
          <p:nvPr/>
        </p:nvSpPr>
        <p:spPr>
          <a:xfrm>
            <a:off x="1167265" y="6324600"/>
            <a:ext cx="7976735" cy="369332"/>
          </a:xfrm>
          <a:prstGeom prst="rect">
            <a:avLst/>
          </a:prstGeom>
          <a:solidFill>
            <a:schemeClr val="tx2">
              <a:alpha val="70000"/>
            </a:schemeClr>
          </a:solidFill>
        </p:spPr>
        <p:txBody>
          <a:bodyPr wrap="square" rtlCol="0">
            <a:spAutoFit/>
          </a:bodyPr>
          <a:lstStyle/>
          <a:p>
            <a:r>
              <a:rPr lang="en-US" dirty="0" smtClean="0">
                <a:solidFill>
                  <a:schemeClr val="bg1"/>
                </a:solidFill>
              </a:rPr>
              <a:t>Source: http://www.creationism.org/books/TaylorInMindsMen/TaylorIMMb02.htm</a:t>
            </a:r>
            <a:endParaRPr lang="en-US" dirty="0"/>
          </a:p>
        </p:txBody>
      </p:sp>
      <p:sp>
        <p:nvSpPr>
          <p:cNvPr id="7" name="Title 1"/>
          <p:cNvSpPr txBox="1">
            <a:spLocks/>
          </p:cNvSpPr>
          <p:nvPr/>
        </p:nvSpPr>
        <p:spPr>
          <a:xfrm>
            <a:off x="0" y="5791200"/>
            <a:ext cx="9144000" cy="457200"/>
          </a:xfrm>
          <a:prstGeom prst="rect">
            <a:avLst/>
          </a:prstGeom>
          <a:solidFill>
            <a:schemeClr val="accent1">
              <a:lumMod val="50000"/>
              <a:alpha val="50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800" b="1" i="0" u="none" strike="noStrike" kern="1200" cap="none" spc="0" normalizeH="0" baseline="0" noProof="0" dirty="0" smtClean="0">
                <a:ln>
                  <a:noFill/>
                </a:ln>
                <a:solidFill>
                  <a:schemeClr val="bg2">
                    <a:lumMod val="9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Lamarckism has been falsified in science!</a:t>
            </a:r>
            <a:endParaRPr kumimoji="0" lang="en-US" sz="3800" b="1" i="0" u="none" strike="noStrike" kern="1200" cap="none" spc="0" normalizeH="0" baseline="0" noProof="0" dirty="0">
              <a:ln>
                <a:noFill/>
              </a:ln>
              <a:solidFill>
                <a:schemeClr val="bg2">
                  <a:lumMod val="90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brian\Desktop\pig1-600x400.jpg"/>
          <p:cNvPicPr>
            <a:picLocks noChangeAspect="1" noChangeArrowheads="1"/>
          </p:cNvPicPr>
          <p:nvPr/>
        </p:nvPicPr>
        <p:blipFill>
          <a:blip r:embed="rId2" cstate="print"/>
          <a:srcRect/>
          <a:stretch>
            <a:fillRect/>
          </a:stretch>
        </p:blipFill>
        <p:spPr bwMode="auto">
          <a:xfrm>
            <a:off x="-1219200" y="1371600"/>
            <a:ext cx="4953000" cy="3302001"/>
          </a:xfrm>
          <a:prstGeom prst="rect">
            <a:avLst/>
          </a:prstGeom>
          <a:noFill/>
        </p:spPr>
      </p:pic>
      <p:sp>
        <p:nvSpPr>
          <p:cNvPr id="2" name="Title 1"/>
          <p:cNvSpPr>
            <a:spLocks noGrp="1"/>
          </p:cNvSpPr>
          <p:nvPr>
            <p:ph type="title"/>
          </p:nvPr>
        </p:nvSpPr>
        <p:spPr>
          <a:xfrm>
            <a:off x="457200" y="-152400"/>
            <a:ext cx="8229600" cy="1143000"/>
          </a:xfrm>
        </p:spPr>
        <p:txBody>
          <a:bodyPr/>
          <a:lstStyle/>
          <a:p>
            <a:r>
              <a:rPr lang="en-US" dirty="0" smtClean="0"/>
              <a:t>Another Mechanism?</a:t>
            </a:r>
            <a:endParaRPr lang="en-US" dirty="0"/>
          </a:p>
        </p:txBody>
      </p:sp>
      <p:sp>
        <p:nvSpPr>
          <p:cNvPr id="3" name="Content Placeholder 2"/>
          <p:cNvSpPr>
            <a:spLocks noGrp="1"/>
          </p:cNvSpPr>
          <p:nvPr>
            <p:ph idx="1"/>
          </p:nvPr>
        </p:nvSpPr>
        <p:spPr>
          <a:xfrm>
            <a:off x="457200" y="685800"/>
            <a:ext cx="8229600" cy="685800"/>
          </a:xfrm>
        </p:spPr>
        <p:txBody>
          <a:bodyPr/>
          <a:lstStyle/>
          <a:p>
            <a:pPr algn="ctr">
              <a:buNone/>
            </a:pPr>
            <a:r>
              <a:rPr lang="en-US" dirty="0" smtClean="0"/>
              <a:t>Mutations, natural selection, and time.</a:t>
            </a:r>
            <a:endParaRPr lang="en-US" dirty="0"/>
          </a:p>
        </p:txBody>
      </p:sp>
      <p:sp>
        <p:nvSpPr>
          <p:cNvPr id="4" name="TextBox 3"/>
          <p:cNvSpPr txBox="1"/>
          <p:nvPr/>
        </p:nvSpPr>
        <p:spPr>
          <a:xfrm>
            <a:off x="6705600" y="1752600"/>
            <a:ext cx="2260683" cy="369332"/>
          </a:xfrm>
          <a:prstGeom prst="rect">
            <a:avLst/>
          </a:prstGeom>
          <a:noFill/>
        </p:spPr>
        <p:txBody>
          <a:bodyPr wrap="none" rtlCol="0">
            <a:spAutoFit/>
          </a:bodyPr>
          <a:lstStyle/>
          <a:p>
            <a:r>
              <a:rPr lang="en-US" u="sng" dirty="0" smtClean="0"/>
              <a:t>Mutations invoke pity.</a:t>
            </a:r>
            <a:endParaRPr lang="en-US" u="sng" dirty="0"/>
          </a:p>
        </p:txBody>
      </p:sp>
      <p:sp>
        <p:nvSpPr>
          <p:cNvPr id="5" name="TextBox 4"/>
          <p:cNvSpPr txBox="1"/>
          <p:nvPr/>
        </p:nvSpPr>
        <p:spPr>
          <a:xfrm>
            <a:off x="3962400" y="3429000"/>
            <a:ext cx="2133600" cy="923330"/>
          </a:xfrm>
          <a:prstGeom prst="rect">
            <a:avLst/>
          </a:prstGeom>
          <a:noFill/>
        </p:spPr>
        <p:txBody>
          <a:bodyPr wrap="square" rtlCol="0">
            <a:spAutoFit/>
          </a:bodyPr>
          <a:lstStyle/>
          <a:p>
            <a:r>
              <a:rPr lang="en-US" u="sng" dirty="0" smtClean="0"/>
              <a:t>Mutations are not conducive to sexual reproduction.</a:t>
            </a:r>
            <a:endParaRPr lang="en-US" u="sng" dirty="0"/>
          </a:p>
        </p:txBody>
      </p:sp>
      <p:sp>
        <p:nvSpPr>
          <p:cNvPr id="7" name="TextBox 6"/>
          <p:cNvSpPr txBox="1"/>
          <p:nvPr/>
        </p:nvSpPr>
        <p:spPr>
          <a:xfrm>
            <a:off x="533400" y="4800601"/>
            <a:ext cx="8077200" cy="1815882"/>
          </a:xfrm>
          <a:prstGeom prst="rect">
            <a:avLst/>
          </a:prstGeom>
          <a:noFill/>
        </p:spPr>
        <p:txBody>
          <a:bodyPr wrap="square" rtlCol="0">
            <a:spAutoFit/>
          </a:bodyPr>
          <a:lstStyle/>
          <a:p>
            <a:r>
              <a:rPr lang="en-US" sz="2800" dirty="0" smtClean="0"/>
              <a:t>Mutations are the official mechanism for evolution, but evolutionists still speak as though traits are developed by environmental pressures.  Lamarckism is still the emotional support for the theory of evolution.</a:t>
            </a:r>
            <a:endParaRPr lang="en-US" sz="2800" dirty="0"/>
          </a:p>
        </p:txBody>
      </p:sp>
      <p:pic>
        <p:nvPicPr>
          <p:cNvPr id="1026" name="Picture 2" descr="C:\Users\brian\Desktop\PAB3416.jpg"/>
          <p:cNvPicPr>
            <a:picLocks noChangeAspect="1" noChangeArrowheads="1"/>
          </p:cNvPicPr>
          <p:nvPr/>
        </p:nvPicPr>
        <p:blipFill>
          <a:blip r:embed="rId3" cstate="print"/>
          <a:srcRect/>
          <a:stretch>
            <a:fillRect/>
          </a:stretch>
        </p:blipFill>
        <p:spPr bwMode="auto">
          <a:xfrm>
            <a:off x="7772400" y="-152400"/>
            <a:ext cx="1219200" cy="1827847"/>
          </a:xfrm>
          <a:prstGeom prst="rect">
            <a:avLst/>
          </a:prstGeom>
          <a:noFill/>
        </p:spPr>
      </p:pic>
      <p:pic>
        <p:nvPicPr>
          <p:cNvPr id="1027" name="Picture 3" descr="C:\Users\brian\Desktop\american-polydactyl-cat-1.jpg"/>
          <p:cNvPicPr>
            <a:picLocks noChangeAspect="1" noChangeArrowheads="1"/>
          </p:cNvPicPr>
          <p:nvPr/>
        </p:nvPicPr>
        <p:blipFill>
          <a:blip r:embed="rId4" cstate="print"/>
          <a:srcRect/>
          <a:stretch>
            <a:fillRect/>
          </a:stretch>
        </p:blipFill>
        <p:spPr bwMode="auto">
          <a:xfrm>
            <a:off x="6096000" y="2209800"/>
            <a:ext cx="2768600" cy="2074604"/>
          </a:xfrm>
          <a:prstGeom prst="rect">
            <a:avLst/>
          </a:prstGeom>
          <a:noFill/>
        </p:spPr>
      </p:pic>
      <p:pic>
        <p:nvPicPr>
          <p:cNvPr id="1029" name="Picture 5" descr="C:\Users\brian\Desktop\0_61_021707_4_leg_duckling.jpg"/>
          <p:cNvPicPr>
            <a:picLocks noChangeAspect="1" noChangeArrowheads="1"/>
          </p:cNvPicPr>
          <p:nvPr/>
        </p:nvPicPr>
        <p:blipFill>
          <a:blip r:embed="rId5" cstate="print"/>
          <a:srcRect/>
          <a:stretch>
            <a:fillRect/>
          </a:stretch>
        </p:blipFill>
        <p:spPr bwMode="auto">
          <a:xfrm>
            <a:off x="3810000" y="1295400"/>
            <a:ext cx="2743200" cy="2057400"/>
          </a:xfrm>
          <a:prstGeom prst="rect">
            <a:avLst/>
          </a:prstGeom>
          <a:noFill/>
        </p:spPr>
      </p:pic>
      <p:pic>
        <p:nvPicPr>
          <p:cNvPr id="1028" name="Picture 4" descr="C:\Users\brian\Desktop\lobster claw syndrome.jpg"/>
          <p:cNvPicPr>
            <a:picLocks noChangeAspect="1" noChangeArrowheads="1"/>
          </p:cNvPicPr>
          <p:nvPr/>
        </p:nvPicPr>
        <p:blipFill>
          <a:blip r:embed="rId6" cstate="print"/>
          <a:srcRect/>
          <a:stretch>
            <a:fillRect/>
          </a:stretch>
        </p:blipFill>
        <p:spPr bwMode="auto">
          <a:xfrm>
            <a:off x="0" y="1"/>
            <a:ext cx="1274064" cy="1447800"/>
          </a:xfrm>
          <a:prstGeom prst="rect">
            <a:avLst/>
          </a:prstGeom>
          <a:noFill/>
        </p:spPr>
      </p:pic>
      <p:sp>
        <p:nvSpPr>
          <p:cNvPr id="6" name="TextBox 5"/>
          <p:cNvSpPr txBox="1"/>
          <p:nvPr/>
        </p:nvSpPr>
        <p:spPr>
          <a:xfrm>
            <a:off x="6019800" y="3962400"/>
            <a:ext cx="2357056" cy="369332"/>
          </a:xfrm>
          <a:prstGeom prst="rect">
            <a:avLst/>
          </a:prstGeom>
          <a:solidFill>
            <a:schemeClr val="bg1">
              <a:alpha val="70000"/>
            </a:schemeClr>
          </a:solidFill>
        </p:spPr>
        <p:txBody>
          <a:bodyPr wrap="none" rtlCol="0">
            <a:spAutoFit/>
          </a:bodyPr>
          <a:lstStyle/>
          <a:p>
            <a:r>
              <a:rPr lang="en-US" u="sng" dirty="0" smtClean="0"/>
              <a:t>Mutations are harmful.</a:t>
            </a:r>
            <a:endParaRPr lang="en-US" u="sng" dirty="0"/>
          </a:p>
        </p:txBody>
      </p:sp>
      <p:sp>
        <p:nvSpPr>
          <p:cNvPr id="13" name="TextBox 12"/>
          <p:cNvSpPr txBox="1"/>
          <p:nvPr/>
        </p:nvSpPr>
        <p:spPr>
          <a:xfrm>
            <a:off x="3810000" y="4495800"/>
            <a:ext cx="5061963" cy="276999"/>
          </a:xfrm>
          <a:prstGeom prst="rect">
            <a:avLst/>
          </a:prstGeom>
          <a:noFill/>
        </p:spPr>
        <p:txBody>
          <a:bodyPr wrap="none" rtlCol="0">
            <a:spAutoFit/>
          </a:bodyPr>
          <a:lstStyle/>
          <a:p>
            <a:r>
              <a:rPr lang="en-US" sz="1200" dirty="0" smtClean="0"/>
              <a:t>http://www.nature.com/nature/journal/vaop/ncurrent/full/nature09352.html</a:t>
            </a:r>
            <a:endParaRPr lang="en-US" sz="1200" dirty="0"/>
          </a:p>
        </p:txBody>
      </p:sp>
      <p:sp>
        <p:nvSpPr>
          <p:cNvPr id="14" name="Rectangle 13"/>
          <p:cNvSpPr/>
          <p:nvPr/>
        </p:nvSpPr>
        <p:spPr>
          <a:xfrm>
            <a:off x="0" y="6858000"/>
            <a:ext cx="10515600" cy="923330"/>
          </a:xfrm>
          <a:prstGeom prst="rect">
            <a:avLst/>
          </a:prstGeom>
        </p:spPr>
        <p:txBody>
          <a:bodyPr wrap="square">
            <a:spAutoFit/>
          </a:bodyPr>
          <a:lstStyle/>
          <a:p>
            <a:r>
              <a:rPr lang="en-US" dirty="0" smtClean="0">
                <a:hlinkClick r:id="rId7"/>
              </a:rPr>
              <a:t>http://www.telegraph.co.uk/news/worldnews/1576177/Two-snouted-three-eyed-piglet-born-in-China.html</a:t>
            </a:r>
            <a:endParaRPr lang="en-US" dirty="0" smtClean="0"/>
          </a:p>
          <a:p>
            <a:r>
              <a:rPr lang="en-US" dirty="0" smtClean="0">
                <a:hlinkClick r:id="rId8"/>
              </a:rPr>
              <a:t>http://www.answersingenesis.org/articles/2011/02/26/news-to-note-02262011#one</a:t>
            </a:r>
            <a:endParaRPr lang="en-US"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Desktop\350px-Sperm-egg.jpg"/>
          <p:cNvPicPr>
            <a:picLocks noChangeAspect="1" noChangeArrowheads="1"/>
          </p:cNvPicPr>
          <p:nvPr/>
        </p:nvPicPr>
        <p:blipFill>
          <a:blip r:embed="rId2" cstate="print">
            <a:lum bright="30000" contrast="-90000"/>
          </a:blip>
          <a:srcRect/>
          <a:stretch>
            <a:fillRect/>
          </a:stretch>
        </p:blipFill>
        <p:spPr bwMode="auto">
          <a:xfrm>
            <a:off x="0" y="0"/>
            <a:ext cx="10001253" cy="6858000"/>
          </a:xfrm>
          <a:prstGeom prst="rect">
            <a:avLst/>
          </a:prstGeom>
          <a:noFill/>
        </p:spPr>
      </p:pic>
      <p:sp>
        <p:nvSpPr>
          <p:cNvPr id="2" name="Title 1"/>
          <p:cNvSpPr>
            <a:spLocks noGrp="1"/>
          </p:cNvSpPr>
          <p:nvPr>
            <p:ph type="title"/>
          </p:nvPr>
        </p:nvSpPr>
        <p:spPr>
          <a:xfrm>
            <a:off x="0" y="274638"/>
            <a:ext cx="9372600" cy="1143000"/>
          </a:xfrm>
        </p:spPr>
        <p:txBody>
          <a:bodyPr>
            <a:normAutofit fontScale="90000"/>
          </a:bodyPr>
          <a:lstStyle/>
          <a:p>
            <a:r>
              <a:rPr lang="en-US" dirty="0" smtClean="0"/>
              <a:t>An argument against Theistic Evolution</a:t>
            </a:r>
            <a:br>
              <a:rPr lang="en-US" dirty="0" smtClean="0"/>
            </a:br>
            <a:r>
              <a:rPr lang="en-US" dirty="0" smtClean="0"/>
              <a:t>- Sexual Reproduction -</a:t>
            </a:r>
            <a:endParaRPr lang="en-US" dirty="0"/>
          </a:p>
        </p:txBody>
      </p:sp>
      <p:sp>
        <p:nvSpPr>
          <p:cNvPr id="3" name="Content Placeholder 2"/>
          <p:cNvSpPr>
            <a:spLocks noGrp="1"/>
          </p:cNvSpPr>
          <p:nvPr>
            <p:ph idx="1"/>
          </p:nvPr>
        </p:nvSpPr>
        <p:spPr>
          <a:xfrm>
            <a:off x="228600" y="1752600"/>
            <a:ext cx="9144000" cy="4267200"/>
          </a:xfrm>
        </p:spPr>
        <p:txBody>
          <a:bodyPr>
            <a:noAutofit/>
          </a:bodyPr>
          <a:lstStyle/>
          <a:p>
            <a:r>
              <a:rPr lang="en-US" sz="2800" u="sng" dirty="0" smtClean="0"/>
              <a:t>Meiosis</a:t>
            </a:r>
            <a:r>
              <a:rPr lang="en-US" sz="2800" dirty="0" smtClean="0"/>
              <a:t> – divided cells have half the chromosomes as the parent cell – this happens only in sexual reproduction</a:t>
            </a:r>
          </a:p>
          <a:p>
            <a:endParaRPr lang="en-US" sz="1400" dirty="0" smtClean="0"/>
          </a:p>
          <a:p>
            <a:r>
              <a:rPr lang="en-US" sz="2800" dirty="0" smtClean="0"/>
              <a:t>Why would a cell do that?  What a coincidence!</a:t>
            </a:r>
          </a:p>
          <a:p>
            <a:endParaRPr lang="en-US" sz="1400" dirty="0" smtClean="0"/>
          </a:p>
          <a:p>
            <a:r>
              <a:rPr lang="en-US" sz="2800" dirty="0" smtClean="0"/>
              <a:t>Why would a mammal mother grow breasts, and how would the mammal baby know how to use them?</a:t>
            </a:r>
          </a:p>
          <a:p>
            <a:endParaRPr lang="en-US" sz="1400" dirty="0" smtClean="0"/>
          </a:p>
          <a:p>
            <a:r>
              <a:rPr lang="en-US" sz="2700" dirty="0" smtClean="0"/>
              <a:t>Even if God sparked the life of the first cell, this is one of many </a:t>
            </a:r>
            <a:r>
              <a:rPr lang="en-US" sz="2700" dirty="0" smtClean="0"/>
              <a:t>major </a:t>
            </a:r>
            <a:r>
              <a:rPr lang="en-US" sz="2700" dirty="0" smtClean="0"/>
              <a:t>changes where God has to intervene again.</a:t>
            </a:r>
            <a:endParaRPr lang="en-US" sz="2700" dirty="0"/>
          </a:p>
        </p:txBody>
      </p:sp>
      <p:sp>
        <p:nvSpPr>
          <p:cNvPr id="5" name="Rectangle 4"/>
          <p:cNvSpPr/>
          <p:nvPr/>
        </p:nvSpPr>
        <p:spPr>
          <a:xfrm>
            <a:off x="3657600" y="6019800"/>
            <a:ext cx="5486400" cy="646331"/>
          </a:xfrm>
          <a:prstGeom prst="rect">
            <a:avLst/>
          </a:prstGeom>
        </p:spPr>
        <p:txBody>
          <a:bodyPr wrap="square">
            <a:spAutoFit/>
          </a:bodyPr>
          <a:lstStyle/>
          <a:p>
            <a:r>
              <a:rPr lang="en-US" dirty="0" smtClean="0"/>
              <a:t>http://www.scienceagainstevolution.org/v8i5f.htm</a:t>
            </a:r>
          </a:p>
          <a:p>
            <a:r>
              <a:rPr lang="en-US" dirty="0" smtClean="0"/>
              <a:t>http://www.scienceagainstevolution.org/v7i5f.htm</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rian\Desktop\frog-animal_w725_h544.jpg"/>
          <p:cNvPicPr>
            <a:picLocks noChangeAspect="1" noChangeArrowheads="1"/>
          </p:cNvPicPr>
          <p:nvPr/>
        </p:nvPicPr>
        <p:blipFill>
          <a:blip r:embed="rId2" cstate="print"/>
          <a:srcRect/>
          <a:stretch>
            <a:fillRect/>
          </a:stretch>
        </p:blipFill>
        <p:spPr bwMode="auto">
          <a:xfrm>
            <a:off x="0" y="0"/>
            <a:ext cx="9144000" cy="6861152"/>
          </a:xfrm>
          <a:prstGeom prst="rect">
            <a:avLst/>
          </a:prstGeom>
          <a:noFill/>
        </p:spPr>
      </p:pic>
      <p:sp>
        <p:nvSpPr>
          <p:cNvPr id="2" name="Title 1"/>
          <p:cNvSpPr>
            <a:spLocks noGrp="1"/>
          </p:cNvSpPr>
          <p:nvPr>
            <p:ph type="title"/>
          </p:nvPr>
        </p:nvSpPr>
        <p:spPr>
          <a:xfrm>
            <a:off x="457200" y="533400"/>
            <a:ext cx="8229600" cy="1143000"/>
          </a:xfrm>
        </p:spPr>
        <p:txBody>
          <a:bodyPr>
            <a:normAutofit fontScale="90000"/>
          </a:bodyPr>
          <a:lstStyle/>
          <a:p>
            <a:r>
              <a:rPr lang="en-US" dirty="0" smtClean="0">
                <a:solidFill>
                  <a:schemeClr val="bg1"/>
                </a:solidFill>
              </a:rPr>
              <a:t>History, too, has something to say about catastrophe and genetic traits</a:t>
            </a:r>
            <a:endParaRPr lang="en-US" dirty="0">
              <a:solidFill>
                <a:schemeClr val="bg1"/>
              </a:solidFill>
            </a:endParaRPr>
          </a:p>
        </p:txBody>
      </p:sp>
      <p:sp>
        <p:nvSpPr>
          <p:cNvPr id="3" name="Content Placeholder 2"/>
          <p:cNvSpPr>
            <a:spLocks noGrp="1"/>
          </p:cNvSpPr>
          <p:nvPr>
            <p:ph idx="1"/>
          </p:nvPr>
        </p:nvSpPr>
        <p:spPr>
          <a:xfrm>
            <a:off x="2514600" y="5257800"/>
            <a:ext cx="6629400" cy="4525963"/>
          </a:xfrm>
        </p:spPr>
        <p:txBody>
          <a:bodyPr>
            <a:normAutofit/>
          </a:bodyPr>
          <a:lstStyle/>
          <a:p>
            <a:pPr>
              <a:buNone/>
            </a:pPr>
            <a:r>
              <a:rPr lang="en-US" sz="4000" dirty="0" smtClean="0">
                <a:solidFill>
                  <a:schemeClr val="bg1"/>
                </a:solidFill>
              </a:rPr>
              <a:t>But you will have to read my book for that.</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Paganism is Everywhere!</a:t>
            </a:r>
            <a:endParaRPr lang="en-US" dirty="0"/>
          </a:p>
        </p:txBody>
      </p:sp>
      <p:pic>
        <p:nvPicPr>
          <p:cNvPr id="8194" name="Picture 2" descr="C:\Users\brian\Desktop\img_618935_6425540_0.gif"/>
          <p:cNvPicPr>
            <a:picLocks noChangeAspect="1" noChangeArrowheads="1"/>
          </p:cNvPicPr>
          <p:nvPr/>
        </p:nvPicPr>
        <p:blipFill>
          <a:blip r:embed="rId2" cstate="print"/>
          <a:srcRect/>
          <a:stretch>
            <a:fillRect/>
          </a:stretch>
        </p:blipFill>
        <p:spPr bwMode="auto">
          <a:xfrm>
            <a:off x="762000" y="1447800"/>
            <a:ext cx="7658839" cy="4225126"/>
          </a:xfrm>
          <a:prstGeom prst="rect">
            <a:avLst/>
          </a:prstGeom>
          <a:noFill/>
        </p:spPr>
      </p:pic>
      <p:sp>
        <p:nvSpPr>
          <p:cNvPr id="5" name="Rectangle 4"/>
          <p:cNvSpPr/>
          <p:nvPr/>
        </p:nvSpPr>
        <p:spPr>
          <a:xfrm>
            <a:off x="0" y="6172200"/>
            <a:ext cx="9144000" cy="369332"/>
          </a:xfrm>
          <a:prstGeom prst="rect">
            <a:avLst/>
          </a:prstGeom>
        </p:spPr>
        <p:txBody>
          <a:bodyPr wrap="square">
            <a:spAutoFit/>
          </a:bodyPr>
          <a:lstStyle/>
          <a:p>
            <a:pPr algn="ctr"/>
            <a:r>
              <a:rPr lang="en-US" dirty="0" smtClean="0"/>
              <a:t>http://www.lowchensaustralia.com/names/gods.htm</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Greece</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813660" y="1447800"/>
            <a:ext cx="7555519" cy="422512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Rome</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847834" y="1447800"/>
            <a:ext cx="7487171" cy="422512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Germanic gods</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855644" y="1447800"/>
            <a:ext cx="7471550" cy="422512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brian\Desktop\orion-nebula-space-galaxy_w725_h490.jpg"/>
          <p:cNvPicPr>
            <a:picLocks noChangeAspect="1" noChangeArrowheads="1"/>
          </p:cNvPicPr>
          <p:nvPr/>
        </p:nvPicPr>
        <p:blipFill>
          <a:blip r:embed="rId2" cstate="print"/>
          <a:srcRect/>
          <a:stretch>
            <a:fillRect/>
          </a:stretch>
        </p:blipFill>
        <p:spPr bwMode="auto">
          <a:xfrm>
            <a:off x="-1003041" y="0"/>
            <a:ext cx="10147041" cy="6858000"/>
          </a:xfrm>
          <a:prstGeom prst="rect">
            <a:avLst/>
          </a:prstGeom>
          <a:noFill/>
        </p:spPr>
      </p:pic>
      <p:sp>
        <p:nvSpPr>
          <p:cNvPr id="3" name="Content Placeholder 2"/>
          <p:cNvSpPr>
            <a:spLocks noGrp="1"/>
          </p:cNvSpPr>
          <p:nvPr>
            <p:ph idx="1"/>
          </p:nvPr>
        </p:nvSpPr>
        <p:spPr>
          <a:xfrm>
            <a:off x="2057400" y="2971800"/>
            <a:ext cx="6858000" cy="3200400"/>
          </a:xfrm>
        </p:spPr>
        <p:txBody>
          <a:bodyPr>
            <a:noAutofit/>
          </a:bodyPr>
          <a:lstStyle/>
          <a:p>
            <a:pPr marL="0">
              <a:spcBef>
                <a:spcPts val="0"/>
              </a:spcBef>
              <a:buNone/>
            </a:pPr>
            <a:r>
              <a:rPr lang="en-US" sz="6000" b="1" dirty="0" smtClean="0">
                <a:solidFill>
                  <a:schemeClr val="bg2"/>
                </a:solidFill>
                <a:effectLst>
                  <a:outerShdw blurRad="38100" dist="38100" dir="2700000" algn="tl">
                    <a:srgbClr val="000000">
                      <a:alpha val="43137"/>
                    </a:srgbClr>
                  </a:outerShdw>
                </a:effectLst>
                <a:latin typeface="Comic Sans MS" pitchFamily="66" charset="0"/>
              </a:rPr>
              <a:t>Against a perfect standard, nobody is an expert.</a:t>
            </a:r>
          </a:p>
        </p:txBody>
      </p:sp>
      <p:sp>
        <p:nvSpPr>
          <p:cNvPr id="4" name="Rectangle 3"/>
          <p:cNvSpPr/>
          <p:nvPr/>
        </p:nvSpPr>
        <p:spPr>
          <a:xfrm>
            <a:off x="2133600" y="5715000"/>
            <a:ext cx="5486400" cy="830997"/>
          </a:xfrm>
          <a:prstGeom prst="rect">
            <a:avLst/>
          </a:prstGeom>
        </p:spPr>
        <p:txBody>
          <a:bodyPr wrap="square">
            <a:spAutoFit/>
          </a:bodyPr>
          <a:lstStyle/>
          <a:p>
            <a:r>
              <a:rPr lang="en-US" sz="2400" dirty="0" smtClean="0">
                <a:solidFill>
                  <a:schemeClr val="bg1"/>
                </a:solidFill>
              </a:rPr>
              <a:t>Compared to him, all people are foolish and have no knowledge at all! – Jer. 51:17</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828166" y="1447800"/>
            <a:ext cx="7526507" cy="422512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818113" y="1447800"/>
            <a:ext cx="7546612" cy="422512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Australia</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854250" y="1447800"/>
            <a:ext cx="7474339" cy="422512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rian\Desktop\img_618935_6425540_0.gif"/>
          <p:cNvPicPr>
            <a:picLocks noChangeAspect="1" noChangeArrowheads="1"/>
          </p:cNvPicPr>
          <p:nvPr/>
        </p:nvPicPr>
        <p:blipFill>
          <a:blip r:embed="rId2" cstate="print"/>
          <a:stretch>
            <a:fillRect/>
          </a:stretch>
        </p:blipFill>
        <p:spPr bwMode="auto">
          <a:xfrm>
            <a:off x="1219200" y="0"/>
            <a:ext cx="4191000" cy="7492019"/>
          </a:xfrm>
          <a:prstGeom prst="rect">
            <a:avLst/>
          </a:prstGeom>
          <a:noFill/>
        </p:spPr>
      </p:pic>
      <p:sp>
        <p:nvSpPr>
          <p:cNvPr id="2" name="Title 1"/>
          <p:cNvSpPr>
            <a:spLocks noGrp="1"/>
          </p:cNvSpPr>
          <p:nvPr>
            <p:ph type="title"/>
          </p:nvPr>
        </p:nvSpPr>
        <p:spPr>
          <a:xfrm>
            <a:off x="2819400" y="1219200"/>
            <a:ext cx="8229600" cy="1143000"/>
          </a:xfrm>
        </p:spPr>
        <p:txBody>
          <a:bodyPr/>
          <a:lstStyle/>
          <a:p>
            <a:r>
              <a:rPr lang="en-US" dirty="0" smtClean="0"/>
              <a:t>Americas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Hawaii</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854250" y="1464466"/>
            <a:ext cx="7474339" cy="419179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Everywhere!</a:t>
            </a:r>
            <a:endParaRPr lang="en-US" dirty="0"/>
          </a:p>
        </p:txBody>
      </p:sp>
      <p:pic>
        <p:nvPicPr>
          <p:cNvPr id="8194" name="Picture 2" descr="C:\Users\brian\Desktop\img_618935_6425540_0.gif"/>
          <p:cNvPicPr>
            <a:picLocks noChangeAspect="1" noChangeArrowheads="1"/>
          </p:cNvPicPr>
          <p:nvPr/>
        </p:nvPicPr>
        <p:blipFill>
          <a:blip r:embed="rId2" cstate="print"/>
          <a:stretch>
            <a:fillRect/>
          </a:stretch>
        </p:blipFill>
        <p:spPr bwMode="auto">
          <a:xfrm>
            <a:off x="762000" y="1447800"/>
            <a:ext cx="7658838" cy="4225126"/>
          </a:xfrm>
          <a:prstGeom prst="rect">
            <a:avLst/>
          </a:prstGeom>
          <a:noFill/>
        </p:spPr>
      </p:pic>
      <p:sp>
        <p:nvSpPr>
          <p:cNvPr id="5" name="Rectangle 4"/>
          <p:cNvSpPr/>
          <p:nvPr/>
        </p:nvSpPr>
        <p:spPr>
          <a:xfrm>
            <a:off x="0" y="6172200"/>
            <a:ext cx="9144000" cy="369332"/>
          </a:xfrm>
          <a:prstGeom prst="rect">
            <a:avLst/>
          </a:prstGeom>
        </p:spPr>
        <p:txBody>
          <a:bodyPr wrap="square">
            <a:spAutoFit/>
          </a:bodyPr>
          <a:lstStyle/>
          <a:p>
            <a:pPr algn="ctr"/>
            <a:r>
              <a:rPr lang="en-US" dirty="0" smtClean="0"/>
              <a:t>http://www.lowchensaustralia.com/names/gods.htm</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Desktop\Fingerworks\IMG05_1027wb.jpg"/>
          <p:cNvPicPr>
            <a:picLocks noChangeAspect="1" noChangeArrowheads="1"/>
          </p:cNvPicPr>
          <p:nvPr/>
        </p:nvPicPr>
        <p:blipFill>
          <a:blip r:embed="rId2" cstate="print"/>
          <a:srcRect/>
          <a:stretch>
            <a:fillRect/>
          </a:stretch>
        </p:blipFill>
        <p:spPr bwMode="auto">
          <a:xfrm>
            <a:off x="0" y="0"/>
            <a:ext cx="9144000" cy="7061200"/>
          </a:xfrm>
          <a:prstGeom prst="rect">
            <a:avLst/>
          </a:prstGeom>
          <a:noFill/>
        </p:spPr>
      </p:pic>
      <p:sp>
        <p:nvSpPr>
          <p:cNvPr id="2" name="Title 1"/>
          <p:cNvSpPr>
            <a:spLocks noGrp="1"/>
          </p:cNvSpPr>
          <p:nvPr>
            <p:ph type="title"/>
          </p:nvPr>
        </p:nvSpPr>
        <p:spPr>
          <a:xfrm>
            <a:off x="457200" y="2590800"/>
            <a:ext cx="8229600" cy="1143000"/>
          </a:xfrm>
        </p:spPr>
        <p:txBody>
          <a:bodyPr>
            <a:noAutofit/>
          </a:bodyPr>
          <a:lstStyle/>
          <a:p>
            <a:r>
              <a:rPr lang="en-US" sz="10000" b="1" dirty="0" smtClean="0">
                <a:effectLst>
                  <a:outerShdw blurRad="38100" dist="38100" dir="2700000" algn="tl">
                    <a:srgbClr val="000000">
                      <a:alpha val="43137"/>
                    </a:srgbClr>
                  </a:outerShdw>
                </a:effectLst>
              </a:rPr>
              <a:t>Why?</a:t>
            </a:r>
            <a:endParaRPr lang="en-US" sz="10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143000"/>
          </a:xfrm>
        </p:spPr>
        <p:txBody>
          <a:bodyPr/>
          <a:lstStyle/>
          <a:p>
            <a:r>
              <a:rPr lang="en-US" dirty="0" smtClean="0"/>
              <a:t>I’m not going to tell you.</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lstStyle/>
          <a:p>
            <a:r>
              <a:rPr lang="en-US" dirty="0" smtClean="0"/>
              <a:t>Just kidding.</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brian\Desktop\Statue_of_Zeus.jpg"/>
          <p:cNvPicPr>
            <a:picLocks noChangeAspect="1" noChangeArrowheads="1"/>
          </p:cNvPicPr>
          <p:nvPr/>
        </p:nvPicPr>
        <p:blipFill>
          <a:blip r:embed="rId2" cstate="print"/>
          <a:srcRect/>
          <a:stretch>
            <a:fillRect/>
          </a:stretch>
        </p:blipFill>
        <p:spPr bwMode="auto">
          <a:xfrm>
            <a:off x="0" y="0"/>
            <a:ext cx="9144000" cy="7459200"/>
          </a:xfrm>
          <a:prstGeom prst="rect">
            <a:avLst/>
          </a:prstGeom>
          <a:noFill/>
        </p:spPr>
      </p:pic>
      <p:sp>
        <p:nvSpPr>
          <p:cNvPr id="2" name="Title 1"/>
          <p:cNvSpPr>
            <a:spLocks noGrp="1"/>
          </p:cNvSpPr>
          <p:nvPr>
            <p:ph type="title"/>
          </p:nvPr>
        </p:nvSpPr>
        <p:spPr>
          <a:xfrm>
            <a:off x="2133600" y="914400"/>
            <a:ext cx="5257800" cy="655638"/>
          </a:xfrm>
          <a:solidFill>
            <a:schemeClr val="accent1">
              <a:lumMod val="60000"/>
              <a:lumOff val="40000"/>
              <a:alpha val="70000"/>
            </a:schemeClr>
          </a:solidFill>
        </p:spPr>
        <p:txBody>
          <a:bodyPr>
            <a:normAutofit fontScale="90000"/>
          </a:bodyPr>
          <a:lstStyle/>
          <a:p>
            <a:r>
              <a:rPr lang="en-US" b="1" u="sng" dirty="0" smtClean="0">
                <a:solidFill>
                  <a:srgbClr val="C00000"/>
                </a:solidFill>
                <a:effectLst>
                  <a:outerShdw blurRad="38100" dist="38100" dir="2700000" algn="tl">
                    <a:srgbClr val="000000">
                      <a:alpha val="43137"/>
                    </a:srgbClr>
                  </a:outerShdw>
                </a:effectLst>
              </a:rPr>
              <a:t>Similarities in Paganism</a:t>
            </a:r>
            <a:endParaRPr lang="en-US" b="1" u="sng"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solidFill>
            <a:schemeClr val="accent1">
              <a:lumMod val="60000"/>
              <a:lumOff val="40000"/>
              <a:alpha val="70000"/>
            </a:schemeClr>
          </a:solidFill>
        </p:spPr>
        <p:txBody>
          <a:bodyPr>
            <a:normAutofit fontScale="92500"/>
          </a:bodyPr>
          <a:lstStyle/>
          <a:p>
            <a:r>
              <a:rPr lang="en-US" b="1" dirty="0" smtClean="0">
                <a:solidFill>
                  <a:srgbClr val="C00000"/>
                </a:solidFill>
                <a:effectLst>
                  <a:outerShdw blurRad="38100" dist="38100" dir="2700000" algn="tl">
                    <a:srgbClr val="000000">
                      <a:alpha val="43137"/>
                    </a:srgbClr>
                  </a:outerShdw>
                </a:effectLst>
              </a:rPr>
              <a:t>Polytheistic (many gods)</a:t>
            </a:r>
          </a:p>
          <a:p>
            <a:r>
              <a:rPr lang="en-US" b="1" dirty="0" smtClean="0">
                <a:solidFill>
                  <a:srgbClr val="C00000"/>
                </a:solidFill>
                <a:effectLst>
                  <a:outerShdw blurRad="38100" dist="38100" dir="2700000" algn="tl">
                    <a:srgbClr val="000000">
                      <a:alpha val="43137"/>
                    </a:srgbClr>
                  </a:outerShdw>
                </a:effectLst>
              </a:rPr>
              <a:t>The gods have stories of their birth and how they came to power</a:t>
            </a:r>
          </a:p>
          <a:p>
            <a:r>
              <a:rPr lang="en-US" b="1" dirty="0" smtClean="0">
                <a:solidFill>
                  <a:srgbClr val="C00000"/>
                </a:solidFill>
                <a:effectLst>
                  <a:outerShdw blurRad="38100" dist="38100" dir="2700000" algn="tl">
                    <a:srgbClr val="000000">
                      <a:alpha val="43137"/>
                    </a:srgbClr>
                  </a:outerShdw>
                </a:effectLst>
              </a:rPr>
              <a:t>The gods are often personifications of human abilities or things in nature</a:t>
            </a:r>
          </a:p>
          <a:p>
            <a:r>
              <a:rPr lang="en-US" b="1" dirty="0" smtClean="0">
                <a:solidFill>
                  <a:srgbClr val="C00000"/>
                </a:solidFill>
                <a:effectLst>
                  <a:outerShdw blurRad="38100" dist="38100" dir="2700000" algn="tl">
                    <a:srgbClr val="000000">
                      <a:alpha val="43137"/>
                    </a:srgbClr>
                  </a:outerShdw>
                </a:effectLst>
              </a:rPr>
              <a:t>This is especially true of gods throughout the Mediterranean. We have lists that link the god of one region to a god of another region. Often, the only noticeable variation is the name</a:t>
            </a:r>
            <a:endParaRPr lang="en-US"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8001000" cy="4525963"/>
          </a:xfrm>
        </p:spPr>
        <p:txBody>
          <a:bodyPr>
            <a:noAutofit/>
          </a:bodyPr>
          <a:lstStyle/>
          <a:p>
            <a:pPr marL="0">
              <a:spcBef>
                <a:spcPts val="0"/>
              </a:spcBef>
              <a:buNone/>
            </a:pPr>
            <a:r>
              <a:rPr lang="en-US" sz="8000" dirty="0" smtClean="0"/>
              <a:t>When compared with the age of the Earth, our lives are </a:t>
            </a:r>
            <a:r>
              <a:rPr lang="en-US" sz="7000" dirty="0" smtClean="0"/>
              <a:t>short.</a:t>
            </a:r>
          </a:p>
        </p:txBody>
      </p:sp>
      <p:pic>
        <p:nvPicPr>
          <p:cNvPr id="5123" name="Picture 3" descr="C:\Users\brian\AppData\Local\Microsoft\Windows\Temporary Internet Files\Content.IE5\IVFIK4IG\MC900431532[1].png"/>
          <p:cNvPicPr>
            <a:picLocks noChangeAspect="1" noChangeArrowheads="1"/>
          </p:cNvPicPr>
          <p:nvPr/>
        </p:nvPicPr>
        <p:blipFill>
          <a:blip r:embed="rId2" cstate="print"/>
          <a:srcRect/>
          <a:stretch>
            <a:fillRect/>
          </a:stretch>
        </p:blipFill>
        <p:spPr bwMode="auto">
          <a:xfrm>
            <a:off x="5257800" y="4267200"/>
            <a:ext cx="4343400" cy="43434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brian\Desktop\Downloaded from BestPhotos.US.jpg"/>
          <p:cNvPicPr>
            <a:picLocks noChangeAspect="1" noChangeArrowheads="1"/>
          </p:cNvPicPr>
          <p:nvPr/>
        </p:nvPicPr>
        <p:blipFill>
          <a:blip r:embed="rId2" cstate="print"/>
          <a:srcRect/>
          <a:stretch>
            <a:fillRect/>
          </a:stretch>
        </p:blipFill>
        <p:spPr bwMode="auto">
          <a:xfrm>
            <a:off x="0" y="0"/>
            <a:ext cx="10450287" cy="6858000"/>
          </a:xfrm>
          <a:prstGeom prst="rect">
            <a:avLst/>
          </a:prstGeom>
          <a:noFill/>
        </p:spPr>
      </p:pic>
      <p:sp>
        <p:nvSpPr>
          <p:cNvPr id="2" name="Title 1"/>
          <p:cNvSpPr>
            <a:spLocks noGrp="1"/>
          </p:cNvSpPr>
          <p:nvPr>
            <p:ph type="title"/>
          </p:nvPr>
        </p:nvSpPr>
        <p:spPr>
          <a:xfrm>
            <a:off x="1371600" y="0"/>
            <a:ext cx="8229600" cy="1143000"/>
          </a:xfrm>
        </p:spPr>
        <p:txBody>
          <a:bodyPr/>
          <a:lstStyle/>
          <a:p>
            <a:r>
              <a:rPr lang="en-US" b="1" dirty="0" smtClean="0">
                <a:effectLst>
                  <a:outerShdw blurRad="38100" dist="38100" dir="2700000" algn="tl">
                    <a:srgbClr val="000000">
                      <a:alpha val="43137"/>
                    </a:srgbClr>
                  </a:outerShdw>
                </a:effectLst>
                <a:latin typeface="RomanC" pitchFamily="2" charset="0"/>
                <a:cs typeface="RomanC" pitchFamily="2" charset="0"/>
              </a:rPr>
              <a:t>DAYS OF THE WEEK</a:t>
            </a:r>
            <a:endParaRPr lang="en-US" b="1" dirty="0">
              <a:effectLst>
                <a:outerShdw blurRad="38100" dist="38100" dir="2700000" algn="tl">
                  <a:srgbClr val="000000">
                    <a:alpha val="43137"/>
                  </a:srgbClr>
                </a:outerShdw>
              </a:effectLst>
              <a:latin typeface="RomanC" pitchFamily="2" charset="0"/>
              <a:cs typeface="RomanC" pitchFamily="2" charset="0"/>
            </a:endParaRPr>
          </a:p>
        </p:txBody>
      </p:sp>
      <p:sp>
        <p:nvSpPr>
          <p:cNvPr id="3" name="Content Placeholder 2"/>
          <p:cNvSpPr>
            <a:spLocks noGrp="1"/>
          </p:cNvSpPr>
          <p:nvPr>
            <p:ph idx="1"/>
          </p:nvPr>
        </p:nvSpPr>
        <p:spPr>
          <a:xfrm>
            <a:off x="914400" y="2362200"/>
            <a:ext cx="8229600" cy="3200400"/>
          </a:xfrm>
        </p:spPr>
        <p:txBody>
          <a:bodyPr/>
          <a:lstStyle/>
          <a:p>
            <a:pPr>
              <a:buNone/>
            </a:pPr>
            <a:r>
              <a:rPr lang="en-US" b="1" dirty="0" smtClean="0">
                <a:solidFill>
                  <a:schemeClr val="bg1"/>
                </a:solidFill>
              </a:rPr>
              <a:t>An example of gods across language barriers is seen in the days of the week.</a:t>
            </a:r>
          </a:p>
          <a:p>
            <a:pPr>
              <a:buNone/>
            </a:pPr>
            <a:endParaRPr lang="en-US" sz="1500" b="1" dirty="0" smtClean="0">
              <a:solidFill>
                <a:schemeClr val="bg1"/>
              </a:solidFill>
            </a:endParaRPr>
          </a:p>
          <a:p>
            <a:pPr>
              <a:buNone/>
            </a:pPr>
            <a:r>
              <a:rPr lang="en-US" b="1" dirty="0" smtClean="0">
                <a:solidFill>
                  <a:schemeClr val="bg1"/>
                </a:solidFill>
              </a:rPr>
              <a:t>The week is almost always 7 days.</a:t>
            </a:r>
          </a:p>
          <a:p>
            <a:pPr>
              <a:buNone/>
            </a:pPr>
            <a:endParaRPr lang="en-US" sz="1500" b="1" dirty="0" smtClean="0">
              <a:solidFill>
                <a:schemeClr val="bg1"/>
              </a:solidFill>
            </a:endParaRPr>
          </a:p>
          <a:p>
            <a:pPr>
              <a:buNone/>
            </a:pPr>
            <a:r>
              <a:rPr lang="en-US" b="1" dirty="0" smtClean="0">
                <a:solidFill>
                  <a:schemeClr val="bg1"/>
                </a:solidFill>
              </a:rPr>
              <a:t>It almost always corresponds to 7 gods.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2895600" cy="553998"/>
          </a:xfrm>
          <a:prstGeom prst="rect">
            <a:avLst/>
          </a:prstGeom>
          <a:noFill/>
        </p:spPr>
        <p:txBody>
          <a:bodyPr wrap="square" rtlCol="0">
            <a:spAutoFit/>
          </a:bodyPr>
          <a:lstStyle/>
          <a:p>
            <a:pPr algn="ctr"/>
            <a:r>
              <a:rPr lang="en-US" sz="3000" b="1" u="sng" dirty="0" smtClean="0"/>
              <a:t>SUNDAY</a:t>
            </a:r>
            <a:endParaRPr lang="en-US" sz="3000" b="1" u="sng" dirty="0"/>
          </a:p>
        </p:txBody>
      </p:sp>
      <p:sp>
        <p:nvSpPr>
          <p:cNvPr id="5" name="TextBox 4"/>
          <p:cNvSpPr txBox="1"/>
          <p:nvPr/>
        </p:nvSpPr>
        <p:spPr>
          <a:xfrm>
            <a:off x="5867400" y="304800"/>
            <a:ext cx="2895600" cy="553998"/>
          </a:xfrm>
          <a:prstGeom prst="rect">
            <a:avLst/>
          </a:prstGeom>
          <a:noFill/>
        </p:spPr>
        <p:txBody>
          <a:bodyPr wrap="square" rtlCol="0">
            <a:spAutoFit/>
          </a:bodyPr>
          <a:lstStyle/>
          <a:p>
            <a:pPr algn="ctr"/>
            <a:r>
              <a:rPr lang="en-US" sz="3000" b="1" u="sng" dirty="0" smtClean="0"/>
              <a:t>TUESDAY</a:t>
            </a:r>
            <a:endParaRPr lang="en-US" sz="3000" b="1" u="sng" dirty="0"/>
          </a:p>
        </p:txBody>
      </p:sp>
      <p:sp>
        <p:nvSpPr>
          <p:cNvPr id="6" name="TextBox 5"/>
          <p:cNvSpPr txBox="1"/>
          <p:nvPr/>
        </p:nvSpPr>
        <p:spPr>
          <a:xfrm>
            <a:off x="3048000" y="304800"/>
            <a:ext cx="2895600" cy="553998"/>
          </a:xfrm>
          <a:prstGeom prst="rect">
            <a:avLst/>
          </a:prstGeom>
          <a:noFill/>
        </p:spPr>
        <p:txBody>
          <a:bodyPr wrap="square" rtlCol="0">
            <a:spAutoFit/>
          </a:bodyPr>
          <a:lstStyle/>
          <a:p>
            <a:pPr algn="ctr"/>
            <a:r>
              <a:rPr lang="en-US" sz="3000" b="1" u="sng" dirty="0" smtClean="0"/>
              <a:t>MONDAY</a:t>
            </a:r>
            <a:endParaRPr lang="en-US" sz="3000" b="1" u="sng" dirty="0"/>
          </a:p>
        </p:txBody>
      </p:sp>
      <p:sp>
        <p:nvSpPr>
          <p:cNvPr id="7" name="Content Placeholder 2"/>
          <p:cNvSpPr>
            <a:spLocks noGrp="1"/>
          </p:cNvSpPr>
          <p:nvPr>
            <p:ph idx="1"/>
          </p:nvPr>
        </p:nvSpPr>
        <p:spPr>
          <a:xfrm>
            <a:off x="3124200" y="762000"/>
            <a:ext cx="2743200" cy="5211763"/>
          </a:xfrm>
        </p:spPr>
        <p:txBody>
          <a:bodyPr/>
          <a:lstStyle/>
          <a:p>
            <a:pPr algn="ctr">
              <a:buNone/>
            </a:pPr>
            <a:r>
              <a:rPr lang="en-US" dirty="0" smtClean="0"/>
              <a:t>Moon's day</a:t>
            </a:r>
          </a:p>
          <a:p>
            <a:pPr algn="ctr">
              <a:buNone/>
            </a:pPr>
            <a:r>
              <a:rPr lang="en-US" dirty="0" smtClean="0"/>
              <a:t>Latin: </a:t>
            </a:r>
            <a:r>
              <a:rPr lang="en-US" dirty="0" err="1" smtClean="0"/>
              <a:t>Lūnae</a:t>
            </a:r>
            <a:endParaRPr lang="en-US" dirty="0" smtClean="0"/>
          </a:p>
          <a:p>
            <a:pPr algn="ctr">
              <a:buNone/>
            </a:pPr>
            <a:r>
              <a:rPr lang="en-US" sz="2000" dirty="0" smtClean="0"/>
              <a:t>(Diana)</a:t>
            </a:r>
          </a:p>
          <a:p>
            <a:pPr algn="ctr">
              <a:buNone/>
            </a:pPr>
            <a:r>
              <a:rPr lang="en-US" sz="3000" dirty="0" smtClean="0"/>
              <a:t>Many languages</a:t>
            </a:r>
          </a:p>
          <a:p>
            <a:pPr algn="ctr">
              <a:buNone/>
            </a:pPr>
            <a:r>
              <a:rPr lang="en-US" sz="3000" dirty="0" smtClean="0"/>
              <a:t>use “After Sunday”</a:t>
            </a:r>
            <a:endParaRPr lang="en-US" sz="3000" dirty="0"/>
          </a:p>
        </p:txBody>
      </p:sp>
      <p:sp>
        <p:nvSpPr>
          <p:cNvPr id="8" name="Content Placeholder 2"/>
          <p:cNvSpPr txBox="1">
            <a:spLocks/>
          </p:cNvSpPr>
          <p:nvPr/>
        </p:nvSpPr>
        <p:spPr>
          <a:xfrm>
            <a:off x="381000" y="762000"/>
            <a:ext cx="2743200" cy="52117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Sun's day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Latin: Solis</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t>(Apollo)</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Many </a:t>
            </a:r>
            <a:r>
              <a:rPr kumimoji="0" lang="en-US" sz="3000" b="0" i="0" u="none" strike="noStrike" kern="1200" cap="none" spc="0" normalizeH="0" noProof="0" dirty="0" smtClean="0">
                <a:ln>
                  <a:noFill/>
                </a:ln>
                <a:solidFill>
                  <a:schemeClr val="tx1"/>
                </a:solidFill>
                <a:effectLst/>
                <a:uLnTx/>
                <a:uFillTx/>
                <a:latin typeface="+mn-lt"/>
                <a:ea typeface="+mn-ea"/>
                <a:cs typeface="+mn-cs"/>
              </a:rPr>
              <a:t>languages changed to “Lord’s day”</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5943600" y="7620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err="1" smtClean="0"/>
              <a:t>Teiws's</a:t>
            </a: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day</a:t>
            </a:r>
          </a:p>
          <a:p>
            <a:pPr marL="342900" lvl="0" indent="-342900" algn="ctr">
              <a:spcBef>
                <a:spcPct val="20000"/>
              </a:spcBef>
            </a:pPr>
            <a:r>
              <a:rPr lang="en-US" sz="3200" dirty="0" smtClean="0"/>
              <a:t>Latin: Mars</a:t>
            </a:r>
          </a:p>
          <a:p>
            <a:pPr marL="342900" lvl="0" indent="-342900" algn="ctr">
              <a:spcBef>
                <a:spcPct val="20000"/>
              </a:spcBef>
            </a:pPr>
            <a:endParaRPr lang="en-US" sz="2000" dirty="0" smtClean="0"/>
          </a:p>
          <a:p>
            <a:pPr marL="342900" lvl="0" indent="-342900" algn="ctr">
              <a:spcBef>
                <a:spcPct val="20000"/>
              </a:spcBef>
            </a:pPr>
            <a:r>
              <a:rPr lang="en-US" sz="3000" dirty="0" err="1" smtClean="0"/>
              <a:t>Tiw</a:t>
            </a:r>
            <a:r>
              <a:rPr lang="en-US" sz="3000" dirty="0" smtClean="0"/>
              <a:t> (or </a:t>
            </a:r>
            <a:r>
              <a:rPr lang="en-US" sz="3000" dirty="0" err="1" smtClean="0"/>
              <a:t>Týr</a:t>
            </a:r>
            <a:r>
              <a:rPr lang="en-US" sz="3000" dirty="0" smtClean="0"/>
              <a:t>) was the Norse god of War</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7346" name="Picture 2" descr="C:\Users\brian\Desktop\Red_Hot_Sun.PNG"/>
          <p:cNvPicPr>
            <a:picLocks noChangeAspect="1" noChangeArrowheads="1"/>
          </p:cNvPicPr>
          <p:nvPr/>
        </p:nvPicPr>
        <p:blipFill>
          <a:blip r:embed="rId2" cstate="print"/>
          <a:srcRect/>
          <a:stretch>
            <a:fillRect/>
          </a:stretch>
        </p:blipFill>
        <p:spPr bwMode="auto">
          <a:xfrm>
            <a:off x="381000" y="3810000"/>
            <a:ext cx="2764879" cy="2681094"/>
          </a:xfrm>
          <a:prstGeom prst="rect">
            <a:avLst/>
          </a:prstGeom>
          <a:noFill/>
        </p:spPr>
      </p:pic>
      <p:pic>
        <p:nvPicPr>
          <p:cNvPr id="57347" name="Picture 3" descr="C:\Users\brian\Desktop\415183808_9d19a12439.jpg"/>
          <p:cNvPicPr>
            <a:picLocks noChangeAspect="1" noChangeArrowheads="1"/>
          </p:cNvPicPr>
          <p:nvPr/>
        </p:nvPicPr>
        <p:blipFill>
          <a:blip r:embed="rId3" cstate="print"/>
          <a:srcRect/>
          <a:stretch>
            <a:fillRect/>
          </a:stretch>
        </p:blipFill>
        <p:spPr bwMode="auto">
          <a:xfrm>
            <a:off x="3276600" y="3810000"/>
            <a:ext cx="2665413" cy="2665413"/>
          </a:xfrm>
          <a:prstGeom prst="rect">
            <a:avLst/>
          </a:prstGeom>
          <a:noFill/>
        </p:spPr>
      </p:pic>
      <p:pic>
        <p:nvPicPr>
          <p:cNvPr id="57348" name="Picture 4" descr="C:\Users\brian\Desktop\public-domain-mars-from-hubble-p.jpg"/>
          <p:cNvPicPr>
            <a:picLocks noChangeAspect="1" noChangeArrowheads="1"/>
          </p:cNvPicPr>
          <p:nvPr/>
        </p:nvPicPr>
        <p:blipFill>
          <a:blip r:embed="rId4" cstate="print"/>
          <a:srcRect/>
          <a:stretch>
            <a:fillRect/>
          </a:stretch>
        </p:blipFill>
        <p:spPr bwMode="auto">
          <a:xfrm>
            <a:off x="6096000" y="3810000"/>
            <a:ext cx="2666999" cy="2666999"/>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2895600" cy="553998"/>
          </a:xfrm>
          <a:prstGeom prst="rect">
            <a:avLst/>
          </a:prstGeom>
          <a:noFill/>
        </p:spPr>
        <p:txBody>
          <a:bodyPr wrap="square" rtlCol="0">
            <a:spAutoFit/>
          </a:bodyPr>
          <a:lstStyle/>
          <a:p>
            <a:pPr algn="ctr"/>
            <a:r>
              <a:rPr lang="en-US" sz="3000" b="1" u="sng" dirty="0" smtClean="0"/>
              <a:t>WEDNESDAY</a:t>
            </a:r>
            <a:endParaRPr lang="en-US" sz="3000" b="1" u="sng" dirty="0"/>
          </a:p>
        </p:txBody>
      </p:sp>
      <p:sp>
        <p:nvSpPr>
          <p:cNvPr id="5" name="TextBox 4"/>
          <p:cNvSpPr txBox="1"/>
          <p:nvPr/>
        </p:nvSpPr>
        <p:spPr>
          <a:xfrm>
            <a:off x="5867400" y="304800"/>
            <a:ext cx="2895600" cy="553998"/>
          </a:xfrm>
          <a:prstGeom prst="rect">
            <a:avLst/>
          </a:prstGeom>
          <a:noFill/>
        </p:spPr>
        <p:txBody>
          <a:bodyPr wrap="square" rtlCol="0">
            <a:spAutoFit/>
          </a:bodyPr>
          <a:lstStyle/>
          <a:p>
            <a:pPr algn="ctr"/>
            <a:r>
              <a:rPr lang="en-US" sz="3000" b="1" u="sng" dirty="0" smtClean="0"/>
              <a:t>FRIDAY</a:t>
            </a:r>
            <a:endParaRPr lang="en-US" sz="3000" b="1" u="sng" dirty="0"/>
          </a:p>
        </p:txBody>
      </p:sp>
      <p:sp>
        <p:nvSpPr>
          <p:cNvPr id="6" name="TextBox 5"/>
          <p:cNvSpPr txBox="1"/>
          <p:nvPr/>
        </p:nvSpPr>
        <p:spPr>
          <a:xfrm>
            <a:off x="3048000" y="304800"/>
            <a:ext cx="2895600" cy="553998"/>
          </a:xfrm>
          <a:prstGeom prst="rect">
            <a:avLst/>
          </a:prstGeom>
          <a:noFill/>
        </p:spPr>
        <p:txBody>
          <a:bodyPr wrap="square" rtlCol="0">
            <a:spAutoFit/>
          </a:bodyPr>
          <a:lstStyle/>
          <a:p>
            <a:pPr algn="ctr"/>
            <a:r>
              <a:rPr lang="en-US" sz="3000" b="1" u="sng" dirty="0" smtClean="0"/>
              <a:t>THURSDAY</a:t>
            </a:r>
          </a:p>
        </p:txBody>
      </p:sp>
      <p:sp>
        <p:nvSpPr>
          <p:cNvPr id="7" name="Content Placeholder 2"/>
          <p:cNvSpPr>
            <a:spLocks noGrp="1"/>
          </p:cNvSpPr>
          <p:nvPr>
            <p:ph idx="1"/>
          </p:nvPr>
        </p:nvSpPr>
        <p:spPr>
          <a:xfrm>
            <a:off x="3124200" y="762000"/>
            <a:ext cx="2743200" cy="5211763"/>
          </a:xfrm>
        </p:spPr>
        <p:txBody>
          <a:bodyPr/>
          <a:lstStyle/>
          <a:p>
            <a:pPr algn="ctr">
              <a:buNone/>
            </a:pPr>
            <a:r>
              <a:rPr lang="en-US" dirty="0" smtClean="0"/>
              <a:t>Thor's day</a:t>
            </a:r>
          </a:p>
          <a:p>
            <a:pPr algn="ctr">
              <a:buNone/>
            </a:pPr>
            <a:r>
              <a:rPr lang="en-US" dirty="0" smtClean="0"/>
              <a:t>Latin: Jupiter</a:t>
            </a:r>
          </a:p>
          <a:p>
            <a:pPr algn="ctr">
              <a:buNone/>
            </a:pPr>
            <a:endParaRPr lang="en-US" sz="2000" dirty="0" smtClean="0"/>
          </a:p>
          <a:p>
            <a:pPr marL="0" algn="ctr">
              <a:buNone/>
            </a:pPr>
            <a:r>
              <a:rPr lang="en-US" sz="3000" dirty="0" err="1" smtClean="0"/>
              <a:t>Thunor</a:t>
            </a:r>
            <a:r>
              <a:rPr lang="en-US" sz="3000" dirty="0" smtClean="0"/>
              <a:t> is the god of thunder</a:t>
            </a:r>
            <a:endParaRPr lang="en-US" sz="3000" dirty="0"/>
          </a:p>
        </p:txBody>
      </p:sp>
      <p:sp>
        <p:nvSpPr>
          <p:cNvPr id="8" name="Content Placeholder 2"/>
          <p:cNvSpPr txBox="1">
            <a:spLocks/>
          </p:cNvSpPr>
          <p:nvPr/>
        </p:nvSpPr>
        <p:spPr>
          <a:xfrm>
            <a:off x="381000" y="7620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err="1" smtClean="0"/>
              <a:t>Wōden’s</a:t>
            </a: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day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Latin: Mercury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Odin (Norse)</a:t>
            </a:r>
          </a:p>
          <a:p>
            <a:pPr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t>Some languages use “mid-week”</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5943600" y="7620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err="1" smtClean="0"/>
              <a:t>Frige's</a:t>
            </a: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day</a:t>
            </a:r>
          </a:p>
          <a:p>
            <a:pPr marL="342900" lvl="0" indent="-342900" algn="ctr">
              <a:spcBef>
                <a:spcPct val="20000"/>
              </a:spcBef>
            </a:pPr>
            <a:r>
              <a:rPr lang="en-US" sz="3200" dirty="0" smtClean="0"/>
              <a:t>Latin: Venus</a:t>
            </a:r>
          </a:p>
          <a:p>
            <a:pPr marL="342900" lvl="0" indent="-342900" algn="ctr">
              <a:spcBef>
                <a:spcPct val="20000"/>
              </a:spcBef>
            </a:pPr>
            <a:endParaRPr lang="en-US" sz="2000" dirty="0" smtClean="0"/>
          </a:p>
          <a:p>
            <a:pPr lvl="0" indent="-342900" algn="ctr">
              <a:spcBef>
                <a:spcPct val="20000"/>
              </a:spcBef>
            </a:pPr>
            <a:r>
              <a:rPr lang="en-US" sz="3000" dirty="0" smtClean="0"/>
              <a:t>An important Germanic goddess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7346" name="Picture 2" descr="C:\Users\brian\Desktop\Red_Hot_Sun.PNG"/>
          <p:cNvPicPr>
            <a:picLocks noChangeAspect="1" noChangeArrowheads="1"/>
          </p:cNvPicPr>
          <p:nvPr/>
        </p:nvPicPr>
        <p:blipFill>
          <a:blip r:embed="rId2" cstate="print"/>
          <a:stretch>
            <a:fillRect/>
          </a:stretch>
        </p:blipFill>
        <p:spPr bwMode="auto">
          <a:xfrm>
            <a:off x="381000" y="3857297"/>
            <a:ext cx="2764879" cy="2586499"/>
          </a:xfrm>
          <a:prstGeom prst="rect">
            <a:avLst/>
          </a:prstGeom>
          <a:noFill/>
        </p:spPr>
      </p:pic>
      <p:pic>
        <p:nvPicPr>
          <p:cNvPr id="57347" name="Picture 3" descr="C:\Users\brian\Desktop\415183808_9d19a12439.jpg"/>
          <p:cNvPicPr>
            <a:picLocks noChangeAspect="1" noChangeArrowheads="1"/>
          </p:cNvPicPr>
          <p:nvPr/>
        </p:nvPicPr>
        <p:blipFill>
          <a:blip r:embed="rId3" cstate="print"/>
          <a:stretch>
            <a:fillRect/>
          </a:stretch>
        </p:blipFill>
        <p:spPr bwMode="auto">
          <a:xfrm>
            <a:off x="3276600" y="3952731"/>
            <a:ext cx="2665413" cy="2379951"/>
          </a:xfrm>
          <a:prstGeom prst="rect">
            <a:avLst/>
          </a:prstGeom>
          <a:noFill/>
        </p:spPr>
      </p:pic>
      <p:pic>
        <p:nvPicPr>
          <p:cNvPr id="57348" name="Picture 4" descr="C:\Users\brian\Desktop\public-domain-mars-from-hubble-p.jpg"/>
          <p:cNvPicPr>
            <a:picLocks noChangeAspect="1" noChangeArrowheads="1"/>
          </p:cNvPicPr>
          <p:nvPr/>
        </p:nvPicPr>
        <p:blipFill>
          <a:blip r:embed="rId4" cstate="print"/>
          <a:stretch>
            <a:fillRect/>
          </a:stretch>
        </p:blipFill>
        <p:spPr bwMode="auto">
          <a:xfrm>
            <a:off x="6190363" y="3810000"/>
            <a:ext cx="2478272" cy="2666999"/>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2895600" cy="553998"/>
          </a:xfrm>
          <a:prstGeom prst="rect">
            <a:avLst/>
          </a:prstGeom>
          <a:noFill/>
        </p:spPr>
        <p:txBody>
          <a:bodyPr wrap="square" rtlCol="0">
            <a:spAutoFit/>
          </a:bodyPr>
          <a:lstStyle/>
          <a:p>
            <a:pPr algn="ctr"/>
            <a:r>
              <a:rPr lang="en-US" sz="3000" b="1" u="sng" dirty="0" smtClean="0"/>
              <a:t>Saturday</a:t>
            </a:r>
            <a:endParaRPr lang="en-US" sz="3000" b="1" u="sng" dirty="0"/>
          </a:p>
        </p:txBody>
      </p:sp>
      <p:sp>
        <p:nvSpPr>
          <p:cNvPr id="8" name="Content Placeholder 2"/>
          <p:cNvSpPr txBox="1">
            <a:spLocks/>
          </p:cNvSpPr>
          <p:nvPr/>
        </p:nvSpPr>
        <p:spPr>
          <a:xfrm>
            <a:off x="381000" y="7620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Saturn’s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day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Latin: Saturn</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500" b="0" i="0" u="none" strike="noStrike" kern="1200" cap="none" spc="0" normalizeH="0" baseline="0" noProof="0" dirty="0" smtClean="0">
              <a:ln>
                <a:noFill/>
              </a:ln>
              <a:solidFill>
                <a:schemeClr val="tx1"/>
              </a:solidFill>
              <a:effectLst/>
              <a:uLnTx/>
              <a:uFillTx/>
              <a:latin typeface="+mn-lt"/>
              <a:ea typeface="+mn-ea"/>
              <a:cs typeface="+mn-cs"/>
            </a:endParaRPr>
          </a:p>
          <a:p>
            <a:pPr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Many languages use “</a:t>
            </a:r>
            <a:r>
              <a:rPr kumimoji="0" lang="en-US" sz="3000" b="0" i="0" u="none" strike="noStrike" kern="1200" cap="none" spc="0" normalizeH="0" noProof="0" dirty="0" smtClean="0">
                <a:ln>
                  <a:noFill/>
                </a:ln>
                <a:solidFill>
                  <a:schemeClr val="tx1"/>
                </a:solidFill>
                <a:effectLst/>
                <a:uLnTx/>
                <a:uFillTx/>
                <a:latin typeface="+mn-lt"/>
                <a:ea typeface="+mn-ea"/>
                <a:cs typeface="+mn-cs"/>
              </a:rPr>
              <a:t>Sabbath”</a:t>
            </a:r>
          </a:p>
          <a:p>
            <a:pPr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aseline="0" dirty="0" smtClean="0"/>
              <a:t>(The Roman name is used)</a:t>
            </a:r>
            <a:endParaRPr kumimoji="0" lang="en-US" sz="2500" b="0" i="0" u="none" strike="noStrike" kern="1200" cap="none" spc="0" normalizeH="0" baseline="0" noProof="0" dirty="0">
              <a:ln>
                <a:noFill/>
              </a:ln>
              <a:solidFill>
                <a:schemeClr val="tx1"/>
              </a:solidFill>
              <a:effectLst/>
              <a:uLnTx/>
              <a:uFillTx/>
              <a:latin typeface="+mn-lt"/>
              <a:ea typeface="+mn-ea"/>
              <a:cs typeface="+mn-cs"/>
            </a:endParaRPr>
          </a:p>
        </p:txBody>
      </p:sp>
      <p:pic>
        <p:nvPicPr>
          <p:cNvPr id="57346" name="Picture 2" descr="C:\Users\brian\Desktop\Red_Hot_Sun.PNG"/>
          <p:cNvPicPr>
            <a:picLocks noChangeAspect="1" noChangeArrowheads="1"/>
          </p:cNvPicPr>
          <p:nvPr/>
        </p:nvPicPr>
        <p:blipFill>
          <a:blip r:embed="rId2" cstate="print"/>
          <a:stretch>
            <a:fillRect/>
          </a:stretch>
        </p:blipFill>
        <p:spPr bwMode="auto">
          <a:xfrm>
            <a:off x="381000" y="4184525"/>
            <a:ext cx="2764879" cy="1932043"/>
          </a:xfrm>
          <a:prstGeom prst="rect">
            <a:avLst/>
          </a:prstGeom>
          <a:noFill/>
        </p:spPr>
      </p:pic>
      <p:sp>
        <p:nvSpPr>
          <p:cNvPr id="12" name="Rectangle 11"/>
          <p:cNvSpPr/>
          <p:nvPr/>
        </p:nvSpPr>
        <p:spPr>
          <a:xfrm>
            <a:off x="381000" y="6248400"/>
            <a:ext cx="6782178" cy="369332"/>
          </a:xfrm>
          <a:prstGeom prst="rect">
            <a:avLst/>
          </a:prstGeom>
        </p:spPr>
        <p:txBody>
          <a:bodyPr wrap="none">
            <a:spAutoFit/>
          </a:bodyPr>
          <a:lstStyle/>
          <a:p>
            <a:r>
              <a:rPr lang="en-US" dirty="0" smtClean="0"/>
              <a:t>Source: http://en.wikipedia.org/wiki/Week-day_names and elsewhere</a:t>
            </a:r>
            <a:endParaRPr lang="en-US" dirty="0"/>
          </a:p>
        </p:txBody>
      </p:sp>
      <p:sp>
        <p:nvSpPr>
          <p:cNvPr id="13" name="Content Placeholder 2"/>
          <p:cNvSpPr>
            <a:spLocks noGrp="1"/>
          </p:cNvSpPr>
          <p:nvPr>
            <p:ph idx="1"/>
          </p:nvPr>
        </p:nvSpPr>
        <p:spPr>
          <a:xfrm>
            <a:off x="3429000" y="381000"/>
            <a:ext cx="5257800" cy="5745163"/>
          </a:xfrm>
        </p:spPr>
        <p:txBody>
          <a:bodyPr>
            <a:normAutofit/>
          </a:bodyPr>
          <a:lstStyle/>
          <a:p>
            <a:r>
              <a:rPr lang="en-US" sz="2800" dirty="0" smtClean="0"/>
              <a:t>Days of the month: Lunar cycle</a:t>
            </a:r>
            <a:br>
              <a:rPr lang="en-US" sz="2800" dirty="0" smtClean="0"/>
            </a:br>
            <a:r>
              <a:rPr lang="en-US" sz="2800" dirty="0" smtClean="0"/>
              <a:t>Days of the year: Solar cycle</a:t>
            </a:r>
            <a:br>
              <a:rPr lang="en-US" sz="2800" dirty="0" smtClean="0"/>
            </a:br>
            <a:r>
              <a:rPr lang="en-US" sz="2800" dirty="0" smtClean="0"/>
              <a:t>Why do most cultures have a seven day week?</a:t>
            </a:r>
          </a:p>
          <a:p>
            <a:r>
              <a:rPr lang="en-US" sz="2800" dirty="0" smtClean="0"/>
              <a:t>Hindus have a seven day week</a:t>
            </a:r>
          </a:p>
          <a:p>
            <a:r>
              <a:rPr lang="en-US" sz="2800" dirty="0" smtClean="0"/>
              <a:t>If the names were borrowed, why was Saturday the only name that came from Latin?</a:t>
            </a:r>
          </a:p>
          <a:p>
            <a:r>
              <a:rPr lang="en-US" sz="2800" dirty="0" smtClean="0"/>
              <a:t>“…many royal families claimed descent from Odin…” </a:t>
            </a:r>
            <a:br>
              <a:rPr lang="en-US" sz="2800" dirty="0" smtClean="0"/>
            </a:br>
            <a:r>
              <a:rPr lang="en-US" sz="2800" dirty="0" smtClean="0"/>
              <a:t>(</a:t>
            </a:r>
            <a:r>
              <a:rPr lang="en-US" sz="2800" dirty="0" err="1" smtClean="0"/>
              <a:t>Wodan</a:t>
            </a:r>
            <a:r>
              <a:rPr lang="en-US" sz="2800" dirty="0" smtClean="0"/>
              <a:t> - Wednesday)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096000" y="457200"/>
            <a:ext cx="2895600" cy="553998"/>
          </a:xfrm>
          <a:prstGeom prst="rect">
            <a:avLst/>
          </a:prstGeom>
          <a:noFill/>
        </p:spPr>
        <p:txBody>
          <a:bodyPr wrap="square" rtlCol="0">
            <a:spAutoFit/>
          </a:bodyPr>
          <a:lstStyle/>
          <a:p>
            <a:pPr algn="ctr"/>
            <a:r>
              <a:rPr lang="en-US" sz="3000" b="1" u="sng" dirty="0" smtClean="0"/>
              <a:t>MARCH</a:t>
            </a:r>
            <a:endParaRPr lang="en-US" sz="3000" b="1" u="sng" dirty="0"/>
          </a:p>
        </p:txBody>
      </p:sp>
      <p:sp>
        <p:nvSpPr>
          <p:cNvPr id="4" name="TextBox 3"/>
          <p:cNvSpPr txBox="1"/>
          <p:nvPr/>
        </p:nvSpPr>
        <p:spPr>
          <a:xfrm>
            <a:off x="304800" y="457200"/>
            <a:ext cx="2895600" cy="553998"/>
          </a:xfrm>
          <a:prstGeom prst="rect">
            <a:avLst/>
          </a:prstGeom>
          <a:noFill/>
        </p:spPr>
        <p:txBody>
          <a:bodyPr wrap="square" rtlCol="0">
            <a:spAutoFit/>
          </a:bodyPr>
          <a:lstStyle/>
          <a:p>
            <a:pPr algn="ctr"/>
            <a:r>
              <a:rPr lang="en-US" sz="3000" b="1" u="sng" dirty="0" smtClean="0"/>
              <a:t>JANUARY</a:t>
            </a:r>
            <a:endParaRPr lang="en-US" sz="3000" b="1" u="sng" dirty="0"/>
          </a:p>
        </p:txBody>
      </p:sp>
      <p:sp>
        <p:nvSpPr>
          <p:cNvPr id="8" name="Content Placeholder 2"/>
          <p:cNvSpPr txBox="1">
            <a:spLocks/>
          </p:cNvSpPr>
          <p:nvPr/>
        </p:nvSpPr>
        <p:spPr>
          <a:xfrm>
            <a:off x="381000" y="8382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Janus's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7346" name="Picture 2" descr="C:\Users\brian\Desktop\Red_Hot_Sun.PNG"/>
          <p:cNvPicPr>
            <a:picLocks noChangeAspect="1" noChangeArrowheads="1"/>
          </p:cNvPicPr>
          <p:nvPr/>
        </p:nvPicPr>
        <p:blipFill>
          <a:blip r:embed="rId2" cstate="print"/>
          <a:stretch>
            <a:fillRect/>
          </a:stretch>
        </p:blipFill>
        <p:spPr bwMode="auto">
          <a:xfrm>
            <a:off x="533400" y="1295400"/>
            <a:ext cx="2362200" cy="2330844"/>
          </a:xfrm>
          <a:prstGeom prst="rect">
            <a:avLst/>
          </a:prstGeom>
          <a:noFill/>
        </p:spPr>
      </p:pic>
      <p:sp>
        <p:nvSpPr>
          <p:cNvPr id="11" name="TextBox 10"/>
          <p:cNvSpPr txBox="1"/>
          <p:nvPr/>
        </p:nvSpPr>
        <p:spPr>
          <a:xfrm>
            <a:off x="0" y="0"/>
            <a:ext cx="9144000" cy="553998"/>
          </a:xfrm>
          <a:prstGeom prst="rect">
            <a:avLst/>
          </a:prstGeom>
          <a:noFill/>
        </p:spPr>
        <p:txBody>
          <a:bodyPr wrap="square" rtlCol="0">
            <a:spAutoFit/>
          </a:bodyPr>
          <a:lstStyle/>
          <a:p>
            <a:pPr algn="ctr"/>
            <a:r>
              <a:rPr lang="en-US" sz="3000" u="sng" dirty="0" smtClean="0">
                <a:latin typeface="Courier New" pitchFamily="49" charset="0"/>
                <a:cs typeface="Courier New" pitchFamily="49" charset="0"/>
              </a:rPr>
              <a:t>JULIAN CALENDAR</a:t>
            </a:r>
            <a:endParaRPr lang="en-US" sz="3000" u="sng" dirty="0">
              <a:latin typeface="Courier New" pitchFamily="49" charset="0"/>
              <a:cs typeface="Courier New" pitchFamily="49" charset="0"/>
            </a:endParaRPr>
          </a:p>
        </p:txBody>
      </p:sp>
      <p:sp>
        <p:nvSpPr>
          <p:cNvPr id="13" name="TextBox 12"/>
          <p:cNvSpPr txBox="1"/>
          <p:nvPr/>
        </p:nvSpPr>
        <p:spPr>
          <a:xfrm>
            <a:off x="3200400" y="457200"/>
            <a:ext cx="2895600" cy="553998"/>
          </a:xfrm>
          <a:prstGeom prst="rect">
            <a:avLst/>
          </a:prstGeom>
          <a:noFill/>
        </p:spPr>
        <p:txBody>
          <a:bodyPr wrap="square" rtlCol="0">
            <a:spAutoFit/>
          </a:bodyPr>
          <a:lstStyle/>
          <a:p>
            <a:pPr algn="ctr"/>
            <a:r>
              <a:rPr lang="en-US" sz="3000" b="1" u="sng" dirty="0" smtClean="0"/>
              <a:t>FEBRUARY</a:t>
            </a:r>
            <a:endParaRPr lang="en-US" sz="3000" b="1" u="sng" dirty="0"/>
          </a:p>
        </p:txBody>
      </p:sp>
      <p:sp>
        <p:nvSpPr>
          <p:cNvPr id="14" name="Content Placeholder 2"/>
          <p:cNvSpPr txBox="1">
            <a:spLocks/>
          </p:cNvSpPr>
          <p:nvPr/>
        </p:nvSpPr>
        <p:spPr>
          <a:xfrm>
            <a:off x="3276600" y="914401"/>
            <a:ext cx="2743200" cy="533400"/>
          </a:xfrm>
          <a:prstGeom prst="rect">
            <a:avLst/>
          </a:prstGeom>
        </p:spPr>
        <p:txBody>
          <a:bodyPr vert="horz" lIns="91440" tIns="45720" rIns="91440" bIns="45720" rtlCol="0">
            <a:normAutofit/>
          </a:bodyPr>
          <a:lstStyle/>
          <a:p>
            <a:pPr marL="342900" lvl="0" indent="-342900" algn="ctr">
              <a:spcBef>
                <a:spcPct val="20000"/>
              </a:spcBef>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Month</a:t>
            </a:r>
            <a:r>
              <a:rPr kumimoji="0" lang="en-US" sz="2200" b="0" i="0" u="none" strike="noStrike" kern="1200" cap="none" spc="0" normalizeH="0" noProof="0" dirty="0" smtClean="0">
                <a:ln>
                  <a:noFill/>
                </a:ln>
                <a:solidFill>
                  <a:schemeClr val="tx1"/>
                </a:solidFill>
                <a:effectLst/>
                <a:uLnTx/>
                <a:uFillTx/>
                <a:latin typeface="+mn-lt"/>
                <a:ea typeface="+mn-ea"/>
                <a:cs typeface="+mn-cs"/>
              </a:rPr>
              <a:t> of purification</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5" name="Picture 2" descr="C:\Users\brian\Desktop\Red_Hot_Sun.PNG"/>
          <p:cNvPicPr>
            <a:picLocks noChangeAspect="1" noChangeArrowheads="1"/>
          </p:cNvPicPr>
          <p:nvPr/>
        </p:nvPicPr>
        <p:blipFill>
          <a:blip r:embed="rId3" cstate="print"/>
          <a:stretch>
            <a:fillRect/>
          </a:stretch>
        </p:blipFill>
        <p:spPr bwMode="auto">
          <a:xfrm>
            <a:off x="3429000" y="1319092"/>
            <a:ext cx="2362200" cy="2283460"/>
          </a:xfrm>
          <a:prstGeom prst="rect">
            <a:avLst/>
          </a:prstGeom>
          <a:noFill/>
        </p:spPr>
      </p:pic>
      <p:sp>
        <p:nvSpPr>
          <p:cNvPr id="17" name="Content Placeholder 2"/>
          <p:cNvSpPr txBox="1">
            <a:spLocks/>
          </p:cNvSpPr>
          <p:nvPr/>
        </p:nvSpPr>
        <p:spPr>
          <a:xfrm>
            <a:off x="6172200" y="838201"/>
            <a:ext cx="2743200" cy="685800"/>
          </a:xfrm>
          <a:prstGeom prst="rect">
            <a:avLst/>
          </a:prstGeom>
        </p:spPr>
        <p:txBody>
          <a:bodyPr vert="horz" lIns="91440" tIns="45720" rIns="91440" bIns="45720" rtlCol="0">
            <a:normAutofit/>
          </a:bodyPr>
          <a:lstStyle/>
          <a:p>
            <a:pPr marL="342900" lvl="0" indent="-342900" algn="ctr">
              <a:spcBef>
                <a:spcPct val="20000"/>
              </a:spcBef>
            </a:pPr>
            <a:r>
              <a:rPr lang="en-US" sz="3200" dirty="0" smtClean="0"/>
              <a:t>Mars's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8" name="Picture 2" descr="C:\Users\brian\Desktop\Red_Hot_Sun.PNG"/>
          <p:cNvPicPr>
            <a:picLocks noChangeAspect="1" noChangeArrowheads="1"/>
          </p:cNvPicPr>
          <p:nvPr/>
        </p:nvPicPr>
        <p:blipFill>
          <a:blip r:embed="rId4" cstate="print"/>
          <a:stretch>
            <a:fillRect/>
          </a:stretch>
        </p:blipFill>
        <p:spPr bwMode="auto">
          <a:xfrm>
            <a:off x="6340278" y="1295400"/>
            <a:ext cx="2330844" cy="2330844"/>
          </a:xfrm>
          <a:prstGeom prst="rect">
            <a:avLst/>
          </a:prstGeom>
          <a:noFill/>
        </p:spPr>
      </p:pic>
      <p:sp>
        <p:nvSpPr>
          <p:cNvPr id="28" name="TextBox 27"/>
          <p:cNvSpPr txBox="1"/>
          <p:nvPr/>
        </p:nvSpPr>
        <p:spPr>
          <a:xfrm>
            <a:off x="6096000" y="3733800"/>
            <a:ext cx="2895600" cy="553998"/>
          </a:xfrm>
          <a:prstGeom prst="rect">
            <a:avLst/>
          </a:prstGeom>
          <a:noFill/>
        </p:spPr>
        <p:txBody>
          <a:bodyPr wrap="square" rtlCol="0">
            <a:spAutoFit/>
          </a:bodyPr>
          <a:lstStyle/>
          <a:p>
            <a:pPr algn="ctr"/>
            <a:r>
              <a:rPr lang="en-US" sz="3000" b="1" u="sng" dirty="0" smtClean="0"/>
              <a:t>JUNE</a:t>
            </a:r>
            <a:endParaRPr lang="en-US" sz="3000" b="1" u="sng" dirty="0"/>
          </a:p>
        </p:txBody>
      </p:sp>
      <p:sp>
        <p:nvSpPr>
          <p:cNvPr id="29" name="TextBox 28"/>
          <p:cNvSpPr txBox="1"/>
          <p:nvPr/>
        </p:nvSpPr>
        <p:spPr>
          <a:xfrm>
            <a:off x="304800" y="3733800"/>
            <a:ext cx="2895600" cy="553998"/>
          </a:xfrm>
          <a:prstGeom prst="rect">
            <a:avLst/>
          </a:prstGeom>
          <a:noFill/>
        </p:spPr>
        <p:txBody>
          <a:bodyPr wrap="square" rtlCol="0">
            <a:spAutoFit/>
          </a:bodyPr>
          <a:lstStyle/>
          <a:p>
            <a:pPr algn="ctr"/>
            <a:r>
              <a:rPr lang="en-US" sz="3000" b="1" u="sng" dirty="0" smtClean="0"/>
              <a:t>APRIL</a:t>
            </a:r>
            <a:endParaRPr lang="en-US" sz="3000" b="1" u="sng" dirty="0"/>
          </a:p>
        </p:txBody>
      </p:sp>
      <p:sp>
        <p:nvSpPr>
          <p:cNvPr id="30" name="Content Placeholder 2"/>
          <p:cNvSpPr txBox="1">
            <a:spLocks/>
          </p:cNvSpPr>
          <p:nvPr/>
        </p:nvSpPr>
        <p:spPr>
          <a:xfrm>
            <a:off x="381000" y="41148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2600" dirty="0" smtClean="0"/>
              <a:t>Aphrodite's month</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1" name="Picture 2" descr="C:\Users\brian\Desktop\Red_Hot_Sun.PNG"/>
          <p:cNvPicPr>
            <a:picLocks noChangeAspect="1" noChangeArrowheads="1"/>
          </p:cNvPicPr>
          <p:nvPr/>
        </p:nvPicPr>
        <p:blipFill>
          <a:blip r:embed="rId5" cstate="print"/>
          <a:stretch>
            <a:fillRect/>
          </a:stretch>
        </p:blipFill>
        <p:spPr bwMode="auto">
          <a:xfrm>
            <a:off x="549078" y="4572000"/>
            <a:ext cx="2330844" cy="2330844"/>
          </a:xfrm>
          <a:prstGeom prst="rect">
            <a:avLst/>
          </a:prstGeom>
          <a:noFill/>
        </p:spPr>
      </p:pic>
      <p:sp>
        <p:nvSpPr>
          <p:cNvPr id="32" name="TextBox 31"/>
          <p:cNvSpPr txBox="1"/>
          <p:nvPr/>
        </p:nvSpPr>
        <p:spPr>
          <a:xfrm>
            <a:off x="3200400" y="3733800"/>
            <a:ext cx="2895600" cy="553998"/>
          </a:xfrm>
          <a:prstGeom prst="rect">
            <a:avLst/>
          </a:prstGeom>
          <a:noFill/>
        </p:spPr>
        <p:txBody>
          <a:bodyPr wrap="square" rtlCol="0">
            <a:spAutoFit/>
          </a:bodyPr>
          <a:lstStyle/>
          <a:p>
            <a:pPr algn="ctr"/>
            <a:r>
              <a:rPr lang="en-US" sz="3000" b="1" u="sng" dirty="0" smtClean="0"/>
              <a:t>MAY</a:t>
            </a:r>
            <a:endParaRPr lang="en-US" sz="3000" b="1" u="sng" dirty="0"/>
          </a:p>
        </p:txBody>
      </p:sp>
      <p:sp>
        <p:nvSpPr>
          <p:cNvPr id="33" name="Content Placeholder 2"/>
          <p:cNvSpPr txBox="1">
            <a:spLocks/>
          </p:cNvSpPr>
          <p:nvPr/>
        </p:nvSpPr>
        <p:spPr>
          <a:xfrm>
            <a:off x="3276600" y="41148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Maia's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4" name="Picture 2" descr="C:\Users\brian\Desktop\Red_Hot_Sun.PNG"/>
          <p:cNvPicPr>
            <a:picLocks noChangeAspect="1" noChangeArrowheads="1"/>
          </p:cNvPicPr>
          <p:nvPr/>
        </p:nvPicPr>
        <p:blipFill>
          <a:blip r:embed="rId6" cstate="print"/>
          <a:stretch>
            <a:fillRect/>
          </a:stretch>
        </p:blipFill>
        <p:spPr bwMode="auto">
          <a:xfrm>
            <a:off x="3429000" y="4641214"/>
            <a:ext cx="2362200" cy="2192416"/>
          </a:xfrm>
          <a:prstGeom prst="rect">
            <a:avLst/>
          </a:prstGeom>
          <a:noFill/>
        </p:spPr>
      </p:pic>
      <p:sp>
        <p:nvSpPr>
          <p:cNvPr id="35" name="Content Placeholder 2"/>
          <p:cNvSpPr txBox="1">
            <a:spLocks/>
          </p:cNvSpPr>
          <p:nvPr/>
        </p:nvSpPr>
        <p:spPr>
          <a:xfrm>
            <a:off x="6172200" y="41148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Juno's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6" name="Picture 2" descr="C:\Users\brian\Desktop\Red_Hot_Sun.PNG"/>
          <p:cNvPicPr>
            <a:picLocks noChangeAspect="1" noChangeArrowheads="1"/>
          </p:cNvPicPr>
          <p:nvPr/>
        </p:nvPicPr>
        <p:blipFill>
          <a:blip r:embed="rId7" cstate="print"/>
          <a:stretch>
            <a:fillRect/>
          </a:stretch>
        </p:blipFill>
        <p:spPr bwMode="auto">
          <a:xfrm>
            <a:off x="6344256" y="4572000"/>
            <a:ext cx="2322888" cy="233084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096000" y="457200"/>
            <a:ext cx="2895600" cy="553998"/>
          </a:xfrm>
          <a:prstGeom prst="rect">
            <a:avLst/>
          </a:prstGeom>
          <a:noFill/>
        </p:spPr>
        <p:txBody>
          <a:bodyPr wrap="square" rtlCol="0">
            <a:spAutoFit/>
          </a:bodyPr>
          <a:lstStyle/>
          <a:p>
            <a:pPr algn="ctr"/>
            <a:r>
              <a:rPr lang="en-US" sz="3000" b="1" u="sng" dirty="0" smtClean="0"/>
              <a:t>SEPTEMBER</a:t>
            </a:r>
            <a:endParaRPr lang="en-US" sz="3000" b="1" u="sng" dirty="0"/>
          </a:p>
        </p:txBody>
      </p:sp>
      <p:sp>
        <p:nvSpPr>
          <p:cNvPr id="4" name="TextBox 3"/>
          <p:cNvSpPr txBox="1"/>
          <p:nvPr/>
        </p:nvSpPr>
        <p:spPr>
          <a:xfrm>
            <a:off x="304800" y="457200"/>
            <a:ext cx="2895600" cy="553998"/>
          </a:xfrm>
          <a:prstGeom prst="rect">
            <a:avLst/>
          </a:prstGeom>
          <a:noFill/>
        </p:spPr>
        <p:txBody>
          <a:bodyPr wrap="square" rtlCol="0">
            <a:spAutoFit/>
          </a:bodyPr>
          <a:lstStyle/>
          <a:p>
            <a:pPr algn="ctr"/>
            <a:r>
              <a:rPr lang="en-US" sz="3000" b="1" u="sng" dirty="0" smtClean="0"/>
              <a:t>JULY</a:t>
            </a:r>
            <a:endParaRPr lang="en-US" sz="3000" b="1" u="sng" dirty="0"/>
          </a:p>
        </p:txBody>
      </p:sp>
      <p:sp>
        <p:nvSpPr>
          <p:cNvPr id="8" name="Content Placeholder 2"/>
          <p:cNvSpPr txBox="1">
            <a:spLocks/>
          </p:cNvSpPr>
          <p:nvPr/>
        </p:nvSpPr>
        <p:spPr>
          <a:xfrm>
            <a:off x="381000" y="8382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Julius's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7346" name="Picture 2" descr="C:\Users\brian\Desktop\Red_Hot_Sun.PNG"/>
          <p:cNvPicPr>
            <a:picLocks noChangeAspect="1" noChangeArrowheads="1"/>
          </p:cNvPicPr>
          <p:nvPr/>
        </p:nvPicPr>
        <p:blipFill>
          <a:blip r:embed="rId2" cstate="print"/>
          <a:stretch>
            <a:fillRect/>
          </a:stretch>
        </p:blipFill>
        <p:spPr bwMode="auto">
          <a:xfrm>
            <a:off x="599749" y="1295400"/>
            <a:ext cx="2229502" cy="2330844"/>
          </a:xfrm>
          <a:prstGeom prst="rect">
            <a:avLst/>
          </a:prstGeom>
          <a:noFill/>
        </p:spPr>
      </p:pic>
      <p:sp>
        <p:nvSpPr>
          <p:cNvPr id="11" name="TextBox 10"/>
          <p:cNvSpPr txBox="1"/>
          <p:nvPr/>
        </p:nvSpPr>
        <p:spPr>
          <a:xfrm>
            <a:off x="0" y="0"/>
            <a:ext cx="9144000" cy="553998"/>
          </a:xfrm>
          <a:prstGeom prst="rect">
            <a:avLst/>
          </a:prstGeom>
          <a:noFill/>
        </p:spPr>
        <p:txBody>
          <a:bodyPr wrap="square" rtlCol="0">
            <a:spAutoFit/>
          </a:bodyPr>
          <a:lstStyle/>
          <a:p>
            <a:pPr algn="ctr"/>
            <a:r>
              <a:rPr lang="en-US" sz="3000" u="sng" dirty="0" smtClean="0">
                <a:latin typeface="Courier New" pitchFamily="49" charset="0"/>
                <a:cs typeface="Courier New" pitchFamily="49" charset="0"/>
              </a:rPr>
              <a:t>JULIAN CALENDAR</a:t>
            </a:r>
            <a:endParaRPr lang="en-US" sz="3000" u="sng" dirty="0">
              <a:latin typeface="Courier New" pitchFamily="49" charset="0"/>
              <a:cs typeface="Courier New" pitchFamily="49" charset="0"/>
            </a:endParaRPr>
          </a:p>
        </p:txBody>
      </p:sp>
      <p:sp>
        <p:nvSpPr>
          <p:cNvPr id="13" name="TextBox 12"/>
          <p:cNvSpPr txBox="1"/>
          <p:nvPr/>
        </p:nvSpPr>
        <p:spPr>
          <a:xfrm>
            <a:off x="3200400" y="457200"/>
            <a:ext cx="2895600" cy="553998"/>
          </a:xfrm>
          <a:prstGeom prst="rect">
            <a:avLst/>
          </a:prstGeom>
          <a:noFill/>
        </p:spPr>
        <p:txBody>
          <a:bodyPr wrap="square" rtlCol="0">
            <a:spAutoFit/>
          </a:bodyPr>
          <a:lstStyle/>
          <a:p>
            <a:pPr algn="ctr"/>
            <a:r>
              <a:rPr lang="en-US" sz="3000" b="1" u="sng" dirty="0" smtClean="0"/>
              <a:t>AUGUST</a:t>
            </a:r>
            <a:endParaRPr lang="en-US" sz="3000" b="1" u="sng" dirty="0"/>
          </a:p>
        </p:txBody>
      </p:sp>
      <p:sp>
        <p:nvSpPr>
          <p:cNvPr id="14" name="Content Placeholder 2"/>
          <p:cNvSpPr txBox="1">
            <a:spLocks/>
          </p:cNvSpPr>
          <p:nvPr/>
        </p:nvSpPr>
        <p:spPr>
          <a:xfrm>
            <a:off x="3276600" y="914401"/>
            <a:ext cx="2743200" cy="533400"/>
          </a:xfrm>
          <a:prstGeom prst="rect">
            <a:avLst/>
          </a:prstGeom>
        </p:spPr>
        <p:txBody>
          <a:bodyPr vert="horz" lIns="91440" tIns="45720" rIns="91440" bIns="45720" rtlCol="0">
            <a:noAutofit/>
          </a:bodyPr>
          <a:lstStyle/>
          <a:p>
            <a:pPr marL="342900" lvl="0" indent="-342900" algn="ctr">
              <a:spcBef>
                <a:spcPct val="20000"/>
              </a:spcBef>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Augustus’s month</a:t>
            </a:r>
          </a:p>
        </p:txBody>
      </p:sp>
      <p:pic>
        <p:nvPicPr>
          <p:cNvPr id="15" name="Picture 2" descr="C:\Users\brian\Desktop\Red_Hot_Sun.PNG"/>
          <p:cNvPicPr>
            <a:picLocks noChangeAspect="1" noChangeArrowheads="1"/>
          </p:cNvPicPr>
          <p:nvPr/>
        </p:nvPicPr>
        <p:blipFill>
          <a:blip r:embed="rId3" cstate="print"/>
          <a:stretch>
            <a:fillRect/>
          </a:stretch>
        </p:blipFill>
        <p:spPr bwMode="auto">
          <a:xfrm>
            <a:off x="3614258" y="1319092"/>
            <a:ext cx="1991684" cy="2283460"/>
          </a:xfrm>
          <a:prstGeom prst="rect">
            <a:avLst/>
          </a:prstGeom>
          <a:noFill/>
        </p:spPr>
      </p:pic>
      <p:sp>
        <p:nvSpPr>
          <p:cNvPr id="17" name="Content Placeholder 2"/>
          <p:cNvSpPr txBox="1">
            <a:spLocks/>
          </p:cNvSpPr>
          <p:nvPr/>
        </p:nvSpPr>
        <p:spPr>
          <a:xfrm>
            <a:off x="6172200" y="838201"/>
            <a:ext cx="2743200" cy="685800"/>
          </a:xfrm>
          <a:prstGeom prst="rect">
            <a:avLst/>
          </a:prstGeom>
        </p:spPr>
        <p:txBody>
          <a:bodyPr vert="horz" lIns="91440" tIns="45720" rIns="91440" bIns="45720" rtlCol="0">
            <a:normAutofit/>
          </a:bodyPr>
          <a:lstStyle/>
          <a:p>
            <a:pPr marL="342900" lvl="0" indent="-342900" algn="ctr">
              <a:spcBef>
                <a:spcPct val="20000"/>
              </a:spcBef>
            </a:pPr>
            <a:r>
              <a:rPr lang="en-US" sz="3200" dirty="0" smtClean="0"/>
              <a:t>Seventh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8" name="Picture 2" descr="C:\Users\brian\Desktop\Red_Hot_Sun.PNG"/>
          <p:cNvPicPr>
            <a:picLocks noChangeAspect="1" noChangeArrowheads="1"/>
          </p:cNvPicPr>
          <p:nvPr/>
        </p:nvPicPr>
        <p:blipFill>
          <a:blip r:embed="rId4" cstate="print"/>
          <a:stretch>
            <a:fillRect/>
          </a:stretch>
        </p:blipFill>
        <p:spPr bwMode="auto">
          <a:xfrm>
            <a:off x="6340278" y="1295400"/>
            <a:ext cx="2330844" cy="2330844"/>
          </a:xfrm>
          <a:prstGeom prst="rect">
            <a:avLst/>
          </a:prstGeom>
          <a:noFill/>
        </p:spPr>
      </p:pic>
      <p:sp>
        <p:nvSpPr>
          <p:cNvPr id="28" name="TextBox 27"/>
          <p:cNvSpPr txBox="1"/>
          <p:nvPr/>
        </p:nvSpPr>
        <p:spPr>
          <a:xfrm>
            <a:off x="6096000" y="3733800"/>
            <a:ext cx="2895600" cy="553998"/>
          </a:xfrm>
          <a:prstGeom prst="rect">
            <a:avLst/>
          </a:prstGeom>
          <a:noFill/>
        </p:spPr>
        <p:txBody>
          <a:bodyPr wrap="square" rtlCol="0">
            <a:spAutoFit/>
          </a:bodyPr>
          <a:lstStyle/>
          <a:p>
            <a:pPr algn="ctr"/>
            <a:r>
              <a:rPr lang="en-US" sz="3000" b="1" u="sng" dirty="0" smtClean="0"/>
              <a:t>DECEMBER</a:t>
            </a:r>
            <a:endParaRPr lang="en-US" sz="3000" b="1" u="sng" dirty="0"/>
          </a:p>
        </p:txBody>
      </p:sp>
      <p:sp>
        <p:nvSpPr>
          <p:cNvPr id="29" name="TextBox 28"/>
          <p:cNvSpPr txBox="1"/>
          <p:nvPr/>
        </p:nvSpPr>
        <p:spPr>
          <a:xfrm>
            <a:off x="304800" y="3733800"/>
            <a:ext cx="2895600" cy="553998"/>
          </a:xfrm>
          <a:prstGeom prst="rect">
            <a:avLst/>
          </a:prstGeom>
          <a:noFill/>
        </p:spPr>
        <p:txBody>
          <a:bodyPr wrap="square" rtlCol="0">
            <a:spAutoFit/>
          </a:bodyPr>
          <a:lstStyle/>
          <a:p>
            <a:pPr algn="ctr"/>
            <a:r>
              <a:rPr lang="en-US" sz="3000" b="1" u="sng" dirty="0" smtClean="0"/>
              <a:t>OCTOBER</a:t>
            </a:r>
            <a:endParaRPr lang="en-US" sz="3000" b="1" u="sng" dirty="0"/>
          </a:p>
        </p:txBody>
      </p:sp>
      <p:sp>
        <p:nvSpPr>
          <p:cNvPr id="30" name="Content Placeholder 2"/>
          <p:cNvSpPr txBox="1">
            <a:spLocks/>
          </p:cNvSpPr>
          <p:nvPr/>
        </p:nvSpPr>
        <p:spPr>
          <a:xfrm>
            <a:off x="381000" y="41148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2600" dirty="0" err="1" smtClean="0"/>
              <a:t>Eigthth</a:t>
            </a:r>
            <a:r>
              <a:rPr lang="en-US" sz="2600" dirty="0" smtClean="0"/>
              <a:t> month</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1" name="Picture 2" descr="C:\Users\brian\Desktop\Red_Hot_Sun.PNG"/>
          <p:cNvPicPr>
            <a:picLocks noChangeAspect="1" noChangeArrowheads="1"/>
          </p:cNvPicPr>
          <p:nvPr/>
        </p:nvPicPr>
        <p:blipFill>
          <a:blip r:embed="rId5" cstate="print"/>
          <a:stretch>
            <a:fillRect/>
          </a:stretch>
        </p:blipFill>
        <p:spPr bwMode="auto">
          <a:xfrm>
            <a:off x="549078" y="4572000"/>
            <a:ext cx="2330844" cy="2330844"/>
          </a:xfrm>
          <a:prstGeom prst="rect">
            <a:avLst/>
          </a:prstGeom>
          <a:noFill/>
        </p:spPr>
      </p:pic>
      <p:sp>
        <p:nvSpPr>
          <p:cNvPr id="32" name="TextBox 31"/>
          <p:cNvSpPr txBox="1"/>
          <p:nvPr/>
        </p:nvSpPr>
        <p:spPr>
          <a:xfrm>
            <a:off x="3200400" y="3733800"/>
            <a:ext cx="2895600" cy="553998"/>
          </a:xfrm>
          <a:prstGeom prst="rect">
            <a:avLst/>
          </a:prstGeom>
          <a:noFill/>
        </p:spPr>
        <p:txBody>
          <a:bodyPr wrap="square" rtlCol="0">
            <a:spAutoFit/>
          </a:bodyPr>
          <a:lstStyle/>
          <a:p>
            <a:pPr algn="ctr"/>
            <a:r>
              <a:rPr lang="en-US" sz="3000" b="1" u="sng" dirty="0" smtClean="0"/>
              <a:t>NOVEMBER</a:t>
            </a:r>
            <a:endParaRPr lang="en-US" sz="3000" b="1" u="sng" dirty="0"/>
          </a:p>
        </p:txBody>
      </p:sp>
      <p:sp>
        <p:nvSpPr>
          <p:cNvPr id="33" name="Content Placeholder 2"/>
          <p:cNvSpPr txBox="1">
            <a:spLocks/>
          </p:cNvSpPr>
          <p:nvPr/>
        </p:nvSpPr>
        <p:spPr>
          <a:xfrm>
            <a:off x="3276600" y="41148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Ninth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4" name="Picture 2" descr="C:\Users\brian\Desktop\Red_Hot_Sun.PNG"/>
          <p:cNvPicPr>
            <a:picLocks noChangeAspect="1" noChangeArrowheads="1"/>
          </p:cNvPicPr>
          <p:nvPr/>
        </p:nvPicPr>
        <p:blipFill>
          <a:blip r:embed="rId6" cstate="print"/>
          <a:stretch>
            <a:fillRect/>
          </a:stretch>
        </p:blipFill>
        <p:spPr bwMode="auto">
          <a:xfrm>
            <a:off x="3513892" y="4641214"/>
            <a:ext cx="2192416" cy="2192416"/>
          </a:xfrm>
          <a:prstGeom prst="rect">
            <a:avLst/>
          </a:prstGeom>
          <a:noFill/>
        </p:spPr>
      </p:pic>
      <p:sp>
        <p:nvSpPr>
          <p:cNvPr id="35" name="Content Placeholder 2"/>
          <p:cNvSpPr txBox="1">
            <a:spLocks/>
          </p:cNvSpPr>
          <p:nvPr/>
        </p:nvSpPr>
        <p:spPr>
          <a:xfrm>
            <a:off x="6172200" y="4114800"/>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Tenth month</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6" name="Picture 2" descr="C:\Users\brian\Desktop\Red_Hot_Sun.PNG"/>
          <p:cNvPicPr>
            <a:picLocks noChangeAspect="1" noChangeArrowheads="1"/>
          </p:cNvPicPr>
          <p:nvPr/>
        </p:nvPicPr>
        <p:blipFill>
          <a:blip r:embed="rId7" cstate="print"/>
          <a:stretch>
            <a:fillRect/>
          </a:stretch>
        </p:blipFill>
        <p:spPr bwMode="auto">
          <a:xfrm>
            <a:off x="6344256" y="4575978"/>
            <a:ext cx="2322888" cy="232288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we got our calendar</a:t>
            </a:r>
            <a:endParaRPr lang="en-US" dirty="0"/>
          </a:p>
        </p:txBody>
      </p:sp>
      <p:sp>
        <p:nvSpPr>
          <p:cNvPr id="3" name="Content Placeholder 2"/>
          <p:cNvSpPr>
            <a:spLocks noGrp="1"/>
          </p:cNvSpPr>
          <p:nvPr>
            <p:ph idx="1"/>
          </p:nvPr>
        </p:nvSpPr>
        <p:spPr>
          <a:xfrm>
            <a:off x="457200" y="990600"/>
            <a:ext cx="8229600" cy="5410200"/>
          </a:xfrm>
        </p:spPr>
        <p:txBody>
          <a:bodyPr>
            <a:normAutofit fontScale="85000" lnSpcReduction="10000"/>
          </a:bodyPr>
          <a:lstStyle/>
          <a:p>
            <a:r>
              <a:rPr lang="en-US" dirty="0" smtClean="0"/>
              <a:t>The original Roman year had 10 named months </a:t>
            </a:r>
            <a:r>
              <a:rPr lang="en-US" dirty="0" err="1" smtClean="0"/>
              <a:t>Martius</a:t>
            </a:r>
            <a:r>
              <a:rPr lang="en-US" dirty="0" smtClean="0"/>
              <a:t> …, and probably two unnamed months in the dead of winter…</a:t>
            </a:r>
          </a:p>
          <a:p>
            <a:r>
              <a:rPr lang="en-US" dirty="0" smtClean="0"/>
              <a:t>The year began with </a:t>
            </a:r>
            <a:r>
              <a:rPr lang="en-US" dirty="0" err="1" smtClean="0"/>
              <a:t>Martius</a:t>
            </a:r>
            <a:r>
              <a:rPr lang="en-US" dirty="0" smtClean="0"/>
              <a:t> "March". </a:t>
            </a:r>
          </a:p>
          <a:p>
            <a:r>
              <a:rPr lang="en-US" dirty="0" err="1" smtClean="0"/>
              <a:t>Numa</a:t>
            </a:r>
            <a:r>
              <a:rPr lang="en-US" dirty="0" smtClean="0"/>
              <a:t> </a:t>
            </a:r>
            <a:r>
              <a:rPr lang="en-US" dirty="0" err="1" smtClean="0"/>
              <a:t>Pompilius</a:t>
            </a:r>
            <a:r>
              <a:rPr lang="en-US" dirty="0" smtClean="0"/>
              <a:t>, the second king of Rome circa 700 BC, added … "January" and … "February". </a:t>
            </a:r>
          </a:p>
          <a:p>
            <a:r>
              <a:rPr lang="en-US" dirty="0" smtClean="0"/>
              <a:t>After </a:t>
            </a:r>
            <a:r>
              <a:rPr lang="en-US" dirty="0" err="1" smtClean="0"/>
              <a:t>Februarius</a:t>
            </a:r>
            <a:r>
              <a:rPr lang="en-US" dirty="0" smtClean="0"/>
              <a:t> there was occasionally an additional month of </a:t>
            </a:r>
            <a:r>
              <a:rPr lang="en-US" dirty="0" err="1" smtClean="0"/>
              <a:t>Intercalaris</a:t>
            </a:r>
            <a:r>
              <a:rPr lang="en-US" dirty="0" smtClean="0"/>
              <a:t> "</a:t>
            </a:r>
            <a:r>
              <a:rPr lang="en-US" dirty="0" err="1" smtClean="0"/>
              <a:t>intercalendar</a:t>
            </a:r>
            <a:r>
              <a:rPr lang="en-US" dirty="0" smtClean="0"/>
              <a:t>". This is the origin of the leap-year day being in February. </a:t>
            </a:r>
          </a:p>
          <a:p>
            <a:r>
              <a:rPr lang="en-US" dirty="0" smtClean="0"/>
              <a:t>In 46 BC, Julius Caesar reformed the Roman calendar... </a:t>
            </a:r>
          </a:p>
          <a:p>
            <a:r>
              <a:rPr lang="en-US" dirty="0" smtClean="0"/>
              <a:t>…he renamed [July] after himself…</a:t>
            </a:r>
          </a:p>
          <a:p>
            <a:r>
              <a:rPr lang="en-US" dirty="0" smtClean="0"/>
              <a:t>…Augustus Caesar ... completed the calendar ... he also renamed August after himself…</a:t>
            </a:r>
            <a:endParaRPr lang="en-US" dirty="0"/>
          </a:p>
        </p:txBody>
      </p:sp>
      <p:sp>
        <p:nvSpPr>
          <p:cNvPr id="4" name="Rectangle 3"/>
          <p:cNvSpPr/>
          <p:nvPr/>
        </p:nvSpPr>
        <p:spPr>
          <a:xfrm>
            <a:off x="2895600" y="6248400"/>
            <a:ext cx="6248400" cy="369332"/>
          </a:xfrm>
          <a:prstGeom prst="rect">
            <a:avLst/>
          </a:prstGeom>
        </p:spPr>
        <p:txBody>
          <a:bodyPr wrap="square">
            <a:spAutoFit/>
          </a:bodyPr>
          <a:lstStyle/>
          <a:p>
            <a:r>
              <a:rPr lang="en-US" dirty="0" smtClean="0"/>
              <a:t>Source: http://www.crowl.org/Lawrence/time/months.html</a:t>
            </a:r>
            <a:endParaRPr lang="en-US" dirty="0"/>
          </a:p>
        </p:txBody>
      </p:sp>
      <p:sp>
        <p:nvSpPr>
          <p:cNvPr id="5" name="Rectangle 4"/>
          <p:cNvSpPr/>
          <p:nvPr/>
        </p:nvSpPr>
        <p:spPr>
          <a:xfrm>
            <a:off x="609600" y="6858000"/>
            <a:ext cx="5638800" cy="276999"/>
          </a:xfrm>
          <a:prstGeom prst="rect">
            <a:avLst/>
          </a:prstGeom>
        </p:spPr>
        <p:txBody>
          <a:bodyPr wrap="square">
            <a:spAutoFit/>
          </a:bodyPr>
          <a:lstStyle/>
          <a:p>
            <a:r>
              <a:rPr lang="en-US" sz="1200" dirty="0" smtClean="0"/>
              <a:t>Isaac Newton: http://www.newtonproject.sussex.ac.uk/catalogue/record/THEM00067</a:t>
            </a:r>
            <a:endParaRPr lang="en-US" sz="1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brian\Desktop\Stonehenge.arp.jpg"/>
          <p:cNvPicPr>
            <a:picLocks noChangeAspect="1" noChangeArrowheads="1"/>
          </p:cNvPicPr>
          <p:nvPr/>
        </p:nvPicPr>
        <p:blipFill>
          <a:blip r:embed="rId2" cstate="print">
            <a:lum bright="60000" contrast="-60000"/>
          </a:blip>
          <a:srcRect/>
          <a:stretch>
            <a:fillRect/>
          </a:stretch>
        </p:blipFill>
        <p:spPr bwMode="auto">
          <a:xfrm>
            <a:off x="0" y="-2057400"/>
            <a:ext cx="9144000" cy="9144000"/>
          </a:xfrm>
          <a:prstGeom prst="rect">
            <a:avLst/>
          </a:prstGeom>
          <a:noFill/>
        </p:spPr>
      </p:pic>
      <p:sp>
        <p:nvSpPr>
          <p:cNvPr id="2" name="Title 1"/>
          <p:cNvSpPr>
            <a:spLocks noGrp="1"/>
          </p:cNvSpPr>
          <p:nvPr>
            <p:ph type="title"/>
          </p:nvPr>
        </p:nvSpPr>
        <p:spPr/>
        <p:txBody>
          <a:bodyPr>
            <a:noAutofit/>
          </a:bodyPr>
          <a:lstStyle/>
          <a:p>
            <a:r>
              <a:rPr lang="en-US" sz="3500" dirty="0" smtClean="0"/>
              <a:t>There are hundreds of examples where paganism remained in our language</a:t>
            </a:r>
            <a:endParaRPr lang="en-US" sz="3500" dirty="0"/>
          </a:p>
        </p:txBody>
      </p:sp>
      <p:sp>
        <p:nvSpPr>
          <p:cNvPr id="3" name="Content Placeholder 2"/>
          <p:cNvSpPr>
            <a:spLocks noGrp="1"/>
          </p:cNvSpPr>
          <p:nvPr>
            <p:ph idx="1"/>
          </p:nvPr>
        </p:nvSpPr>
        <p:spPr>
          <a:xfrm>
            <a:off x="457200" y="1524000"/>
            <a:ext cx="8229600" cy="4800600"/>
          </a:xfrm>
        </p:spPr>
        <p:txBody>
          <a:bodyPr>
            <a:normAutofit/>
          </a:bodyPr>
          <a:lstStyle/>
          <a:p>
            <a:r>
              <a:rPr lang="en-US" dirty="0" smtClean="0"/>
              <a:t>Ocean – from the Titan god Oceanus</a:t>
            </a:r>
          </a:p>
          <a:p>
            <a:r>
              <a:rPr lang="en-US" dirty="0" smtClean="0"/>
              <a:t>Atlantic – of Atlas, who holds the heavens</a:t>
            </a:r>
          </a:p>
          <a:p>
            <a:r>
              <a:rPr lang="en-US" dirty="0" smtClean="0"/>
              <a:t>Europe – </a:t>
            </a:r>
            <a:r>
              <a:rPr lang="en-US" dirty="0" err="1" smtClean="0"/>
              <a:t>Europa</a:t>
            </a:r>
            <a:r>
              <a:rPr lang="en-US" dirty="0" smtClean="0"/>
              <a:t> was a wife of Zeus</a:t>
            </a:r>
          </a:p>
          <a:p>
            <a:r>
              <a:rPr lang="en-US" dirty="0" smtClean="0"/>
              <a:t>Erotic – Eros was the god of romance</a:t>
            </a:r>
          </a:p>
          <a:p>
            <a:r>
              <a:rPr lang="en-US" dirty="0" smtClean="0"/>
              <a:t>Hero – akin to Hera </a:t>
            </a:r>
            <a:r>
              <a:rPr lang="en-US" sz="1800" dirty="0" smtClean="0"/>
              <a:t>(protector)</a:t>
            </a:r>
            <a:r>
              <a:rPr lang="en-US" dirty="0" smtClean="0"/>
              <a:t>, Heracles </a:t>
            </a:r>
            <a:r>
              <a:rPr lang="en-US" sz="1800" dirty="0" smtClean="0"/>
              <a:t>(the hero)</a:t>
            </a:r>
          </a:p>
          <a:p>
            <a:r>
              <a:rPr lang="en-US" dirty="0" smtClean="0"/>
              <a:t>Hell – Hel was the Norse goddess of the dead</a:t>
            </a:r>
          </a:p>
          <a:p>
            <a:r>
              <a:rPr lang="en-US" dirty="0" smtClean="0"/>
              <a:t>Saga – goddess of poetry</a:t>
            </a:r>
          </a:p>
          <a:p>
            <a:r>
              <a:rPr lang="en-US" dirty="0" smtClean="0"/>
              <a:t>Fate – Greek goddesses who cut life strings</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943600" y="1219200"/>
            <a:ext cx="2895600" cy="553998"/>
          </a:xfrm>
          <a:prstGeom prst="rect">
            <a:avLst/>
          </a:prstGeom>
          <a:noFill/>
        </p:spPr>
        <p:txBody>
          <a:bodyPr wrap="square" rtlCol="0">
            <a:spAutoFit/>
          </a:bodyPr>
          <a:lstStyle/>
          <a:p>
            <a:pPr algn="ctr"/>
            <a:r>
              <a:rPr lang="en-US" sz="3000" b="1" u="sng" dirty="0" smtClean="0"/>
              <a:t>NORSE</a:t>
            </a:r>
            <a:endParaRPr lang="en-US" sz="3000" b="1" u="sng" dirty="0"/>
          </a:p>
        </p:txBody>
      </p:sp>
      <p:sp>
        <p:nvSpPr>
          <p:cNvPr id="4" name="TextBox 3"/>
          <p:cNvSpPr txBox="1"/>
          <p:nvPr/>
        </p:nvSpPr>
        <p:spPr>
          <a:xfrm>
            <a:off x="152400" y="1219200"/>
            <a:ext cx="2895600" cy="553998"/>
          </a:xfrm>
          <a:prstGeom prst="rect">
            <a:avLst/>
          </a:prstGeom>
          <a:noFill/>
        </p:spPr>
        <p:txBody>
          <a:bodyPr wrap="square" rtlCol="0">
            <a:spAutoFit/>
          </a:bodyPr>
          <a:lstStyle/>
          <a:p>
            <a:pPr algn="ctr"/>
            <a:r>
              <a:rPr lang="en-US" sz="3000" b="1" u="sng" dirty="0" smtClean="0"/>
              <a:t>GREEK</a:t>
            </a:r>
            <a:endParaRPr lang="en-US" sz="3000" b="1" u="sng" dirty="0"/>
          </a:p>
        </p:txBody>
      </p:sp>
      <p:sp>
        <p:nvSpPr>
          <p:cNvPr id="8" name="Content Placeholder 2"/>
          <p:cNvSpPr txBox="1">
            <a:spLocks/>
          </p:cNvSpPr>
          <p:nvPr/>
        </p:nvSpPr>
        <p:spPr>
          <a:xfrm>
            <a:off x="228600" y="1646236"/>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Zeus</a:t>
            </a:r>
          </a:p>
          <a:p>
            <a:pPr marL="342900" lvl="0" indent="-342900" algn="ctr">
              <a:spcBef>
                <a:spcPct val="20000"/>
              </a:spcBef>
            </a:pPr>
            <a:r>
              <a:rPr lang="en-US" sz="3200" dirty="0" err="1" smtClean="0"/>
              <a:t>Cronus</a:t>
            </a:r>
            <a:endParaRPr lang="en-US" sz="3200" dirty="0" smtClean="0"/>
          </a:p>
          <a:p>
            <a:pPr marL="342900" lvl="0" indent="-342900" algn="ctr">
              <a:spcBef>
                <a:spcPct val="20000"/>
              </a:spcBef>
            </a:pPr>
            <a:r>
              <a:rPr lang="en-US" sz="3200" dirty="0" smtClean="0"/>
              <a:t>Hera</a:t>
            </a:r>
          </a:p>
          <a:p>
            <a:pPr marL="342900" lvl="0" indent="-342900" algn="ctr">
              <a:spcBef>
                <a:spcPct val="20000"/>
              </a:spcBef>
            </a:pPr>
            <a:r>
              <a:rPr lang="en-US" sz="3200" dirty="0" smtClean="0"/>
              <a:t>Eros (m)</a:t>
            </a:r>
          </a:p>
          <a:p>
            <a:pPr marL="342900" lvl="0" indent="-342900" algn="ctr">
              <a:spcBef>
                <a:spcPct val="20000"/>
              </a:spcBef>
            </a:pPr>
            <a:r>
              <a:rPr lang="en-US" sz="3200" dirty="0" smtClean="0"/>
              <a:t>Apollo</a:t>
            </a:r>
          </a:p>
          <a:p>
            <a:pPr marL="342900" lvl="0" indent="-342900" algn="ctr">
              <a:spcBef>
                <a:spcPct val="20000"/>
              </a:spcBef>
            </a:pPr>
            <a:r>
              <a:rPr lang="en-US" sz="3200" dirty="0" smtClean="0"/>
              <a:t>Poseidon</a:t>
            </a:r>
          </a:p>
          <a:p>
            <a:pPr marL="342900" lvl="0" indent="-342900" algn="ctr">
              <a:spcBef>
                <a:spcPct val="20000"/>
              </a:spcBef>
            </a:pPr>
            <a:r>
              <a:rPr lang="en-US" sz="3200" dirty="0" err="1" smtClean="0"/>
              <a:t>Moirae</a:t>
            </a:r>
            <a:r>
              <a:rPr lang="en-US" sz="3200" dirty="0" smtClean="0"/>
              <a:t> </a:t>
            </a:r>
            <a:r>
              <a:rPr lang="en-US" sz="1500" dirty="0" smtClean="0"/>
              <a:t>(3 fates)</a:t>
            </a:r>
            <a:endParaRPr kumimoji="0" lang="en-US" sz="15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381000" y="304800"/>
            <a:ext cx="8382000" cy="892552"/>
          </a:xfrm>
          <a:prstGeom prst="rect">
            <a:avLst/>
          </a:prstGeom>
          <a:noFill/>
        </p:spPr>
        <p:txBody>
          <a:bodyPr wrap="square" rtlCol="0">
            <a:spAutoFit/>
          </a:bodyPr>
          <a:lstStyle/>
          <a:p>
            <a:pPr algn="ctr"/>
            <a:r>
              <a:rPr lang="en-US" sz="2600" dirty="0" smtClean="0"/>
              <a:t>There are similarities between the gods of different cultures in traits, abilities, lineage, and name</a:t>
            </a:r>
            <a:endParaRPr lang="en-US" sz="2600" dirty="0">
              <a:latin typeface="Courier New" pitchFamily="49" charset="0"/>
              <a:cs typeface="Courier New" pitchFamily="49" charset="0"/>
            </a:endParaRPr>
          </a:p>
        </p:txBody>
      </p:sp>
      <p:sp>
        <p:nvSpPr>
          <p:cNvPr id="13" name="TextBox 12"/>
          <p:cNvSpPr txBox="1"/>
          <p:nvPr/>
        </p:nvSpPr>
        <p:spPr>
          <a:xfrm>
            <a:off x="3048000" y="1219200"/>
            <a:ext cx="2895600" cy="553998"/>
          </a:xfrm>
          <a:prstGeom prst="rect">
            <a:avLst/>
          </a:prstGeom>
          <a:noFill/>
        </p:spPr>
        <p:txBody>
          <a:bodyPr wrap="square" rtlCol="0">
            <a:spAutoFit/>
          </a:bodyPr>
          <a:lstStyle/>
          <a:p>
            <a:pPr algn="ctr"/>
            <a:r>
              <a:rPr lang="en-US" sz="3000" b="1" u="sng" dirty="0" smtClean="0"/>
              <a:t>ROMAN</a:t>
            </a:r>
            <a:endParaRPr lang="en-US" sz="3000" b="1" u="sng" dirty="0"/>
          </a:p>
        </p:txBody>
      </p:sp>
      <p:sp>
        <p:nvSpPr>
          <p:cNvPr id="17" name="Content Placeholder 2"/>
          <p:cNvSpPr txBox="1">
            <a:spLocks/>
          </p:cNvSpPr>
          <p:nvPr/>
        </p:nvSpPr>
        <p:spPr>
          <a:xfrm>
            <a:off x="6019800" y="1646237"/>
            <a:ext cx="2743200" cy="5181600"/>
          </a:xfrm>
          <a:prstGeom prst="rect">
            <a:avLst/>
          </a:prstGeom>
        </p:spPr>
        <p:txBody>
          <a:bodyPr vert="horz" lIns="91440" tIns="45720" rIns="91440" bIns="45720" rtlCol="0">
            <a:normAutofit/>
          </a:bodyPr>
          <a:lstStyle/>
          <a:p>
            <a:pPr marL="342900" lvl="0" indent="-342900" algn="ctr">
              <a:spcBef>
                <a:spcPct val="20000"/>
              </a:spcBef>
            </a:pPr>
            <a:r>
              <a:rPr lang="en-US" sz="3200" dirty="0" smtClean="0"/>
              <a:t>Thor or Odin</a:t>
            </a:r>
          </a:p>
          <a:p>
            <a:pPr marL="342900" lvl="0" indent="-342900" algn="ctr">
              <a:spcBef>
                <a:spcPct val="20000"/>
              </a:spcBef>
            </a:pPr>
            <a:r>
              <a:rPr lang="en-US" sz="3200" dirty="0" smtClean="0"/>
              <a:t>Tyr</a:t>
            </a:r>
          </a:p>
          <a:p>
            <a:pPr marL="342900" lvl="0" indent="-342900" algn="ctr">
              <a:spcBef>
                <a:spcPct val="20000"/>
              </a:spcBef>
            </a:pPr>
            <a:r>
              <a:rPr lang="en-US" sz="3200" dirty="0" err="1" smtClean="0"/>
              <a:t>Sif</a:t>
            </a:r>
            <a:r>
              <a:rPr lang="en-US" sz="3200" dirty="0" smtClean="0"/>
              <a:t> and </a:t>
            </a:r>
            <a:r>
              <a:rPr lang="en-US" sz="3200" dirty="0" err="1" smtClean="0"/>
              <a:t>Frigga</a:t>
            </a:r>
            <a:endParaRPr lang="en-US" sz="3200" dirty="0" smtClean="0"/>
          </a:p>
          <a:p>
            <a:pPr marL="342900" lvl="0" indent="-342900" algn="ctr">
              <a:spcBef>
                <a:spcPct val="20000"/>
              </a:spcBef>
            </a:pPr>
            <a:r>
              <a:rPr lang="en-US" sz="3200" dirty="0" err="1" smtClean="0"/>
              <a:t>Freyja</a:t>
            </a:r>
            <a:r>
              <a:rPr lang="en-US" sz="3200" dirty="0" smtClean="0"/>
              <a:t> (f)</a:t>
            </a:r>
          </a:p>
          <a:p>
            <a:pPr marL="342900" lvl="0" indent="-342900" algn="ctr">
              <a:spcBef>
                <a:spcPct val="20000"/>
              </a:spcBef>
            </a:pPr>
            <a:r>
              <a:rPr lang="en-US" sz="3200" dirty="0" err="1" smtClean="0"/>
              <a:t>Dagur</a:t>
            </a:r>
            <a:r>
              <a:rPr lang="en-US" sz="3200" dirty="0" smtClean="0"/>
              <a:t> and Sol</a:t>
            </a:r>
          </a:p>
          <a:p>
            <a:pPr marL="342900" lvl="0" indent="-342900" algn="ctr">
              <a:spcBef>
                <a:spcPct val="20000"/>
              </a:spcBef>
            </a:pPr>
            <a:r>
              <a:rPr lang="en-US" sz="3200" dirty="0" err="1" smtClean="0"/>
              <a:t>Njörðr</a:t>
            </a:r>
            <a:endParaRPr lang="en-US" sz="3200" dirty="0" smtClean="0"/>
          </a:p>
          <a:p>
            <a:pPr marL="342900" lvl="0" indent="-342900" algn="ctr">
              <a:spcBef>
                <a:spcPct val="20000"/>
              </a:spcBef>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Norns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500" b="0" i="0" u="none" strike="noStrike" kern="1200" cap="none" spc="0" normalizeH="0" baseline="0" noProof="0" dirty="0" smtClean="0">
                <a:ln>
                  <a:noFill/>
                </a:ln>
                <a:solidFill>
                  <a:schemeClr val="tx1"/>
                </a:solidFill>
                <a:effectLst/>
                <a:uLnTx/>
                <a:uFillTx/>
                <a:latin typeface="+mn-lt"/>
                <a:ea typeface="+mn-ea"/>
                <a:cs typeface="+mn-cs"/>
              </a:rPr>
              <a:t>(3 fates)</a:t>
            </a:r>
          </a:p>
        </p:txBody>
      </p:sp>
      <p:sp>
        <p:nvSpPr>
          <p:cNvPr id="21" name="Content Placeholder 2"/>
          <p:cNvSpPr txBox="1">
            <a:spLocks/>
          </p:cNvSpPr>
          <p:nvPr/>
        </p:nvSpPr>
        <p:spPr>
          <a:xfrm>
            <a:off x="3124200" y="1646237"/>
            <a:ext cx="2743200" cy="5211763"/>
          </a:xfrm>
          <a:prstGeom prst="rect">
            <a:avLst/>
          </a:prstGeom>
        </p:spPr>
        <p:txBody>
          <a:bodyPr vert="horz" lIns="91440" tIns="45720" rIns="91440" bIns="45720" rtlCol="0">
            <a:normAutofit/>
          </a:bodyPr>
          <a:lstStyle/>
          <a:p>
            <a:pPr marL="342900" lvl="0" indent="-342900" algn="ctr">
              <a:spcBef>
                <a:spcPct val="20000"/>
              </a:spcBef>
            </a:pPr>
            <a:r>
              <a:rPr lang="en-US" sz="3200" dirty="0" smtClean="0"/>
              <a:t>Jupiter / Jove</a:t>
            </a:r>
          </a:p>
          <a:p>
            <a:pPr marL="342900" lvl="0" indent="-342900" algn="ctr">
              <a:spcBef>
                <a:spcPct val="20000"/>
              </a:spcBef>
            </a:pPr>
            <a:r>
              <a:rPr lang="en-US" sz="3200" dirty="0" smtClean="0"/>
              <a:t>Saturn</a:t>
            </a:r>
          </a:p>
          <a:p>
            <a:pPr marL="342900" lvl="0" indent="-342900" algn="ctr">
              <a:spcBef>
                <a:spcPct val="20000"/>
              </a:spcBef>
            </a:pPr>
            <a:r>
              <a:rPr lang="en-US" sz="3200" dirty="0" smtClean="0"/>
              <a:t>Juno</a:t>
            </a:r>
          </a:p>
          <a:p>
            <a:pPr marL="342900" lvl="0" indent="-342900" algn="ctr">
              <a:spcBef>
                <a:spcPct val="20000"/>
              </a:spcBef>
            </a:pPr>
            <a:r>
              <a:rPr lang="en-US" sz="3200" dirty="0" smtClean="0"/>
              <a:t>Cupid (m)</a:t>
            </a:r>
          </a:p>
          <a:p>
            <a:pPr marL="342900" lvl="0" indent="-342900" algn="ctr">
              <a:spcBef>
                <a:spcPct val="20000"/>
              </a:spcBef>
            </a:pPr>
            <a:r>
              <a:rPr lang="en-US" sz="3200" dirty="0" smtClean="0"/>
              <a:t>Apollo</a:t>
            </a:r>
          </a:p>
          <a:p>
            <a:pPr marL="342900" lvl="0" indent="-342900" algn="ctr">
              <a:spcBef>
                <a:spcPct val="20000"/>
              </a:spcBef>
            </a:pPr>
            <a:r>
              <a:rPr lang="en-US" sz="3200" dirty="0" smtClean="0"/>
              <a:t>Neptune</a:t>
            </a:r>
          </a:p>
          <a:p>
            <a:pPr marL="342900" lvl="0" indent="-342900" algn="ctr">
              <a:spcBef>
                <a:spcPct val="20000"/>
              </a:spcBef>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Parcae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500" b="0" i="0" u="none" strike="noStrike" kern="1200" cap="none" spc="0" normalizeH="0" baseline="0" noProof="0" dirty="0" smtClean="0">
                <a:ln>
                  <a:noFill/>
                </a:ln>
                <a:solidFill>
                  <a:schemeClr val="tx1"/>
                </a:solidFill>
                <a:effectLst/>
                <a:uLnTx/>
                <a:uFillTx/>
                <a:latin typeface="+mn-lt"/>
                <a:ea typeface="+mn-ea"/>
                <a:cs typeface="+mn-cs"/>
              </a:rPr>
              <a:t>(3 fates)</a:t>
            </a:r>
          </a:p>
        </p:txBody>
      </p:sp>
      <p:sp>
        <p:nvSpPr>
          <p:cNvPr id="22" name="TextBox 21"/>
          <p:cNvSpPr txBox="1"/>
          <p:nvPr/>
        </p:nvSpPr>
        <p:spPr>
          <a:xfrm>
            <a:off x="0" y="6065836"/>
            <a:ext cx="9144000" cy="492443"/>
          </a:xfrm>
          <a:prstGeom prst="rect">
            <a:avLst/>
          </a:prstGeom>
          <a:noFill/>
        </p:spPr>
        <p:txBody>
          <a:bodyPr wrap="square" rtlCol="0">
            <a:spAutoFit/>
          </a:bodyPr>
          <a:lstStyle/>
          <a:p>
            <a:pPr algn="ctr"/>
            <a:r>
              <a:rPr lang="en-US" sz="2600" u="sng" dirty="0" smtClean="0"/>
              <a:t>There are also big differences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ian\Desktop\ancient_Babylon.png"/>
          <p:cNvPicPr>
            <a:picLocks noChangeAspect="1" noChangeArrowheads="1"/>
          </p:cNvPicPr>
          <p:nvPr/>
        </p:nvPicPr>
        <p:blipFill>
          <a:blip r:embed="rId2" cstate="print"/>
          <a:srcRect/>
          <a:stretch>
            <a:fillRect/>
          </a:stretch>
        </p:blipFill>
        <p:spPr bwMode="auto">
          <a:xfrm>
            <a:off x="0" y="0"/>
            <a:ext cx="9144000" cy="10552310"/>
          </a:xfrm>
          <a:prstGeom prst="rect">
            <a:avLst/>
          </a:prstGeom>
          <a:noFill/>
        </p:spPr>
      </p:pic>
      <p:sp>
        <p:nvSpPr>
          <p:cNvPr id="4" name="Content Placeholder 2"/>
          <p:cNvSpPr txBox="1">
            <a:spLocks/>
          </p:cNvSpPr>
          <p:nvPr/>
        </p:nvSpPr>
        <p:spPr>
          <a:xfrm>
            <a:off x="228600" y="228600"/>
            <a:ext cx="5334000" cy="3581400"/>
          </a:xfrm>
          <a:prstGeom prst="rect">
            <a:avLst/>
          </a:prstGeom>
          <a:solidFill>
            <a:schemeClr val="bg1">
              <a:alpha val="64000"/>
            </a:schemeClr>
          </a:solidFill>
        </p:spPr>
        <p:txBody>
          <a:bodyPr vert="horz" lIns="91440" tIns="45720" rIns="91440" bIns="45720" rtlCol="0">
            <a:normAutofit fontScale="92500"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000" b="1" dirty="0" smtClean="0">
              <a:solidFill>
                <a:schemeClr val="accent2">
                  <a:lumMod val="75000"/>
                </a:schemeClr>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000" b="1" dirty="0" smtClean="0">
              <a:solidFill>
                <a:schemeClr val="accent2">
                  <a:lumMod val="75000"/>
                </a:schemeClr>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000" b="1" dirty="0" smtClean="0">
              <a:solidFill>
                <a:schemeClr val="accent2">
                  <a:lumMod val="75000"/>
                </a:schemeClr>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000"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chemeClr val="accent2">
                    <a:lumMod val="75000"/>
                  </a:schemeClr>
                </a:solidFill>
                <a:effectLst>
                  <a:outerShdw blurRad="38100" dist="38100" dir="2700000" algn="tl">
                    <a:srgbClr val="000000">
                      <a:alpha val="43137"/>
                    </a:srgbClr>
                  </a:outerShdw>
                </a:effectLst>
              </a:rPr>
              <a:t>                                                             </a:t>
            </a:r>
            <a:r>
              <a:rPr lang="en-US" sz="3000" b="1" dirty="0" smtClean="0">
                <a:solidFill>
                  <a:schemeClr val="bg1"/>
                </a:solidFill>
                <a:effectLst>
                  <a:outerShdw blurRad="38100" dist="38100" dir="2700000" algn="tl">
                    <a:srgbClr val="000000">
                      <a:alpha val="43137"/>
                    </a:srgbClr>
                  </a:outerShdw>
                </a:effectLst>
              </a:rPr>
              <a:t>.</a:t>
            </a:r>
            <a:endParaRPr kumimoji="0" lang="en-US" sz="3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3" name="Content Placeholder 2"/>
          <p:cNvSpPr>
            <a:spLocks noGrp="1"/>
          </p:cNvSpPr>
          <p:nvPr>
            <p:ph idx="1"/>
          </p:nvPr>
        </p:nvSpPr>
        <p:spPr>
          <a:xfrm>
            <a:off x="152400" y="228601"/>
            <a:ext cx="8305800" cy="3733799"/>
          </a:xfrm>
        </p:spPr>
        <p:txBody>
          <a:bodyPr>
            <a:normAutofit/>
          </a:bodyPr>
          <a:lstStyle/>
          <a:p>
            <a:pPr marL="0" indent="0">
              <a:buNone/>
            </a:pPr>
            <a:r>
              <a:rPr lang="en-US" sz="3000" b="1" dirty="0" smtClean="0">
                <a:solidFill>
                  <a:schemeClr val="accent2">
                    <a:lumMod val="75000"/>
                  </a:schemeClr>
                </a:solidFill>
                <a:effectLst>
                  <a:outerShdw blurRad="38100" dist="38100" dir="2700000" algn="tl">
                    <a:srgbClr val="000000">
                      <a:alpha val="43137"/>
                    </a:srgbClr>
                  </a:outerShdw>
                </a:effectLst>
              </a:rPr>
              <a:t>The relationships that can be drawn between the Greek and Roman myths can also be drawn for Egyptian and Babylonian myths.  </a:t>
            </a:r>
          </a:p>
          <a:p>
            <a:pPr marL="0" indent="0">
              <a:buNone/>
            </a:pPr>
            <a:r>
              <a:rPr lang="en-US" sz="2500" b="1" dirty="0" smtClean="0">
                <a:solidFill>
                  <a:schemeClr val="accent2">
                    <a:lumMod val="75000"/>
                  </a:schemeClr>
                </a:solidFill>
                <a:effectLst>
                  <a:outerShdw blurRad="38100" dist="38100" dir="2700000" algn="tl">
                    <a:srgbClr val="000000">
                      <a:alpha val="43137"/>
                    </a:srgbClr>
                  </a:outerShdw>
                </a:effectLst>
              </a:rPr>
              <a:t>The further you go from the Mediterranean, the more differences in the mythology.  </a:t>
            </a:r>
          </a:p>
          <a:p>
            <a:pPr marL="0" indent="0">
              <a:buNone/>
            </a:pPr>
            <a:r>
              <a:rPr lang="en-US" sz="2500" b="1" dirty="0" smtClean="0">
                <a:solidFill>
                  <a:schemeClr val="accent2">
                    <a:lumMod val="75000"/>
                  </a:schemeClr>
                </a:solidFill>
                <a:effectLst>
                  <a:outerShdw blurRad="38100" dist="38100" dir="2700000" algn="tl">
                    <a:srgbClr val="000000">
                      <a:alpha val="43137"/>
                    </a:srgbClr>
                  </a:outerShdw>
                </a:effectLst>
              </a:rPr>
              <a:t>No matter how far you go,  there is </a:t>
            </a:r>
          </a:p>
          <a:p>
            <a:pPr marL="0" indent="0">
              <a:buNone/>
            </a:pPr>
            <a:r>
              <a:rPr lang="en-US" sz="2500" b="1" dirty="0" smtClean="0">
                <a:solidFill>
                  <a:schemeClr val="accent2">
                    <a:lumMod val="75000"/>
                  </a:schemeClr>
                </a:solidFill>
                <a:effectLst>
                  <a:outerShdw blurRad="38100" dist="38100" dir="2700000" algn="tl">
                    <a:srgbClr val="000000">
                      <a:alpha val="43137"/>
                    </a:srgbClr>
                  </a:outerShdw>
                </a:effectLst>
              </a:rPr>
              <a:t>always some form of mythology </a:t>
            </a:r>
          </a:p>
          <a:p>
            <a:pPr marL="0" indent="0">
              <a:buNone/>
            </a:pPr>
            <a:r>
              <a:rPr lang="en-US" sz="2500" b="1" dirty="0" smtClean="0">
                <a:solidFill>
                  <a:schemeClr val="accent2">
                    <a:lumMod val="75000"/>
                  </a:schemeClr>
                </a:solidFill>
                <a:effectLst>
                  <a:outerShdw blurRad="38100" dist="38100" dir="2700000" algn="tl">
                    <a:srgbClr val="000000">
                      <a:alpha val="43137"/>
                    </a:srgbClr>
                  </a:outerShdw>
                </a:effectLst>
              </a:rPr>
              <a:t>everywhere.</a:t>
            </a:r>
          </a:p>
        </p:txBody>
      </p:sp>
      <p:sp>
        <p:nvSpPr>
          <p:cNvPr id="5" name="Rectangle 4"/>
          <p:cNvSpPr/>
          <p:nvPr/>
        </p:nvSpPr>
        <p:spPr>
          <a:xfrm>
            <a:off x="914400" y="10591800"/>
            <a:ext cx="6248400" cy="276999"/>
          </a:xfrm>
          <a:prstGeom prst="rect">
            <a:avLst/>
          </a:prstGeom>
        </p:spPr>
        <p:txBody>
          <a:bodyPr wrap="square">
            <a:spAutoFit/>
          </a:bodyPr>
          <a:lstStyle/>
          <a:p>
            <a:r>
              <a:rPr lang="en-US" sz="1200" dirty="0" smtClean="0"/>
              <a:t>Isaac Newton: http://www.newtonproject.sussex.ac.uk/view/texts/normalized/THEM00098</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7543800" cy="4525963"/>
          </a:xfrm>
        </p:spPr>
        <p:txBody>
          <a:bodyPr>
            <a:noAutofit/>
          </a:bodyPr>
          <a:lstStyle/>
          <a:p>
            <a:pPr marL="0">
              <a:spcBef>
                <a:spcPts val="0"/>
              </a:spcBef>
              <a:buNone/>
            </a:pPr>
            <a:r>
              <a:rPr lang="en-US" sz="7000" dirty="0" smtClean="0"/>
              <a:t>Even old men have huge gaps in their historical knowledge.</a:t>
            </a:r>
          </a:p>
        </p:txBody>
      </p:sp>
      <p:pic>
        <p:nvPicPr>
          <p:cNvPr id="6147" name="Picture 3" descr="C:\Users\brian\AppData\Local\Microsoft\Windows\Temporary Internet Files\Content.IE5\OKNKH3UP\MC900445564[1].wmf"/>
          <p:cNvPicPr>
            <a:picLocks noChangeAspect="1" noChangeArrowheads="1"/>
          </p:cNvPicPr>
          <p:nvPr/>
        </p:nvPicPr>
        <p:blipFill>
          <a:blip r:embed="rId2" cstate="print"/>
          <a:srcRect/>
          <a:stretch>
            <a:fillRect/>
          </a:stretch>
        </p:blipFill>
        <p:spPr bwMode="auto">
          <a:xfrm>
            <a:off x="5410200" y="2667000"/>
            <a:ext cx="2743200" cy="3969937"/>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0"/>
            <a:ext cx="4114800" cy="1143000"/>
          </a:xfrm>
        </p:spPr>
        <p:txBody>
          <a:bodyPr>
            <a:normAutofit fontScale="90000"/>
          </a:bodyPr>
          <a:lstStyle/>
          <a:p>
            <a:r>
              <a:rPr lang="en-US" dirty="0" smtClean="0"/>
              <a:t>A question on similarities</a:t>
            </a:r>
            <a:endParaRPr lang="en-US" dirty="0"/>
          </a:p>
        </p:txBody>
      </p:sp>
      <p:sp>
        <p:nvSpPr>
          <p:cNvPr id="3" name="Content Placeholder 2"/>
          <p:cNvSpPr>
            <a:spLocks noGrp="1"/>
          </p:cNvSpPr>
          <p:nvPr>
            <p:ph idx="1"/>
          </p:nvPr>
        </p:nvSpPr>
        <p:spPr>
          <a:xfrm>
            <a:off x="4648200" y="1219200"/>
            <a:ext cx="4343400" cy="5638800"/>
          </a:xfrm>
        </p:spPr>
        <p:txBody>
          <a:bodyPr>
            <a:normAutofit fontScale="85000" lnSpcReduction="10000"/>
          </a:bodyPr>
          <a:lstStyle/>
          <a:p>
            <a:r>
              <a:rPr lang="en-US" dirty="0" smtClean="0"/>
              <a:t>If the gods in one culture were borrowed from and older culture, why didn’t they retain the name, as is evident in “Saturn’s day” </a:t>
            </a:r>
            <a:r>
              <a:rPr lang="en-US" sz="2400" i="1" dirty="0" smtClean="0"/>
              <a:t>(Roman to Norse)</a:t>
            </a:r>
            <a:r>
              <a:rPr lang="en-US" dirty="0" smtClean="0"/>
              <a:t>, Apollo </a:t>
            </a:r>
            <a:r>
              <a:rPr lang="en-US" sz="2400" i="1" dirty="0" smtClean="0"/>
              <a:t>(Greek to Roman)</a:t>
            </a:r>
            <a:r>
              <a:rPr lang="en-US" dirty="0" smtClean="0"/>
              <a:t>, and Hercules </a:t>
            </a:r>
            <a:r>
              <a:rPr lang="en-US" sz="2400" i="1" dirty="0" smtClean="0"/>
              <a:t>(Roman)</a:t>
            </a:r>
            <a:r>
              <a:rPr lang="en-US" dirty="0" smtClean="0"/>
              <a:t> vs. Heracles </a:t>
            </a:r>
            <a:r>
              <a:rPr lang="en-US" sz="2400" i="1" dirty="0" smtClean="0"/>
              <a:t>(Greek)</a:t>
            </a:r>
            <a:r>
              <a:rPr lang="en-US" dirty="0" smtClean="0"/>
              <a:t>?</a:t>
            </a:r>
          </a:p>
          <a:p>
            <a:r>
              <a:rPr lang="en-US" dirty="0" smtClean="0"/>
              <a:t>It seems clear to me that the myths existed before the languages diverged.</a:t>
            </a:r>
            <a:br>
              <a:rPr lang="en-US" dirty="0" smtClean="0"/>
            </a:br>
            <a:r>
              <a:rPr lang="en-US" sz="1900" dirty="0" smtClean="0"/>
              <a:t> </a:t>
            </a:r>
            <a:r>
              <a:rPr lang="en-US" dirty="0" smtClean="0"/>
              <a:t/>
            </a:r>
            <a:br>
              <a:rPr lang="en-US" dirty="0" smtClean="0"/>
            </a:br>
            <a:r>
              <a:rPr lang="en-US" dirty="0" smtClean="0"/>
              <a:t>I’m not the only one who sees this.</a:t>
            </a:r>
          </a:p>
        </p:txBody>
      </p:sp>
      <p:pic>
        <p:nvPicPr>
          <p:cNvPr id="5122" name="Picture 2" descr="C:\Users\brian\Desktop\Fingerworks\IMG16_0204wb.jpg"/>
          <p:cNvPicPr>
            <a:picLocks noChangeAspect="1" noChangeArrowheads="1"/>
          </p:cNvPicPr>
          <p:nvPr/>
        </p:nvPicPr>
        <p:blipFill>
          <a:blip r:embed="rId2" cstate="print"/>
          <a:srcRect/>
          <a:stretch>
            <a:fillRect/>
          </a:stretch>
        </p:blipFill>
        <p:spPr bwMode="auto">
          <a:xfrm>
            <a:off x="-609600" y="1587"/>
            <a:ext cx="5334000" cy="6856413"/>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rian\Desktop\Fingerworks\IMG17_2944wb.jpg"/>
          <p:cNvPicPr>
            <a:picLocks noChangeAspect="1" noChangeArrowheads="1"/>
          </p:cNvPicPr>
          <p:nvPr/>
        </p:nvPicPr>
        <p:blipFill>
          <a:blip r:embed="rId2" cstate="print"/>
          <a:srcRect/>
          <a:stretch>
            <a:fillRect/>
          </a:stretch>
        </p:blipFill>
        <p:spPr bwMode="auto">
          <a:xfrm>
            <a:off x="2293589" y="152400"/>
            <a:ext cx="6850411" cy="6019800"/>
          </a:xfrm>
          <a:prstGeom prst="rect">
            <a:avLst/>
          </a:prstGeom>
          <a:noFill/>
        </p:spPr>
      </p:pic>
      <p:sp>
        <p:nvSpPr>
          <p:cNvPr id="3" name="Content Placeholder 2"/>
          <p:cNvSpPr>
            <a:spLocks noGrp="1"/>
          </p:cNvSpPr>
          <p:nvPr>
            <p:ph idx="1"/>
          </p:nvPr>
        </p:nvSpPr>
        <p:spPr>
          <a:xfrm>
            <a:off x="159989" y="152400"/>
            <a:ext cx="4419600" cy="6248400"/>
          </a:xfrm>
          <a:solidFill>
            <a:schemeClr val="bg2">
              <a:lumMod val="90000"/>
            </a:schemeClr>
          </a:solidFill>
        </p:spPr>
        <p:txBody>
          <a:bodyPr>
            <a:normAutofit fontScale="62500" lnSpcReduction="20000"/>
          </a:bodyPr>
          <a:lstStyle/>
          <a:p>
            <a:pPr marL="0" indent="0">
              <a:buNone/>
            </a:pPr>
            <a:r>
              <a:rPr lang="en-US" dirty="0" smtClean="0"/>
              <a:t>It used to be customary to account for the similarities manifested by the various mother goddesses by assuming that there was constant cultural contact between separate nationalities, and, as a result, a not inconsiderable amount of "religious borrowing". Greece was supposed to have received its great goddesses from the western Semites, who had come under the spell of Babylonian religion. </a:t>
            </a:r>
            <a:r>
              <a:rPr lang="en-US" dirty="0" err="1" smtClean="0"/>
              <a:t>Archæological</a:t>
            </a:r>
            <a:r>
              <a:rPr lang="en-US" dirty="0" smtClean="0"/>
              <a:t> evidence, however, tends to disprove this theory. "The most recent researches into Mesopotamian history", writes Dr. </a:t>
            </a:r>
            <a:r>
              <a:rPr lang="en-US" dirty="0" err="1" smtClean="0"/>
              <a:t>Farnell</a:t>
            </a:r>
            <a:r>
              <a:rPr lang="en-US" dirty="0" smtClean="0"/>
              <a:t>, "establish with certainty the conclusion that there was no direct political contact possible between the powers in the valley of the Euphrates and the western shores of the </a:t>
            </a:r>
            <a:r>
              <a:rPr lang="en-US" dirty="0" err="1" smtClean="0"/>
              <a:t>Ægean</a:t>
            </a:r>
            <a:r>
              <a:rPr lang="en-US" dirty="0" smtClean="0"/>
              <a:t> in the second millennium B.C. In fact, between the nascent Hellas [Greece] and the great world of Mesopotamia [Babylon] there were powerful and possibly independent strata of cultures interposing.”</a:t>
            </a:r>
            <a:endParaRPr lang="en-US" dirty="0"/>
          </a:p>
        </p:txBody>
      </p:sp>
      <p:sp>
        <p:nvSpPr>
          <p:cNvPr id="4" name="Rectangle 3"/>
          <p:cNvSpPr/>
          <p:nvPr/>
        </p:nvSpPr>
        <p:spPr>
          <a:xfrm>
            <a:off x="2826989" y="6324600"/>
            <a:ext cx="5791200" cy="369332"/>
          </a:xfrm>
          <a:prstGeom prst="rect">
            <a:avLst/>
          </a:prstGeom>
        </p:spPr>
        <p:txBody>
          <a:bodyPr wrap="square">
            <a:spAutoFit/>
          </a:bodyPr>
          <a:lstStyle/>
          <a:p>
            <a:r>
              <a:rPr lang="en-US" dirty="0" smtClean="0"/>
              <a:t>Source: http://www.sacred-texts.com/ane/mba/mba11.htm</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lum bright="15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Flood stories</a:t>
            </a:r>
            <a:br>
              <a:rPr lang="en-US" dirty="0" smtClean="0"/>
            </a:br>
            <a:r>
              <a:rPr lang="en-US" sz="2200" dirty="0" smtClean="0">
                <a:latin typeface="Times New Roman" pitchFamily="18" charset="0"/>
                <a:cs typeface="Times New Roman" pitchFamily="18" charset="0"/>
              </a:rPr>
              <a:t>Nations close to Israel had stories pretty similar to the Biblical account</a:t>
            </a: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763000" cy="5562600"/>
          </a:xfrm>
        </p:spPr>
        <p:txBody>
          <a:bodyPr>
            <a:normAutofit fontScale="77500" lnSpcReduction="20000"/>
          </a:bodyPr>
          <a:lstStyle/>
          <a:p>
            <a:pPr marL="0" indent="0">
              <a:buNone/>
            </a:pPr>
            <a:r>
              <a:rPr lang="en-US" u="sng" dirty="0" smtClean="0"/>
              <a:t>Assyrian:</a:t>
            </a:r>
          </a:p>
          <a:p>
            <a:pPr marL="0" indent="0">
              <a:buNone/>
            </a:pPr>
            <a:r>
              <a:rPr lang="en-US" dirty="0" smtClean="0"/>
              <a:t>The gods, led by </a:t>
            </a:r>
            <a:r>
              <a:rPr lang="en-US" dirty="0" err="1" smtClean="0"/>
              <a:t>Enlil</a:t>
            </a:r>
            <a:r>
              <a:rPr lang="en-US" dirty="0" smtClean="0"/>
              <a:t>, agreed to cleanse the earth of an overpopulated humanity, but </a:t>
            </a:r>
            <a:r>
              <a:rPr lang="en-US" dirty="0" err="1" smtClean="0"/>
              <a:t>Utnapishtim</a:t>
            </a:r>
            <a:r>
              <a:rPr lang="en-US" dirty="0" smtClean="0"/>
              <a:t> was warned by the god Ea in a dream. He and some craftsmen built a large boat (one acre in area, seven decks) in a week. He then loaded it with his family, the craftsmen, and "the seed of all living creatures." The waters of the abyss rose up, and it stormed for six days. Even the gods were frightened by the flood's fury. Upon seeing all the people killed, the gods repented and wept. The waters covered everything but the top of the mountain </a:t>
            </a:r>
            <a:r>
              <a:rPr lang="en-US" dirty="0" err="1" smtClean="0"/>
              <a:t>Nisur</a:t>
            </a:r>
            <a:r>
              <a:rPr lang="en-US" dirty="0" smtClean="0"/>
              <a:t>, where the boat landed. Seven days later, </a:t>
            </a:r>
            <a:r>
              <a:rPr lang="en-US" dirty="0" err="1" smtClean="0"/>
              <a:t>Utnapishtim</a:t>
            </a:r>
            <a:r>
              <a:rPr lang="en-US" dirty="0" smtClean="0"/>
              <a:t> released a dove, but it returned finding nowhere else to land. He next returned a sparrow, which also returned, and then a raven, which did not return. Thus he knew the waters had receded enough for the people to emerge. </a:t>
            </a:r>
            <a:r>
              <a:rPr lang="en-US" dirty="0" err="1" smtClean="0"/>
              <a:t>Utnapishtim</a:t>
            </a:r>
            <a:r>
              <a:rPr lang="en-US" dirty="0" smtClean="0"/>
              <a:t> made a sacrifice to the gods. He and his wife were given immortality and lived at the end of the earth.</a:t>
            </a:r>
          </a:p>
          <a:p>
            <a:pPr marL="0" indent="0">
              <a:buNone/>
            </a:pPr>
            <a:endParaRPr lang="en-US" dirty="0"/>
          </a:p>
        </p:txBody>
      </p:sp>
      <p:sp>
        <p:nvSpPr>
          <p:cNvPr id="4" name="Rectangle 3"/>
          <p:cNvSpPr/>
          <p:nvPr/>
        </p:nvSpPr>
        <p:spPr>
          <a:xfrm>
            <a:off x="4267200" y="6488668"/>
            <a:ext cx="4876800" cy="369332"/>
          </a:xfrm>
          <a:prstGeom prst="rect">
            <a:avLst/>
          </a:prstGeom>
        </p:spPr>
        <p:txBody>
          <a:bodyPr wrap="square">
            <a:spAutoFit/>
          </a:bodyPr>
          <a:lstStyle/>
          <a:p>
            <a:r>
              <a:rPr lang="en-US" dirty="0" smtClean="0"/>
              <a:t>http://www.talkorigins.org/faqs/flood-myths.html</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lum bright="15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Flood stories</a:t>
            </a:r>
            <a:br>
              <a:rPr lang="en-US" dirty="0" smtClean="0"/>
            </a:br>
            <a:r>
              <a:rPr lang="en-US" sz="2200" dirty="0" smtClean="0">
                <a:latin typeface="Times New Roman" pitchFamily="18" charset="0"/>
                <a:cs typeface="Times New Roman" pitchFamily="18" charset="0"/>
              </a:rPr>
              <a:t>Some nations nearer to Israel had stories that were vastly different.</a:t>
            </a: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86800" cy="5562600"/>
          </a:xfrm>
        </p:spPr>
        <p:txBody>
          <a:bodyPr>
            <a:normAutofit fontScale="85000" lnSpcReduction="20000"/>
          </a:bodyPr>
          <a:lstStyle/>
          <a:p>
            <a:pPr marL="0" indent="0">
              <a:buNone/>
            </a:pPr>
            <a:r>
              <a:rPr lang="en-US" u="sng" dirty="0" smtClean="0"/>
              <a:t>Lithuanian  </a:t>
            </a:r>
            <a:r>
              <a:rPr lang="en-US" sz="2100" u="sng" dirty="0" smtClean="0"/>
              <a:t>(Near Russia &amp; Sweden)</a:t>
            </a:r>
            <a:r>
              <a:rPr lang="en-US" u="sng" dirty="0" smtClean="0"/>
              <a:t>:</a:t>
            </a:r>
          </a:p>
          <a:p>
            <a:pPr marL="0" indent="0">
              <a:buNone/>
            </a:pPr>
            <a:r>
              <a:rPr lang="en-US" dirty="0" smtClean="0"/>
              <a:t>From his heavenly window, the supreme god </a:t>
            </a:r>
            <a:r>
              <a:rPr lang="en-US" dirty="0" err="1" smtClean="0"/>
              <a:t>Pramzimas</a:t>
            </a:r>
            <a:r>
              <a:rPr lang="en-US" dirty="0" smtClean="0"/>
              <a:t> saw nothing but war and injustice among mankind. He sent two giants, </a:t>
            </a:r>
            <a:r>
              <a:rPr lang="en-US" dirty="0" err="1" smtClean="0"/>
              <a:t>Wandu</a:t>
            </a:r>
            <a:r>
              <a:rPr lang="en-US" dirty="0" smtClean="0"/>
              <a:t> and </a:t>
            </a:r>
            <a:r>
              <a:rPr lang="en-US" dirty="0" err="1" smtClean="0"/>
              <a:t>Wejas</a:t>
            </a:r>
            <a:r>
              <a:rPr lang="en-US" dirty="0" smtClean="0"/>
              <a:t> (water and wind), to destroy earth. After twenty days and nights, little was left. </a:t>
            </a:r>
            <a:r>
              <a:rPr lang="en-US" dirty="0" err="1" smtClean="0"/>
              <a:t>Pramzimas</a:t>
            </a:r>
            <a:r>
              <a:rPr lang="en-US" dirty="0" smtClean="0"/>
              <a:t> looked to see the progress. He happened to be eating nuts at the time, and he threw down the shells. One happened to land on the peak of the tallest mountain, where some people and animals had sought refuge. Everybody climbed in and survived the flood floating in the nutshell. God's wrath abated, he ordered the wind and water to abate. The people dispersed, except for one elderly couple who stayed where they landed. To comfort them, God sent the rainbow and advised them to jump over the bones of the earth nine times. They did so, and up sprang nine other couples, from which the nine Lithuanian tribes descended.</a:t>
            </a:r>
          </a:p>
          <a:p>
            <a:pPr marL="0" indent="0"/>
            <a:endParaRPr lang="en-US" dirty="0"/>
          </a:p>
        </p:txBody>
      </p:sp>
      <p:sp>
        <p:nvSpPr>
          <p:cNvPr id="4" name="Rectangle 3"/>
          <p:cNvSpPr/>
          <p:nvPr/>
        </p:nvSpPr>
        <p:spPr>
          <a:xfrm>
            <a:off x="4267200" y="6488668"/>
            <a:ext cx="4876800" cy="369332"/>
          </a:xfrm>
          <a:prstGeom prst="rect">
            <a:avLst/>
          </a:prstGeom>
        </p:spPr>
        <p:txBody>
          <a:bodyPr wrap="square">
            <a:spAutoFit/>
          </a:bodyPr>
          <a:lstStyle/>
          <a:p>
            <a:r>
              <a:rPr lang="en-US" dirty="0" smtClean="0"/>
              <a:t>http://www.talkorigins.org/faqs/flood-myths.html</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lum bright="15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Flood stories</a:t>
            </a:r>
            <a:br>
              <a:rPr lang="en-US" dirty="0" smtClean="0"/>
            </a:br>
            <a:r>
              <a:rPr lang="en-US" sz="2200" dirty="0" smtClean="0">
                <a:latin typeface="Times New Roman" pitchFamily="18" charset="0"/>
                <a:cs typeface="Times New Roman" pitchFamily="18" charset="0"/>
              </a:rPr>
              <a:t>Even into Africa, they kept some key details.</a:t>
            </a: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86800" cy="5562600"/>
          </a:xfrm>
        </p:spPr>
        <p:txBody>
          <a:bodyPr>
            <a:normAutofit fontScale="55000" lnSpcReduction="20000"/>
          </a:bodyPr>
          <a:lstStyle/>
          <a:p>
            <a:pPr marL="0" indent="0">
              <a:buNone/>
            </a:pPr>
            <a:r>
              <a:rPr lang="en-US" u="sng" dirty="0" err="1" smtClean="0"/>
              <a:t>Masai</a:t>
            </a:r>
            <a:r>
              <a:rPr lang="en-US" u="sng" dirty="0" smtClean="0"/>
              <a:t> (East Africa):</a:t>
            </a:r>
          </a:p>
          <a:p>
            <a:pPr marL="0" indent="0">
              <a:buNone/>
            </a:pPr>
            <a:r>
              <a:rPr lang="en-US" dirty="0" err="1" smtClean="0"/>
              <a:t>Tumbainot</a:t>
            </a:r>
            <a:r>
              <a:rPr lang="en-US" dirty="0" smtClean="0"/>
              <a:t>, a righteous man, had a wife named </a:t>
            </a:r>
            <a:r>
              <a:rPr lang="en-US" dirty="0" err="1" smtClean="0"/>
              <a:t>Naipande</a:t>
            </a:r>
            <a:r>
              <a:rPr lang="en-US" dirty="0" smtClean="0"/>
              <a:t> and three sons, </a:t>
            </a:r>
            <a:r>
              <a:rPr lang="en-US" dirty="0" err="1" smtClean="0"/>
              <a:t>Oshomo</a:t>
            </a:r>
            <a:r>
              <a:rPr lang="en-US" dirty="0" smtClean="0"/>
              <a:t>, </a:t>
            </a:r>
            <a:r>
              <a:rPr lang="en-US" dirty="0" err="1" smtClean="0"/>
              <a:t>Bartimaro</a:t>
            </a:r>
            <a:r>
              <a:rPr lang="en-US" dirty="0" smtClean="0"/>
              <a:t>, and </a:t>
            </a:r>
            <a:r>
              <a:rPr lang="en-US" dirty="0" err="1" smtClean="0"/>
              <a:t>Barmao</a:t>
            </a:r>
            <a:r>
              <a:rPr lang="en-US" dirty="0" smtClean="0"/>
              <a:t>. When his brother </a:t>
            </a:r>
            <a:r>
              <a:rPr lang="en-US" dirty="0" err="1" smtClean="0"/>
              <a:t>Lengerni</a:t>
            </a:r>
            <a:r>
              <a:rPr lang="en-US" dirty="0" smtClean="0"/>
              <a:t> died, </a:t>
            </a:r>
            <a:r>
              <a:rPr lang="en-US" dirty="0" err="1" smtClean="0"/>
              <a:t>Tumbainot</a:t>
            </a:r>
            <a:r>
              <a:rPr lang="en-US" dirty="0" smtClean="0"/>
              <a:t>, according to custom, married the widow </a:t>
            </a:r>
            <a:r>
              <a:rPr lang="en-US" dirty="0" err="1" smtClean="0"/>
              <a:t>Nahaba-logunja</a:t>
            </a:r>
            <a:r>
              <a:rPr lang="en-US" dirty="0" smtClean="0"/>
              <a:t>, who bore him three more sons, but they argued about her refusal to give him a drink of milk in the evening, and she set up her own homestead. The world was heavily populated in those days, but </a:t>
            </a:r>
            <a:r>
              <a:rPr lang="en-US" sz="4000" b="1" dirty="0" smtClean="0">
                <a:effectLst>
                  <a:outerShdw blurRad="38100" dist="38100" dir="2700000" algn="tl">
                    <a:srgbClr val="000000">
                      <a:alpha val="43137"/>
                    </a:srgbClr>
                  </a:outerShdw>
                </a:effectLst>
              </a:rPr>
              <a:t>the people were sinful and not mindful of God</a:t>
            </a:r>
            <a:r>
              <a:rPr lang="en-US" dirty="0" smtClean="0"/>
              <a:t>. However, they refrained from murder, until at last a man named </a:t>
            </a:r>
            <a:r>
              <a:rPr lang="en-US" dirty="0" err="1" smtClean="0"/>
              <a:t>Nambija</a:t>
            </a:r>
            <a:r>
              <a:rPr lang="en-US" dirty="0" smtClean="0"/>
              <a:t> hit another named </a:t>
            </a:r>
            <a:r>
              <a:rPr lang="en-US" dirty="0" err="1" smtClean="0"/>
              <a:t>Suage</a:t>
            </a:r>
            <a:r>
              <a:rPr lang="en-US" dirty="0" smtClean="0"/>
              <a:t> on the head. At this, </a:t>
            </a:r>
            <a:r>
              <a:rPr lang="en-US" sz="4000" b="1" dirty="0" smtClean="0">
                <a:effectLst>
                  <a:outerShdw blurRad="38100" dist="38100" dir="2700000" algn="tl">
                    <a:srgbClr val="000000">
                      <a:alpha val="43137"/>
                    </a:srgbClr>
                  </a:outerShdw>
                </a:effectLst>
              </a:rPr>
              <a:t>God resolved to destroy mankind</a:t>
            </a:r>
            <a:r>
              <a:rPr lang="en-US" dirty="0" smtClean="0"/>
              <a:t>, except </a:t>
            </a:r>
            <a:r>
              <a:rPr lang="en-US" dirty="0" err="1" smtClean="0"/>
              <a:t>Tumbainot</a:t>
            </a:r>
            <a:r>
              <a:rPr lang="en-US" dirty="0" smtClean="0"/>
              <a:t> found grace in His eyes. God commanded </a:t>
            </a:r>
            <a:r>
              <a:rPr lang="en-US" dirty="0" err="1" smtClean="0"/>
              <a:t>Tumbainot</a:t>
            </a:r>
            <a:r>
              <a:rPr lang="en-US" dirty="0" smtClean="0"/>
              <a:t> to </a:t>
            </a:r>
            <a:r>
              <a:rPr lang="en-US" sz="4000" b="1" dirty="0" smtClean="0">
                <a:effectLst>
                  <a:outerShdw blurRad="38100" dist="38100" dir="2700000" algn="tl">
                    <a:srgbClr val="000000">
                      <a:alpha val="43137"/>
                    </a:srgbClr>
                  </a:outerShdw>
                </a:effectLst>
              </a:rPr>
              <a:t>build an ark</a:t>
            </a:r>
            <a:r>
              <a:rPr lang="en-US" sz="4000" dirty="0" smtClean="0"/>
              <a:t> </a:t>
            </a:r>
            <a:r>
              <a:rPr lang="en-US" dirty="0" smtClean="0"/>
              <a:t>of wood and enter it with his two wives, six sons and their wives, and some of </a:t>
            </a:r>
            <a:r>
              <a:rPr lang="en-US" sz="4000" b="1" dirty="0" smtClean="0">
                <a:effectLst>
                  <a:outerShdw blurRad="38100" dist="38100" dir="2700000" algn="tl">
                    <a:srgbClr val="000000">
                      <a:alpha val="43137"/>
                    </a:srgbClr>
                  </a:outerShdw>
                </a:effectLst>
              </a:rPr>
              <a:t>animals of every sort</a:t>
            </a:r>
            <a:r>
              <a:rPr lang="en-US" dirty="0" smtClean="0"/>
              <a:t>. When they were all aboard and provisioned, </a:t>
            </a:r>
            <a:r>
              <a:rPr lang="en-US" sz="4000" b="1" dirty="0" smtClean="0">
                <a:effectLst>
                  <a:outerShdw blurRad="38100" dist="38100" dir="2700000" algn="tl">
                    <a:srgbClr val="000000">
                      <a:alpha val="43137"/>
                    </a:srgbClr>
                  </a:outerShdw>
                </a:effectLst>
              </a:rPr>
              <a:t>God caused a great long rain which caused a flood, and all other men and beasts drowned.</a:t>
            </a:r>
            <a:r>
              <a:rPr lang="en-US" sz="4000" dirty="0" smtClean="0"/>
              <a:t> </a:t>
            </a:r>
            <a:r>
              <a:rPr lang="en-US" dirty="0" smtClean="0"/>
              <a:t>The ark drifted for a long time, and provisions began to run low. The rain finally stopped, and </a:t>
            </a:r>
            <a:r>
              <a:rPr lang="en-US" sz="4000" b="1" dirty="0" err="1" smtClean="0">
                <a:effectLst>
                  <a:outerShdw blurRad="38100" dist="38100" dir="2700000" algn="tl">
                    <a:srgbClr val="000000">
                      <a:alpha val="43137"/>
                    </a:srgbClr>
                  </a:outerShdw>
                </a:effectLst>
              </a:rPr>
              <a:t>Tumbainot</a:t>
            </a:r>
            <a:r>
              <a:rPr lang="en-US" sz="4000" b="1" dirty="0" smtClean="0">
                <a:effectLst>
                  <a:outerShdw blurRad="38100" dist="38100" dir="2700000" algn="tl">
                    <a:srgbClr val="000000">
                      <a:alpha val="43137"/>
                    </a:srgbClr>
                  </a:outerShdw>
                </a:effectLst>
              </a:rPr>
              <a:t> let loose a dove</a:t>
            </a:r>
            <a:r>
              <a:rPr lang="en-US" sz="4000" dirty="0" smtClean="0"/>
              <a:t> </a:t>
            </a:r>
            <a:r>
              <a:rPr lang="en-US" dirty="0" smtClean="0"/>
              <a:t>to ascertain the state of the flood. The dove returned tired, so </a:t>
            </a:r>
            <a:r>
              <a:rPr lang="en-US" dirty="0" err="1" smtClean="0"/>
              <a:t>Tumbainot</a:t>
            </a:r>
            <a:r>
              <a:rPr lang="en-US" dirty="0" smtClean="0"/>
              <a:t> knew it had found no place to rest. Several days later, he loosed a vulture, but first he attached an arrow to one of its tail feathers so that, if the bird landed, the arrow would hook on something and be lost. The vulture returned that evening without the arrow, so </a:t>
            </a:r>
            <a:r>
              <a:rPr lang="en-US" dirty="0" err="1" smtClean="0"/>
              <a:t>Tumbainot</a:t>
            </a:r>
            <a:r>
              <a:rPr lang="en-US" dirty="0" smtClean="0"/>
              <a:t> reasoned that it must have landed on carrion, and that the flood was receding. When the water ran away, the ark grounded on the steppe, and its occupants disembarked. </a:t>
            </a:r>
            <a:r>
              <a:rPr lang="en-US" sz="4000" b="1" dirty="0" err="1" smtClean="0">
                <a:effectLst>
                  <a:outerShdw blurRad="38100" dist="38100" dir="2700000" algn="tl">
                    <a:srgbClr val="000000">
                      <a:alpha val="43137"/>
                    </a:srgbClr>
                  </a:outerShdw>
                </a:effectLst>
              </a:rPr>
              <a:t>Tumbainot</a:t>
            </a:r>
            <a:r>
              <a:rPr lang="en-US" sz="4000" b="1" dirty="0" smtClean="0">
                <a:effectLst>
                  <a:outerShdw blurRad="38100" dist="38100" dir="2700000" algn="tl">
                    <a:srgbClr val="000000">
                      <a:alpha val="43137"/>
                    </a:srgbClr>
                  </a:outerShdw>
                </a:effectLst>
              </a:rPr>
              <a:t> saw four rainbows, one in each quarter of the sky, signifying that God's wrath was over.</a:t>
            </a:r>
            <a:r>
              <a:rPr lang="en-US" sz="4000" dirty="0" smtClean="0"/>
              <a:t> </a:t>
            </a:r>
          </a:p>
        </p:txBody>
      </p:sp>
      <p:sp>
        <p:nvSpPr>
          <p:cNvPr id="4" name="Rectangle 3"/>
          <p:cNvSpPr/>
          <p:nvPr/>
        </p:nvSpPr>
        <p:spPr>
          <a:xfrm>
            <a:off x="4267200" y="6488668"/>
            <a:ext cx="4876800" cy="369332"/>
          </a:xfrm>
          <a:prstGeom prst="rect">
            <a:avLst/>
          </a:prstGeom>
        </p:spPr>
        <p:txBody>
          <a:bodyPr wrap="square">
            <a:spAutoFit/>
          </a:bodyPr>
          <a:lstStyle/>
          <a:p>
            <a:r>
              <a:rPr lang="en-US" dirty="0" smtClean="0"/>
              <a:t>http://www.talkorigins.org/faqs/flood-myths.html</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lum bright="15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Flood stories</a:t>
            </a:r>
            <a:br>
              <a:rPr lang="en-US" dirty="0" smtClean="0"/>
            </a:br>
            <a:r>
              <a:rPr lang="en-US" sz="2200" dirty="0" smtClean="0">
                <a:latin typeface="Times New Roman" pitchFamily="18" charset="0"/>
                <a:cs typeface="Times New Roman" pitchFamily="18" charset="0"/>
              </a:rPr>
              <a:t>Some details that were not in the Bible might have been true.</a:t>
            </a: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86800" cy="5562600"/>
          </a:xfrm>
        </p:spPr>
        <p:txBody>
          <a:bodyPr>
            <a:normAutofit lnSpcReduction="10000"/>
          </a:bodyPr>
          <a:lstStyle/>
          <a:p>
            <a:pPr marL="0" indent="0">
              <a:buNone/>
            </a:pPr>
            <a:r>
              <a:rPr lang="en-US" u="sng" dirty="0" err="1" smtClean="0"/>
              <a:t>Benua-Jakun</a:t>
            </a:r>
            <a:r>
              <a:rPr lang="en-US" u="sng" dirty="0" smtClean="0"/>
              <a:t> </a:t>
            </a:r>
            <a:r>
              <a:rPr lang="en-US" sz="2300" u="sng" dirty="0" smtClean="0"/>
              <a:t>(Malay Peninsula)</a:t>
            </a:r>
            <a:r>
              <a:rPr lang="en-US" u="sng" dirty="0" smtClean="0"/>
              <a:t>:</a:t>
            </a:r>
          </a:p>
          <a:p>
            <a:pPr marL="0" indent="0">
              <a:buNone/>
            </a:pPr>
            <a:r>
              <a:rPr lang="en-US" dirty="0" smtClean="0"/>
              <a:t>The ground we stand on is merely a skin covering an abyss of water. Long ago, </a:t>
            </a:r>
            <a:r>
              <a:rPr lang="en-US" dirty="0" err="1" smtClean="0"/>
              <a:t>Pirman</a:t>
            </a:r>
            <a:r>
              <a:rPr lang="en-US" dirty="0" smtClean="0"/>
              <a:t>, the deity, broke up this skin, flooding and destroying the world. However, </a:t>
            </a:r>
            <a:r>
              <a:rPr lang="en-US" dirty="0" err="1" smtClean="0"/>
              <a:t>Pirman</a:t>
            </a:r>
            <a:r>
              <a:rPr lang="en-US" dirty="0" smtClean="0"/>
              <a:t> had created a man and woman and placed them in a completely closed ship of </a:t>
            </a:r>
            <a:r>
              <a:rPr lang="en-US" dirty="0" err="1" smtClean="0"/>
              <a:t>pulai</a:t>
            </a:r>
            <a:r>
              <a:rPr lang="en-US" dirty="0" smtClean="0"/>
              <a:t> wood. </a:t>
            </a:r>
            <a:r>
              <a:rPr lang="en-US" sz="2000" dirty="0" smtClean="0"/>
              <a:t>When at last this ship came to rest, the couple nibbled their way out through its side, and they saw land stretching to the horizon in all directions. The sun had not yet been created, so it was dark; when it grew light, they saw seven small rhododendron shrubs and seven clumps of </a:t>
            </a:r>
            <a:r>
              <a:rPr lang="en-US" sz="2000" dirty="0" err="1" smtClean="0"/>
              <a:t>sambau</a:t>
            </a:r>
            <a:r>
              <a:rPr lang="en-US" sz="2000" dirty="0" smtClean="0"/>
              <a:t> grass. The couple bemoaned their lack of children, but in time the woman conceived in the calves of her legs, a male child coming from the right calf and a female from the left. That is why offspring from the same womb may not marry. </a:t>
            </a:r>
            <a:r>
              <a:rPr lang="en-US" dirty="0" smtClean="0"/>
              <a:t>All mankind are descended from that first pair. </a:t>
            </a:r>
          </a:p>
        </p:txBody>
      </p:sp>
      <p:sp>
        <p:nvSpPr>
          <p:cNvPr id="4" name="Rectangle 3"/>
          <p:cNvSpPr/>
          <p:nvPr/>
        </p:nvSpPr>
        <p:spPr>
          <a:xfrm>
            <a:off x="4267200" y="6488668"/>
            <a:ext cx="4876800" cy="369332"/>
          </a:xfrm>
          <a:prstGeom prst="rect">
            <a:avLst/>
          </a:prstGeom>
        </p:spPr>
        <p:txBody>
          <a:bodyPr wrap="square">
            <a:spAutoFit/>
          </a:bodyPr>
          <a:lstStyle/>
          <a:p>
            <a:r>
              <a:rPr lang="en-US" dirty="0" smtClean="0"/>
              <a:t>http://www.talkorigins.org/faqs/flood-myths.html</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lum bright="15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dirty="0" smtClean="0"/>
              <a:t>Flood stories</a:t>
            </a:r>
            <a:br>
              <a:rPr lang="en-US" dirty="0" smtClean="0"/>
            </a:br>
            <a:r>
              <a:rPr lang="en-US" sz="2200" dirty="0" smtClean="0">
                <a:latin typeface="Times New Roman" pitchFamily="18" charset="0"/>
                <a:cs typeface="Times New Roman" pitchFamily="18" charset="0"/>
              </a:rPr>
              <a:t>Whispers of Babel and Eden</a:t>
            </a: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86800" cy="5562600"/>
          </a:xfrm>
        </p:spPr>
        <p:txBody>
          <a:bodyPr>
            <a:normAutofit fontScale="70000" lnSpcReduction="20000"/>
          </a:bodyPr>
          <a:lstStyle/>
          <a:p>
            <a:pPr marL="0" indent="0">
              <a:buNone/>
            </a:pPr>
            <a:r>
              <a:rPr lang="en-US" u="sng" dirty="0" smtClean="0"/>
              <a:t>Tlingit </a:t>
            </a:r>
            <a:r>
              <a:rPr lang="en-US" sz="2100" u="sng" dirty="0" smtClean="0"/>
              <a:t>(southern Alaska coast)</a:t>
            </a:r>
            <a:r>
              <a:rPr lang="en-US" u="sng" dirty="0" smtClean="0"/>
              <a:t>:</a:t>
            </a:r>
          </a:p>
          <a:p>
            <a:pPr marL="0" indent="0">
              <a:buNone/>
            </a:pPr>
            <a:r>
              <a:rPr lang="en-US" sz="3600" dirty="0" smtClean="0"/>
              <a:t>People were saved from a universal deluge in a giant ark. The ark struck a rock and split in two. The </a:t>
            </a:r>
            <a:r>
              <a:rPr lang="en-US" sz="3600" dirty="0" err="1" smtClean="0"/>
              <a:t>Tlingits</a:t>
            </a:r>
            <a:r>
              <a:rPr lang="en-US" sz="3600" dirty="0" smtClean="0"/>
              <a:t> were in one half of the ark, and all other people were in the other half. This explains why there is a diversity of languages.</a:t>
            </a:r>
          </a:p>
          <a:p>
            <a:pPr marL="0" indent="0">
              <a:buNone/>
            </a:pPr>
            <a:r>
              <a:rPr lang="en-US" sz="3100" u="sng" dirty="0" err="1" smtClean="0"/>
              <a:t>Salinan</a:t>
            </a:r>
            <a:r>
              <a:rPr lang="en-US" sz="4000" u="sng" dirty="0" smtClean="0"/>
              <a:t> </a:t>
            </a:r>
            <a:r>
              <a:rPr lang="en-US" sz="2100" u="sng" dirty="0" smtClean="0"/>
              <a:t>(California)</a:t>
            </a:r>
            <a:r>
              <a:rPr lang="en-US" sz="4000" u="sng" dirty="0" smtClean="0"/>
              <a:t>:</a:t>
            </a:r>
          </a:p>
          <a:p>
            <a:pPr marL="0" indent="0">
              <a:buNone/>
            </a:pPr>
            <a:r>
              <a:rPr lang="en-US" sz="3500" dirty="0" smtClean="0"/>
              <a:t>The old woman of the sea, jealous of Eagle's power, came with her basket in which she carried the sea. She continually poured out water until it covered the land, almost to the top of Santa Lucia Peak where the animals gathered. Eagle borrowed Puma's whiskers, made a lariat from them, and lassoed the basket. The sea stopped rising, and the old woman died. Eagle told Dove to fetch up some mud, and he made the world from it. Eagle shaped the first people, a woman and two men, from elder-wood. After sweating in a sweat-house, </a:t>
            </a:r>
            <a:r>
              <a:rPr lang="en-US" sz="3500" b="1" dirty="0" smtClean="0">
                <a:effectLst>
                  <a:outerShdw blurRad="38100" dist="38100" dir="2700000" algn="tl">
                    <a:srgbClr val="000000">
                      <a:alpha val="43137"/>
                    </a:srgbClr>
                  </a:outerShdw>
                </a:effectLst>
              </a:rPr>
              <a:t>he blew on them and gave them life</a:t>
            </a:r>
            <a:r>
              <a:rPr lang="en-US" sz="3500" dirty="0" smtClean="0"/>
              <a:t>. Then they had a great fiesta.</a:t>
            </a:r>
          </a:p>
        </p:txBody>
      </p:sp>
      <p:sp>
        <p:nvSpPr>
          <p:cNvPr id="4" name="Rectangle 3"/>
          <p:cNvSpPr/>
          <p:nvPr/>
        </p:nvSpPr>
        <p:spPr>
          <a:xfrm>
            <a:off x="4267200" y="6488668"/>
            <a:ext cx="4876800" cy="369332"/>
          </a:xfrm>
          <a:prstGeom prst="rect">
            <a:avLst/>
          </a:prstGeom>
        </p:spPr>
        <p:txBody>
          <a:bodyPr wrap="square">
            <a:spAutoFit/>
          </a:bodyPr>
          <a:lstStyle/>
          <a:p>
            <a:r>
              <a:rPr lang="en-US" dirty="0" smtClean="0"/>
              <a:t>http://www.talkorigins.org/faqs/flood-myths.html</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3">
                <a:tint val="45000"/>
                <a:satMod val="400000"/>
              </a:schemeClr>
            </a:duotone>
            <a:lum bright="15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They carried more than Flood stories!</a:t>
            </a: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1143000"/>
            <a:ext cx="8534400" cy="5257800"/>
          </a:xfrm>
        </p:spPr>
        <p:txBody>
          <a:bodyPr>
            <a:noAutofit/>
          </a:bodyPr>
          <a:lstStyle/>
          <a:p>
            <a:pPr marL="0" indent="0">
              <a:buNone/>
            </a:pPr>
            <a:r>
              <a:rPr lang="en-US" sz="3000" dirty="0" err="1" smtClean="0"/>
              <a:t>Cronus</a:t>
            </a:r>
            <a:r>
              <a:rPr lang="en-US" sz="3000" dirty="0" smtClean="0"/>
              <a:t> learned from Gaia and Uranus that he was destined to be overcome by his own son, just as he had overthrown his father. As a result, although he sired the gods …, he devoured them all as soon as they were born, to preempt the prophecy. … Rhea sought Gaia to devise a plan to save them and to eventually get retribution on </a:t>
            </a:r>
            <a:r>
              <a:rPr lang="en-US" sz="3000" dirty="0" err="1" smtClean="0"/>
              <a:t>Cronus</a:t>
            </a:r>
            <a:r>
              <a:rPr lang="en-US" sz="3000" dirty="0" smtClean="0"/>
              <a:t> for his acts against his father and children. … Rhea secretly gave birth to Zeus in Crete, and handed </a:t>
            </a:r>
            <a:r>
              <a:rPr lang="en-US" sz="3000" dirty="0" err="1" smtClean="0"/>
              <a:t>Cronus</a:t>
            </a:r>
            <a:r>
              <a:rPr lang="en-US" sz="3000" dirty="0" smtClean="0"/>
              <a:t> a stone wrapped in swaddling clothes … which he promptly swallowed, thinking that it was his son.</a:t>
            </a:r>
          </a:p>
        </p:txBody>
      </p:sp>
      <p:sp>
        <p:nvSpPr>
          <p:cNvPr id="4" name="Rectangle 3"/>
          <p:cNvSpPr/>
          <p:nvPr/>
        </p:nvSpPr>
        <p:spPr>
          <a:xfrm>
            <a:off x="5562600" y="6488668"/>
            <a:ext cx="3581400" cy="369332"/>
          </a:xfrm>
          <a:prstGeom prst="rect">
            <a:avLst/>
          </a:prstGeom>
        </p:spPr>
        <p:txBody>
          <a:bodyPr wrap="square">
            <a:spAutoFit/>
          </a:bodyPr>
          <a:lstStyle/>
          <a:p>
            <a:r>
              <a:rPr lang="en-US" dirty="0" smtClean="0"/>
              <a:t>http://en.wikipedia.org/wiki/Cronus</a:t>
            </a:r>
            <a:endParaRPr lang="en-US" dirty="0"/>
          </a:p>
        </p:txBody>
      </p:sp>
      <p:sp>
        <p:nvSpPr>
          <p:cNvPr id="5" name="Rectangle 4"/>
          <p:cNvSpPr/>
          <p:nvPr/>
        </p:nvSpPr>
        <p:spPr>
          <a:xfrm>
            <a:off x="0" y="838200"/>
            <a:ext cx="9144000" cy="369332"/>
          </a:xfrm>
          <a:prstGeom prst="rect">
            <a:avLst/>
          </a:prstGeom>
        </p:spPr>
        <p:txBody>
          <a:bodyPr wrap="square">
            <a:spAutoFit/>
          </a:bodyPr>
          <a:lstStyle/>
          <a:p>
            <a:pPr algn="ctr"/>
            <a:r>
              <a:rPr lang="en-US" dirty="0" smtClean="0"/>
              <a:t>From Greece</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3">
                <a:tint val="45000"/>
                <a:satMod val="400000"/>
              </a:schemeClr>
            </a:duotone>
            <a:lum bright="15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r>
              <a:rPr lang="en-US" dirty="0" smtClean="0"/>
              <a:t>They carried more than Flood stories!</a:t>
            </a: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685800"/>
            <a:ext cx="8686800" cy="6019800"/>
          </a:xfrm>
        </p:spPr>
        <p:txBody>
          <a:bodyPr>
            <a:normAutofit fontScale="85000" lnSpcReduction="20000"/>
          </a:bodyPr>
          <a:lstStyle/>
          <a:p>
            <a:pPr marL="0" indent="0">
              <a:buNone/>
            </a:pPr>
            <a:r>
              <a:rPr lang="en-US" u="sng" dirty="0" smtClean="0"/>
              <a:t>Tlingit </a:t>
            </a:r>
            <a:r>
              <a:rPr lang="en-US" sz="2600" u="sng" dirty="0" smtClean="0"/>
              <a:t>(southern Alaska coast)</a:t>
            </a:r>
            <a:r>
              <a:rPr lang="en-US" u="sng" dirty="0" smtClean="0"/>
              <a:t>:</a:t>
            </a:r>
          </a:p>
          <a:p>
            <a:pPr marL="0" indent="0">
              <a:buNone/>
            </a:pPr>
            <a:r>
              <a:rPr lang="en-US" sz="3600" dirty="0" err="1" smtClean="0"/>
              <a:t>Yehl's</a:t>
            </a:r>
            <a:r>
              <a:rPr lang="en-US" sz="3600" dirty="0" smtClean="0"/>
              <a:t> wicked uncle had a young wife whom he was very fond and jealous of. He did not want any of his nephews to inherit his widow when he died, as Tlingit law dictates should happen, so he murdered each of </a:t>
            </a:r>
            <a:r>
              <a:rPr lang="en-US" sz="3600" dirty="0" err="1" smtClean="0"/>
              <a:t>Yehl's</a:t>
            </a:r>
            <a:r>
              <a:rPr lang="en-US" sz="3600" dirty="0" smtClean="0"/>
              <a:t> ten older brothers by drowning them or, according to some, by stretching them on a board and beheading them. When </a:t>
            </a:r>
            <a:r>
              <a:rPr lang="en-US" sz="3600" dirty="0" err="1" smtClean="0"/>
              <a:t>Yehl</a:t>
            </a:r>
            <a:r>
              <a:rPr lang="en-US" sz="3600" dirty="0" smtClean="0"/>
              <a:t> grew to manhood, his uncle tried to do the same to him. But </a:t>
            </a:r>
            <a:r>
              <a:rPr lang="en-US" sz="3600" dirty="0" err="1" smtClean="0"/>
              <a:t>Yehl's</a:t>
            </a:r>
            <a:r>
              <a:rPr lang="en-US" sz="3600" dirty="0" smtClean="0"/>
              <a:t> mother had conceived him by swallowing a round pebble she had found at low tide, and with another stone she had rendered him invulnerable. When the uncle tried to behead </a:t>
            </a:r>
            <a:r>
              <a:rPr lang="en-US" sz="3600" dirty="0" err="1" smtClean="0"/>
              <a:t>Yehl</a:t>
            </a:r>
            <a:r>
              <a:rPr lang="en-US" sz="3600" dirty="0" smtClean="0"/>
              <a:t>, his knife had no effect. In a rage, the uncle called for a flood, and a flood came and covered all the mountains. </a:t>
            </a:r>
          </a:p>
        </p:txBody>
      </p:sp>
      <p:sp>
        <p:nvSpPr>
          <p:cNvPr id="4" name="Rectangle 3"/>
          <p:cNvSpPr/>
          <p:nvPr/>
        </p:nvSpPr>
        <p:spPr>
          <a:xfrm>
            <a:off x="4267200" y="6488668"/>
            <a:ext cx="4876800" cy="369332"/>
          </a:xfrm>
          <a:prstGeom prst="rect">
            <a:avLst/>
          </a:prstGeom>
        </p:spPr>
        <p:txBody>
          <a:bodyPr wrap="square">
            <a:spAutoFit/>
          </a:bodyPr>
          <a:lstStyle/>
          <a:p>
            <a:r>
              <a:rPr lang="en-US" dirty="0" smtClean="0"/>
              <a:t>http://www.talkorigins.org/faqs/flood-myths.html</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brian\Desktop\Fingerworks\IMG22_2881wb.jpg"/>
          <p:cNvPicPr>
            <a:picLocks noChangeAspect="1" noChangeArrowheads="1"/>
          </p:cNvPicPr>
          <p:nvPr/>
        </p:nvPicPr>
        <p:blipFill>
          <a:blip r:embed="rId2" cstate="print"/>
          <a:srcRect/>
          <a:stretch>
            <a:fillRect/>
          </a:stretch>
        </p:blipFill>
        <p:spPr bwMode="auto">
          <a:xfrm>
            <a:off x="0" y="0"/>
            <a:ext cx="9144000" cy="7225393"/>
          </a:xfrm>
          <a:prstGeom prst="rect">
            <a:avLst/>
          </a:prstGeom>
          <a:noFill/>
        </p:spPr>
      </p:pic>
      <p:sp>
        <p:nvSpPr>
          <p:cNvPr id="2" name="Title 1"/>
          <p:cNvSpPr>
            <a:spLocks noGrp="1"/>
          </p:cNvSpPr>
          <p:nvPr>
            <p:ph type="title"/>
          </p:nvPr>
        </p:nvSpPr>
        <p:spPr>
          <a:xfrm>
            <a:off x="6172200" y="609600"/>
            <a:ext cx="2819400" cy="762000"/>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rPr>
              <a:t>We have established that:</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3048000"/>
            <a:ext cx="8229600" cy="3581400"/>
          </a:xfrm>
        </p:spPr>
        <p:txBody>
          <a:bodyPr>
            <a:normAutofit/>
          </a:bodyPr>
          <a:lstStyle/>
          <a:p>
            <a:r>
              <a:rPr lang="en-US" sz="2500" dirty="0" smtClean="0">
                <a:solidFill>
                  <a:schemeClr val="bg1"/>
                </a:solidFill>
                <a:effectLst>
                  <a:outerShdw blurRad="38100" dist="38100" dir="2700000" algn="tl">
                    <a:srgbClr val="000000">
                      <a:alpha val="43137"/>
                    </a:srgbClr>
                  </a:outerShdw>
                </a:effectLst>
              </a:rPr>
              <a:t>Paganism was everywhere in </a:t>
            </a:r>
            <a:br>
              <a:rPr lang="en-US" sz="2500" dirty="0" smtClean="0">
                <a:solidFill>
                  <a:schemeClr val="bg1"/>
                </a:solidFill>
                <a:effectLst>
                  <a:outerShdw blurRad="38100" dist="38100" dir="2700000" algn="tl">
                    <a:srgbClr val="000000">
                      <a:alpha val="43137"/>
                    </a:srgbClr>
                  </a:outerShdw>
                </a:effectLst>
              </a:rPr>
            </a:br>
            <a:r>
              <a:rPr lang="en-US" sz="2500" dirty="0" smtClean="0">
                <a:solidFill>
                  <a:schemeClr val="bg1"/>
                </a:solidFill>
                <a:effectLst>
                  <a:outerShdw blurRad="38100" dist="38100" dir="2700000" algn="tl">
                    <a:srgbClr val="000000">
                      <a:alpha val="43137"/>
                    </a:srgbClr>
                  </a:outerShdw>
                </a:effectLst>
              </a:rPr>
              <a:t>early history </a:t>
            </a:r>
          </a:p>
          <a:p>
            <a:r>
              <a:rPr lang="en-US" sz="2500" dirty="0" smtClean="0">
                <a:solidFill>
                  <a:schemeClr val="bg1"/>
                </a:solidFill>
                <a:effectLst>
                  <a:outerShdw blurRad="38100" dist="38100" dir="2700000" algn="tl">
                    <a:srgbClr val="000000">
                      <a:alpha val="43137"/>
                    </a:srgbClr>
                  </a:outerShdw>
                </a:effectLst>
              </a:rPr>
              <a:t>The names of the pagan gods </a:t>
            </a:r>
            <a:br>
              <a:rPr lang="en-US" sz="2500" dirty="0" smtClean="0">
                <a:solidFill>
                  <a:schemeClr val="bg1"/>
                </a:solidFill>
                <a:effectLst>
                  <a:outerShdw blurRad="38100" dist="38100" dir="2700000" algn="tl">
                    <a:srgbClr val="000000">
                      <a:alpha val="43137"/>
                    </a:srgbClr>
                  </a:outerShdw>
                </a:effectLst>
              </a:rPr>
            </a:br>
            <a:r>
              <a:rPr lang="en-US" sz="2500" dirty="0" smtClean="0">
                <a:solidFill>
                  <a:schemeClr val="bg1"/>
                </a:solidFill>
                <a:effectLst>
                  <a:outerShdw blurRad="38100" dist="38100" dir="2700000" algn="tl">
                    <a:srgbClr val="000000">
                      <a:alpha val="43137"/>
                    </a:srgbClr>
                  </a:outerShdw>
                </a:effectLst>
              </a:rPr>
              <a:t>were different, though their </a:t>
            </a:r>
            <a:br>
              <a:rPr lang="en-US" sz="2500" dirty="0" smtClean="0">
                <a:solidFill>
                  <a:schemeClr val="bg1"/>
                </a:solidFill>
                <a:effectLst>
                  <a:outerShdw blurRad="38100" dist="38100" dir="2700000" algn="tl">
                    <a:srgbClr val="000000">
                      <a:alpha val="43137"/>
                    </a:srgbClr>
                  </a:outerShdw>
                </a:effectLst>
              </a:rPr>
            </a:br>
            <a:r>
              <a:rPr lang="en-US" sz="2500" dirty="0" smtClean="0">
                <a:solidFill>
                  <a:schemeClr val="bg1"/>
                </a:solidFill>
                <a:effectLst>
                  <a:outerShdw blurRad="38100" dist="38100" dir="2700000" algn="tl">
                    <a:srgbClr val="000000">
                      <a:alpha val="43137"/>
                    </a:srgbClr>
                  </a:outerShdw>
                </a:effectLst>
              </a:rPr>
              <a:t>character traits were the same</a:t>
            </a:r>
          </a:p>
          <a:p>
            <a:r>
              <a:rPr lang="en-US" sz="2500" dirty="0" smtClean="0">
                <a:solidFill>
                  <a:schemeClr val="bg1"/>
                </a:solidFill>
                <a:effectLst>
                  <a:outerShdw blurRad="38100" dist="38100" dir="2700000" algn="tl">
                    <a:srgbClr val="000000">
                      <a:alpha val="43137"/>
                    </a:srgbClr>
                  </a:outerShdw>
                </a:effectLst>
              </a:rPr>
              <a:t>Many of the stories from Genesis and </a:t>
            </a:r>
            <a:br>
              <a:rPr lang="en-US" sz="2500" dirty="0" smtClean="0">
                <a:solidFill>
                  <a:schemeClr val="bg1"/>
                </a:solidFill>
                <a:effectLst>
                  <a:outerShdw blurRad="38100" dist="38100" dir="2700000" algn="tl">
                    <a:srgbClr val="000000">
                      <a:alpha val="43137"/>
                    </a:srgbClr>
                  </a:outerShdw>
                </a:effectLst>
              </a:rPr>
            </a:br>
            <a:r>
              <a:rPr lang="en-US" sz="2500" dirty="0" smtClean="0">
                <a:solidFill>
                  <a:schemeClr val="bg1"/>
                </a:solidFill>
                <a:effectLst>
                  <a:outerShdw blurRad="38100" dist="38100" dir="2700000" algn="tl">
                    <a:srgbClr val="000000">
                      <a:alpha val="43137"/>
                    </a:srgbClr>
                  </a:outerShdw>
                </a:effectLst>
              </a:rPr>
              <a:t>other pagan myths were carried across </a:t>
            </a:r>
            <a:br>
              <a:rPr lang="en-US" sz="2500" dirty="0" smtClean="0">
                <a:solidFill>
                  <a:schemeClr val="bg1"/>
                </a:solidFill>
                <a:effectLst>
                  <a:outerShdw blurRad="38100" dist="38100" dir="2700000" algn="tl">
                    <a:srgbClr val="000000">
                      <a:alpha val="43137"/>
                    </a:srgbClr>
                  </a:outerShdw>
                </a:effectLst>
              </a:rPr>
            </a:br>
            <a:r>
              <a:rPr lang="en-US" sz="2500" dirty="0" smtClean="0">
                <a:solidFill>
                  <a:schemeClr val="bg1"/>
                </a:solidFill>
                <a:effectLst>
                  <a:outerShdw blurRad="38100" dist="38100" dir="2700000" algn="tl">
                    <a:srgbClr val="000000">
                      <a:alpha val="43137"/>
                    </a:srgbClr>
                  </a:outerShdw>
                </a:effectLst>
              </a:rPr>
              <a:t>		the globe</a:t>
            </a:r>
          </a:p>
          <a:p>
            <a:endParaRPr lang="en-US" sz="25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581400"/>
            <a:ext cx="8153400" cy="4525963"/>
          </a:xfrm>
        </p:spPr>
        <p:txBody>
          <a:bodyPr>
            <a:noAutofit/>
          </a:bodyPr>
          <a:lstStyle/>
          <a:p>
            <a:pPr marL="0" indent="-457200">
              <a:spcBef>
                <a:spcPts val="0"/>
              </a:spcBef>
              <a:buNone/>
            </a:pPr>
            <a:r>
              <a:rPr lang="en-US" sz="4500" dirty="0" smtClean="0"/>
              <a:t>We cannot know history unless:</a:t>
            </a:r>
          </a:p>
          <a:p>
            <a:pPr marL="800100" indent="-457200">
              <a:spcBef>
                <a:spcPts val="0"/>
              </a:spcBef>
              <a:buAutoNum type="arabicPeriod"/>
            </a:pPr>
            <a:r>
              <a:rPr lang="en-US" sz="4500" dirty="0" smtClean="0"/>
              <a:t>We were there</a:t>
            </a:r>
          </a:p>
          <a:p>
            <a:pPr marL="800100" indent="-457200">
              <a:spcBef>
                <a:spcPts val="0"/>
              </a:spcBef>
              <a:buFont typeface="Arial" pitchFamily="34" charset="0"/>
              <a:buAutoNum type="arabicPeriod"/>
            </a:pPr>
            <a:r>
              <a:rPr lang="en-US" sz="4500" dirty="0" smtClean="0"/>
              <a:t>We figured it out forensically</a:t>
            </a:r>
          </a:p>
          <a:p>
            <a:pPr marL="800100" indent="-457200">
              <a:spcBef>
                <a:spcPts val="0"/>
              </a:spcBef>
              <a:buAutoNum type="arabicPeriod"/>
            </a:pPr>
            <a:r>
              <a:rPr lang="en-US" sz="4500" dirty="0" smtClean="0"/>
              <a:t>We heard testimony</a:t>
            </a:r>
          </a:p>
        </p:txBody>
      </p:sp>
      <p:pic>
        <p:nvPicPr>
          <p:cNvPr id="7170" name="Picture 2" descr="C:\Users\brian\Desktop\roman-theatre-roman-architecture_w725_h544.jpg"/>
          <p:cNvPicPr>
            <a:picLocks noChangeAspect="1" noChangeArrowheads="1"/>
          </p:cNvPicPr>
          <p:nvPr/>
        </p:nvPicPr>
        <p:blipFill>
          <a:blip r:embed="rId2" cstate="print"/>
          <a:srcRect/>
          <a:stretch>
            <a:fillRect/>
          </a:stretch>
        </p:blipFill>
        <p:spPr bwMode="auto">
          <a:xfrm>
            <a:off x="0" y="-3430577"/>
            <a:ext cx="9144000" cy="6861153"/>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rian\Desktop\Fingerworks\IMG29_3459wb.jpg"/>
          <p:cNvPicPr>
            <a:picLocks noChangeAspect="1" noChangeArrowheads="1"/>
          </p:cNvPicPr>
          <p:nvPr/>
        </p:nvPicPr>
        <p:blipFill>
          <a:blip r:embed="rId2" cstate="print"/>
          <a:srcRect/>
          <a:stretch>
            <a:fillRect/>
          </a:stretch>
        </p:blipFill>
        <p:spPr bwMode="auto">
          <a:xfrm>
            <a:off x="0" y="0"/>
            <a:ext cx="9144000" cy="6865620"/>
          </a:xfrm>
          <a:prstGeom prst="rect">
            <a:avLst/>
          </a:prstGeom>
          <a:noFill/>
        </p:spPr>
      </p:pic>
      <p:sp>
        <p:nvSpPr>
          <p:cNvPr id="2" name="Title 1"/>
          <p:cNvSpPr>
            <a:spLocks noGrp="1"/>
          </p:cNvSpPr>
          <p:nvPr>
            <p:ph type="title"/>
          </p:nvPr>
        </p:nvSpPr>
        <p:spPr>
          <a:xfrm>
            <a:off x="1143000" y="1219200"/>
            <a:ext cx="8229600" cy="1143000"/>
          </a:xfrm>
        </p:spPr>
        <p:txBody>
          <a:bodyPr/>
          <a:lstStyle/>
          <a:p>
            <a:r>
              <a:rPr lang="en-US" dirty="0" smtClean="0">
                <a:solidFill>
                  <a:schemeClr val="bg1"/>
                </a:solidFill>
              </a:rPr>
              <a:t>What makes Judaism so special?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5" name="Picture 3" descr="C:\Users\brian\Desktop\Fingerworks\IMG28_2102wb.jpg"/>
          <p:cNvPicPr>
            <a:picLocks noChangeAspect="1" noChangeArrowheads="1"/>
          </p:cNvPicPr>
          <p:nvPr/>
        </p:nvPicPr>
        <p:blipFill>
          <a:blip r:embed="rId2" cstate="print"/>
          <a:srcRect/>
          <a:stretch>
            <a:fillRect/>
          </a:stretch>
        </p:blipFill>
        <p:spPr bwMode="auto">
          <a:xfrm>
            <a:off x="0" y="-457200"/>
            <a:ext cx="9144000" cy="686562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Judaism</a:t>
            </a:r>
            <a:endParaRPr lang="en-US" dirty="0">
              <a:solidFill>
                <a:schemeClr val="bg1"/>
              </a:solidFill>
            </a:endParaRPr>
          </a:p>
        </p:txBody>
      </p:sp>
      <p:sp>
        <p:nvSpPr>
          <p:cNvPr id="3" name="Content Placeholder 2"/>
          <p:cNvSpPr>
            <a:spLocks noGrp="1"/>
          </p:cNvSpPr>
          <p:nvPr>
            <p:ph idx="1"/>
          </p:nvPr>
        </p:nvSpPr>
        <p:spPr>
          <a:xfrm>
            <a:off x="1600200" y="4343400"/>
            <a:ext cx="6324600" cy="1981200"/>
          </a:xfrm>
          <a:solidFill>
            <a:schemeClr val="tx1">
              <a:alpha val="50000"/>
            </a:schemeClr>
          </a:solidFill>
        </p:spPr>
        <p:txBody>
          <a:bodyPr>
            <a:normAutofit/>
          </a:bodyPr>
          <a:lstStyle/>
          <a:p>
            <a:pPr marL="0" indent="0">
              <a:buNone/>
            </a:pPr>
            <a:r>
              <a:rPr lang="en-US" sz="2500" dirty="0" smtClean="0">
                <a:solidFill>
                  <a:schemeClr val="bg1"/>
                </a:solidFill>
                <a:effectLst>
                  <a:outerShdw blurRad="38100" dist="38100" dir="2700000" algn="tl">
                    <a:srgbClr val="000000">
                      <a:alpha val="43137"/>
                    </a:srgbClr>
                  </a:outerShdw>
                </a:effectLst>
              </a:rPr>
              <a:t>There are many reasons I give in my book of why I’d pick Judaism over other pagan sources</a:t>
            </a:r>
          </a:p>
          <a:p>
            <a:pPr marL="0" indent="0">
              <a:buNone/>
            </a:pPr>
            <a:r>
              <a:rPr lang="en-US" sz="2500" dirty="0" smtClean="0">
                <a:solidFill>
                  <a:schemeClr val="bg1"/>
                </a:solidFill>
                <a:effectLst>
                  <a:outerShdw blurRad="38100" dist="38100" dir="2700000" algn="tl">
                    <a:srgbClr val="000000">
                      <a:alpha val="43137"/>
                    </a:srgbClr>
                  </a:outerShdw>
                </a:effectLst>
              </a:rPr>
              <a:t>I will claim </a:t>
            </a:r>
            <a:r>
              <a:rPr lang="en-US" sz="2500" u="sng" dirty="0" smtClean="0">
                <a:solidFill>
                  <a:schemeClr val="bg1"/>
                </a:solidFill>
                <a:effectLst>
                  <a:outerShdw blurRad="38100" dist="38100" dir="2700000" algn="tl">
                    <a:srgbClr val="000000">
                      <a:alpha val="43137"/>
                    </a:srgbClr>
                  </a:outerShdw>
                </a:effectLst>
              </a:rPr>
              <a:t>only one</a:t>
            </a:r>
            <a:r>
              <a:rPr lang="en-US" sz="2500" dirty="0" smtClean="0">
                <a:solidFill>
                  <a:schemeClr val="bg1"/>
                </a:solidFill>
                <a:effectLst>
                  <a:outerShdw blurRad="38100" dist="38100" dir="2700000" algn="tl">
                    <a:srgbClr val="000000">
                      <a:alpha val="43137"/>
                    </a:srgbClr>
                  </a:outerShdw>
                </a:effectLst>
              </a:rPr>
              <a:t> reason in this speech:</a:t>
            </a:r>
          </a:p>
          <a:p>
            <a:pPr marL="0" indent="0">
              <a:buNone/>
            </a:pPr>
            <a:r>
              <a:rPr lang="en-US" sz="3000" dirty="0" smtClean="0">
                <a:solidFill>
                  <a:schemeClr val="bg1"/>
                </a:solidFill>
                <a:effectLst>
                  <a:outerShdw blurRad="38100" dist="38100" dir="2700000" algn="tl">
                    <a:srgbClr val="000000">
                      <a:alpha val="43137"/>
                    </a:srgbClr>
                  </a:outerShdw>
                </a:effectLst>
              </a:rPr>
              <a:t>The Jewish record is the most detailed.</a:t>
            </a:r>
            <a:endParaRPr lang="en-US" sz="3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838200"/>
          </a:xfrm>
        </p:spPr>
        <p:txBody>
          <a:bodyPr/>
          <a:lstStyle/>
          <a:p>
            <a:r>
              <a:rPr lang="en-US" dirty="0" smtClean="0"/>
              <a:t>Jasher</a:t>
            </a:r>
            <a:endParaRPr lang="en-US" dirty="0"/>
          </a:p>
        </p:txBody>
      </p:sp>
      <p:sp>
        <p:nvSpPr>
          <p:cNvPr id="3" name="Content Placeholder 2"/>
          <p:cNvSpPr>
            <a:spLocks noGrp="1"/>
          </p:cNvSpPr>
          <p:nvPr>
            <p:ph idx="1"/>
          </p:nvPr>
        </p:nvSpPr>
        <p:spPr>
          <a:xfrm>
            <a:off x="304800" y="762000"/>
            <a:ext cx="4114800" cy="5867400"/>
          </a:xfrm>
        </p:spPr>
        <p:txBody>
          <a:bodyPr>
            <a:normAutofit/>
          </a:bodyPr>
          <a:lstStyle/>
          <a:p>
            <a:pPr marL="0" indent="0">
              <a:buNone/>
            </a:pPr>
            <a:r>
              <a:rPr lang="en-US" dirty="0" smtClean="0"/>
              <a:t>I’m going to assume everyone here has read Genesis.  </a:t>
            </a:r>
            <a:r>
              <a:rPr lang="en-US" sz="2500" dirty="0" smtClean="0"/>
              <a:t>(I bet most here have read commentaries on the smallest details of Genesis.)</a:t>
            </a:r>
            <a:r>
              <a:rPr lang="en-US" dirty="0" smtClean="0"/>
              <a:t/>
            </a:r>
            <a:br>
              <a:rPr lang="en-US" dirty="0" smtClean="0"/>
            </a:br>
            <a:endParaRPr lang="en-US" sz="1300" dirty="0" smtClean="0"/>
          </a:p>
          <a:p>
            <a:pPr marL="0" indent="0">
              <a:buNone/>
            </a:pPr>
            <a:r>
              <a:rPr lang="en-US" dirty="0" smtClean="0"/>
              <a:t>I think Jasher is interesting, so I’m going to use it as a substitute for Genesis.</a:t>
            </a:r>
          </a:p>
          <a:p>
            <a:pPr marL="0" indent="0">
              <a:buNone/>
            </a:pPr>
            <a:endParaRPr lang="en-US" sz="1400" dirty="0" smtClean="0"/>
          </a:p>
          <a:p>
            <a:pPr marL="0" indent="0">
              <a:buNone/>
            </a:pPr>
            <a:r>
              <a:rPr lang="en-US" dirty="0" smtClean="0"/>
              <a:t>Genesis &gt; Jasher</a:t>
            </a:r>
          </a:p>
        </p:txBody>
      </p:sp>
      <p:pic>
        <p:nvPicPr>
          <p:cNvPr id="1026" name="Picture 2" descr="C:\Users\brian\Desktop\zoom_1396854.jpg"/>
          <p:cNvPicPr>
            <a:picLocks noChangeAspect="1" noChangeArrowheads="1"/>
          </p:cNvPicPr>
          <p:nvPr/>
        </p:nvPicPr>
        <p:blipFill>
          <a:blip r:embed="rId3" cstate="print"/>
          <a:srcRect/>
          <a:stretch>
            <a:fillRect/>
          </a:stretch>
        </p:blipFill>
        <p:spPr bwMode="auto">
          <a:xfrm>
            <a:off x="4596063" y="0"/>
            <a:ext cx="4547937" cy="68580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4098" name="Picture 2" descr="C:\Users\brian\Desktop\Scroll.jpg"/>
          <p:cNvPicPr>
            <a:picLocks noChangeAspect="1" noChangeArrowheads="1"/>
          </p:cNvPicPr>
          <p:nvPr/>
        </p:nvPicPr>
        <p:blipFill>
          <a:blip r:embed="rId3" cstate="print">
            <a:lum bright="30000" contrast="-30000"/>
          </a:blip>
          <a:srcRect/>
          <a:stretch>
            <a:fillRect/>
          </a:stretch>
        </p:blipFill>
        <p:spPr bwMode="auto">
          <a:xfrm>
            <a:off x="0" y="-228600"/>
            <a:ext cx="9144000" cy="7376160"/>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t>Jasher</a:t>
            </a:r>
            <a:endParaRPr lang="en-US" dirty="0"/>
          </a:p>
        </p:txBody>
      </p:sp>
      <p:sp>
        <p:nvSpPr>
          <p:cNvPr id="3" name="Content Placeholder 2"/>
          <p:cNvSpPr>
            <a:spLocks noGrp="1"/>
          </p:cNvSpPr>
          <p:nvPr>
            <p:ph idx="1"/>
          </p:nvPr>
        </p:nvSpPr>
        <p:spPr>
          <a:xfrm>
            <a:off x="457200" y="1066800"/>
            <a:ext cx="8229600" cy="5334000"/>
          </a:xfrm>
          <a:solidFill>
            <a:schemeClr val="accent3">
              <a:lumMod val="20000"/>
              <a:lumOff val="80000"/>
              <a:alpha val="40000"/>
            </a:schemeClr>
          </a:solidFill>
        </p:spPr>
        <p:txBody>
          <a:bodyPr>
            <a:normAutofit lnSpcReduction="10000"/>
          </a:bodyPr>
          <a:lstStyle/>
          <a:p>
            <a:r>
              <a:rPr lang="en-US" dirty="0" smtClean="0"/>
              <a:t>Jasher recounts history from Adam to Moses</a:t>
            </a:r>
          </a:p>
          <a:p>
            <a:r>
              <a:rPr lang="en-US" dirty="0" smtClean="0"/>
              <a:t>The origin of the book of Jasher isn’t certain</a:t>
            </a:r>
          </a:p>
          <a:p>
            <a:r>
              <a:rPr lang="en-US" dirty="0" smtClean="0"/>
              <a:t>There aren’t any ancient manuscripts </a:t>
            </a:r>
            <a:r>
              <a:rPr lang="en-US" sz="2200" dirty="0" smtClean="0"/>
              <a:t>(1625)</a:t>
            </a:r>
          </a:p>
          <a:p>
            <a:r>
              <a:rPr lang="en-US" dirty="0" smtClean="0"/>
              <a:t>Jasher means, “The book of the Upright”</a:t>
            </a:r>
          </a:p>
          <a:p>
            <a:r>
              <a:rPr lang="en-US" dirty="0" smtClean="0"/>
              <a:t>Jasher is cited in Josh. 10:13 and 2 Sa. 1:18</a:t>
            </a:r>
          </a:p>
          <a:p>
            <a:r>
              <a:rPr lang="en-US" dirty="0" smtClean="0"/>
              <a:t>2 Ti. 3:8 refers to </a:t>
            </a:r>
            <a:r>
              <a:rPr lang="en-US" dirty="0" err="1" smtClean="0"/>
              <a:t>Jannes</a:t>
            </a:r>
            <a:r>
              <a:rPr lang="en-US" dirty="0" smtClean="0"/>
              <a:t> and </a:t>
            </a:r>
            <a:r>
              <a:rPr lang="en-US" dirty="0" err="1" smtClean="0"/>
              <a:t>Jambres</a:t>
            </a:r>
            <a:r>
              <a:rPr lang="en-US" dirty="0" smtClean="0"/>
              <a:t>, who are not mentioned in the OT.  They are in Jasher.</a:t>
            </a:r>
          </a:p>
          <a:p>
            <a:r>
              <a:rPr lang="en-US" dirty="0" smtClean="0"/>
              <a:t>Jasher is NOT as reliable as the Bible, but is probably more reliable than pagan mythology.  </a:t>
            </a:r>
          </a:p>
          <a:p>
            <a:r>
              <a:rPr lang="en-US" dirty="0" smtClean="0"/>
              <a:t>Feel free to feel skeptical!</a:t>
            </a:r>
            <a:endParaRPr lang="en-US" dirty="0"/>
          </a:p>
        </p:txBody>
      </p:sp>
      <p:sp>
        <p:nvSpPr>
          <p:cNvPr id="5" name="Rectangle 4"/>
          <p:cNvSpPr/>
          <p:nvPr/>
        </p:nvSpPr>
        <p:spPr>
          <a:xfrm>
            <a:off x="381000" y="7162800"/>
            <a:ext cx="8763000" cy="261610"/>
          </a:xfrm>
          <a:prstGeom prst="rect">
            <a:avLst/>
          </a:prstGeom>
        </p:spPr>
        <p:txBody>
          <a:bodyPr wrap="square">
            <a:spAutoFit/>
          </a:bodyPr>
          <a:lstStyle/>
          <a:p>
            <a:r>
              <a:rPr lang="en-US" sz="1100" dirty="0" smtClean="0"/>
              <a:t>http://nazarenespace.ning.com/profiles/blog/show?id=2182335%3ABlogPost%3A95965&amp;xgs=1&amp;xg_source=msg_share_post&amp;page=1#comments</a:t>
            </a:r>
            <a:endParaRPr lang="en-US" sz="1100" dirty="0"/>
          </a:p>
        </p:txBody>
      </p:sp>
      <p:sp>
        <p:nvSpPr>
          <p:cNvPr id="6" name="Rectangle 5"/>
          <p:cNvSpPr/>
          <p:nvPr/>
        </p:nvSpPr>
        <p:spPr>
          <a:xfrm>
            <a:off x="381000" y="7391401"/>
            <a:ext cx="7239000" cy="246221"/>
          </a:xfrm>
          <a:prstGeom prst="rect">
            <a:avLst/>
          </a:prstGeom>
        </p:spPr>
        <p:txBody>
          <a:bodyPr wrap="square">
            <a:spAutoFit/>
          </a:bodyPr>
          <a:lstStyle/>
          <a:p>
            <a:r>
              <a:rPr lang="en-US" sz="1000" dirty="0" smtClean="0"/>
              <a:t>http://nazarenespace.ning.com/group/thenewtestamentcanon/forum/topics/the-1625-book-of-jasher-is-not</a:t>
            </a:r>
            <a:endParaRPr lang="en-US" sz="10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5123" name="Picture 3" descr="C:\Users\brian\Desktop\586px-Genealogy_england_bis_1000.svg.png"/>
          <p:cNvPicPr>
            <a:picLocks noChangeAspect="1" noChangeArrowheads="1"/>
          </p:cNvPicPr>
          <p:nvPr/>
        </p:nvPicPr>
        <p:blipFill>
          <a:blip r:embed="rId3" cstate="print">
            <a:lum bright="20000" contrast="-20000"/>
          </a:blip>
          <a:srcRect/>
          <a:stretch>
            <a:fillRect/>
          </a:stretch>
        </p:blipFill>
        <p:spPr bwMode="auto">
          <a:xfrm>
            <a:off x="0" y="-304800"/>
            <a:ext cx="9144000" cy="9346853"/>
          </a:xfrm>
          <a:prstGeom prst="rect">
            <a:avLst/>
          </a:prstGeom>
          <a:noFill/>
        </p:spPr>
      </p:pic>
      <p:sp>
        <p:nvSpPr>
          <p:cNvPr id="2" name="Title 1"/>
          <p:cNvSpPr>
            <a:spLocks noGrp="1"/>
          </p:cNvSpPr>
          <p:nvPr>
            <p:ph type="title"/>
          </p:nvPr>
        </p:nvSpPr>
        <p:spPr>
          <a:xfrm>
            <a:off x="457200" y="152400"/>
            <a:ext cx="8229600" cy="1143000"/>
          </a:xfrm>
          <a:solidFill>
            <a:schemeClr val="bg1">
              <a:alpha val="50000"/>
            </a:schemeClr>
          </a:solidFill>
        </p:spPr>
        <p:txBody>
          <a:bodyPr>
            <a:normAutofit/>
          </a:bodyPr>
          <a:lstStyle/>
          <a:p>
            <a:r>
              <a:rPr lang="en-US" sz="3000" b="1" dirty="0" smtClean="0">
                <a:solidFill>
                  <a:schemeClr val="accent2">
                    <a:lumMod val="75000"/>
                  </a:schemeClr>
                </a:solidFill>
                <a:effectLst>
                  <a:outerShdw blurRad="38100" dist="38100" dir="2700000" algn="tl">
                    <a:srgbClr val="000000">
                      <a:alpha val="43137"/>
                    </a:srgbClr>
                  </a:outerShdw>
                </a:effectLst>
              </a:rPr>
              <a:t>Note the details of the Jewish record</a:t>
            </a:r>
            <a:r>
              <a:rPr lang="en-US" sz="3000" dirty="0" smtClean="0">
                <a:solidFill>
                  <a:schemeClr val="accent2">
                    <a:lumMod val="75000"/>
                  </a:schemeClr>
                </a:solidFill>
              </a:rPr>
              <a:t/>
            </a:r>
            <a:br>
              <a:rPr lang="en-US" sz="3000" dirty="0" smtClean="0">
                <a:solidFill>
                  <a:schemeClr val="accent2">
                    <a:lumMod val="75000"/>
                  </a:schemeClr>
                </a:solidFill>
              </a:rPr>
            </a:br>
            <a:r>
              <a:rPr lang="en-US" sz="3000" dirty="0" smtClean="0">
                <a:solidFill>
                  <a:schemeClr val="accent2">
                    <a:lumMod val="75000"/>
                  </a:schemeClr>
                </a:solidFill>
              </a:rPr>
              <a:t>Names are given for people without stories</a:t>
            </a:r>
            <a:endParaRPr lang="en-US" sz="3000" dirty="0">
              <a:solidFill>
                <a:schemeClr val="accent2">
                  <a:lumMod val="75000"/>
                </a:schemeClr>
              </a:solidFill>
            </a:endParaRPr>
          </a:p>
        </p:txBody>
      </p:sp>
      <p:sp>
        <p:nvSpPr>
          <p:cNvPr id="3" name="Content Placeholder 2"/>
          <p:cNvSpPr>
            <a:spLocks noGrp="1"/>
          </p:cNvSpPr>
          <p:nvPr>
            <p:ph idx="1"/>
          </p:nvPr>
        </p:nvSpPr>
        <p:spPr>
          <a:xfrm>
            <a:off x="457200" y="1600201"/>
            <a:ext cx="8229600" cy="3962399"/>
          </a:xfrm>
          <a:solidFill>
            <a:schemeClr val="bg1">
              <a:alpha val="50000"/>
            </a:schemeClr>
          </a:solidFill>
        </p:spPr>
        <p:txBody>
          <a:bodyPr>
            <a:normAutofit fontScale="92500"/>
          </a:bodyPr>
          <a:lstStyle/>
          <a:p>
            <a:r>
              <a:rPr lang="en-US" b="1" dirty="0" smtClean="0">
                <a:solidFill>
                  <a:schemeClr val="accent2">
                    <a:lumMod val="75000"/>
                  </a:schemeClr>
                </a:solidFill>
                <a:effectLst>
                  <a:outerShdw blurRad="38100" dist="38100" dir="2700000" algn="tl">
                    <a:srgbClr val="000000">
                      <a:alpha val="43137"/>
                    </a:srgbClr>
                  </a:outerShdw>
                </a:effectLst>
              </a:rPr>
              <a:t>2:16 And these are the names of the children of </a:t>
            </a:r>
            <a:r>
              <a:rPr lang="en-US" b="1" dirty="0" err="1" smtClean="0">
                <a:solidFill>
                  <a:schemeClr val="accent2">
                    <a:lumMod val="75000"/>
                  </a:schemeClr>
                </a:solidFill>
                <a:effectLst>
                  <a:outerShdw blurRad="38100" dist="38100" dir="2700000" algn="tl">
                    <a:srgbClr val="000000">
                      <a:alpha val="43137"/>
                    </a:srgbClr>
                  </a:outerShdw>
                </a:effectLst>
              </a:rPr>
              <a:t>Cainan</a:t>
            </a:r>
            <a:r>
              <a:rPr lang="en-US" b="1" dirty="0" smtClean="0">
                <a:solidFill>
                  <a:schemeClr val="accent2">
                    <a:lumMod val="75000"/>
                  </a:schemeClr>
                </a:solidFill>
                <a:effectLst>
                  <a:outerShdw blurRad="38100" dist="38100" dir="2700000" algn="tl">
                    <a:srgbClr val="000000">
                      <a:alpha val="43137"/>
                    </a:srgbClr>
                  </a:outerShdw>
                </a:effectLst>
              </a:rPr>
              <a:t>; the name of the first born </a:t>
            </a:r>
            <a:r>
              <a:rPr lang="en-US" b="1" dirty="0" err="1" smtClean="0">
                <a:solidFill>
                  <a:schemeClr val="accent2">
                    <a:lumMod val="75000"/>
                  </a:schemeClr>
                </a:solidFill>
                <a:effectLst>
                  <a:outerShdw blurRad="38100" dist="38100" dir="2700000" algn="tl">
                    <a:srgbClr val="000000">
                      <a:alpha val="43137"/>
                    </a:srgbClr>
                  </a:outerShdw>
                </a:effectLst>
              </a:rPr>
              <a:t>Mahlallel</a:t>
            </a:r>
            <a:r>
              <a:rPr lang="en-US" b="1" dirty="0" smtClean="0">
                <a:solidFill>
                  <a:schemeClr val="accent2">
                    <a:lumMod val="75000"/>
                  </a:schemeClr>
                </a:solidFill>
                <a:effectLst>
                  <a:outerShdw blurRad="38100" dist="38100" dir="2700000" algn="tl">
                    <a:srgbClr val="000000">
                      <a:alpha val="43137"/>
                    </a:srgbClr>
                  </a:outerShdw>
                </a:effectLst>
              </a:rPr>
              <a:t>, the second </a:t>
            </a:r>
            <a:r>
              <a:rPr lang="en-US" b="1" dirty="0" err="1" smtClean="0">
                <a:solidFill>
                  <a:schemeClr val="accent2">
                    <a:lumMod val="75000"/>
                  </a:schemeClr>
                </a:solidFill>
                <a:effectLst>
                  <a:outerShdw blurRad="38100" dist="38100" dir="2700000" algn="tl">
                    <a:srgbClr val="000000">
                      <a:alpha val="43137"/>
                    </a:srgbClr>
                  </a:outerShdw>
                </a:effectLst>
              </a:rPr>
              <a:t>Enan</a:t>
            </a:r>
            <a:r>
              <a:rPr lang="en-US" b="1" dirty="0" smtClean="0">
                <a:solidFill>
                  <a:schemeClr val="accent2">
                    <a:lumMod val="75000"/>
                  </a:schemeClr>
                </a:solidFill>
                <a:effectLst>
                  <a:outerShdw blurRad="38100" dist="38100" dir="2700000" algn="tl">
                    <a:srgbClr val="000000">
                      <a:alpha val="43137"/>
                    </a:srgbClr>
                  </a:outerShdw>
                </a:effectLst>
              </a:rPr>
              <a:t>, and the third </a:t>
            </a:r>
            <a:r>
              <a:rPr lang="en-US" b="1" dirty="0" err="1" smtClean="0">
                <a:solidFill>
                  <a:schemeClr val="accent2">
                    <a:lumMod val="75000"/>
                  </a:schemeClr>
                </a:solidFill>
                <a:effectLst>
                  <a:outerShdw blurRad="38100" dist="38100" dir="2700000" algn="tl">
                    <a:srgbClr val="000000">
                      <a:alpha val="43137"/>
                    </a:srgbClr>
                  </a:outerShdw>
                </a:effectLst>
              </a:rPr>
              <a:t>Mered</a:t>
            </a:r>
            <a:r>
              <a:rPr lang="en-US" b="1" dirty="0" smtClean="0">
                <a:solidFill>
                  <a:schemeClr val="accent2">
                    <a:lumMod val="75000"/>
                  </a:schemeClr>
                </a:solidFill>
                <a:effectLst>
                  <a:outerShdw blurRad="38100" dist="38100" dir="2700000" algn="tl">
                    <a:srgbClr val="000000">
                      <a:alpha val="43137"/>
                    </a:srgbClr>
                  </a:outerShdw>
                </a:effectLst>
              </a:rPr>
              <a:t>, and their sisters were </a:t>
            </a:r>
            <a:r>
              <a:rPr lang="en-US" b="1" dirty="0" err="1" smtClean="0">
                <a:solidFill>
                  <a:schemeClr val="accent2">
                    <a:lumMod val="75000"/>
                  </a:schemeClr>
                </a:solidFill>
                <a:effectLst>
                  <a:outerShdw blurRad="38100" dist="38100" dir="2700000" algn="tl">
                    <a:srgbClr val="000000">
                      <a:alpha val="43137"/>
                    </a:srgbClr>
                  </a:outerShdw>
                </a:effectLst>
              </a:rPr>
              <a:t>Adah</a:t>
            </a:r>
            <a:r>
              <a:rPr lang="en-US" b="1" dirty="0" smtClean="0">
                <a:solidFill>
                  <a:schemeClr val="accent2">
                    <a:lumMod val="75000"/>
                  </a:schemeClr>
                </a:solidFill>
                <a:effectLst>
                  <a:outerShdw blurRad="38100" dist="38100" dir="2700000" algn="tl">
                    <a:srgbClr val="000000">
                      <a:alpha val="43137"/>
                    </a:srgbClr>
                  </a:outerShdw>
                </a:effectLst>
              </a:rPr>
              <a:t> and Zillah; these are the five children of </a:t>
            </a:r>
            <a:r>
              <a:rPr lang="en-US" b="1" dirty="0" err="1" smtClean="0">
                <a:solidFill>
                  <a:schemeClr val="accent2">
                    <a:lumMod val="75000"/>
                  </a:schemeClr>
                </a:solidFill>
                <a:effectLst>
                  <a:outerShdw blurRad="38100" dist="38100" dir="2700000" algn="tl">
                    <a:srgbClr val="000000">
                      <a:alpha val="43137"/>
                    </a:srgbClr>
                  </a:outerShdw>
                </a:effectLst>
              </a:rPr>
              <a:t>Cainan</a:t>
            </a:r>
            <a:r>
              <a:rPr lang="en-US" b="1" dirty="0" smtClean="0">
                <a:solidFill>
                  <a:schemeClr val="accent2">
                    <a:lumMod val="75000"/>
                  </a:schemeClr>
                </a:solidFill>
                <a:effectLst>
                  <a:outerShdw blurRad="38100" dist="38100" dir="2700000" algn="tl">
                    <a:srgbClr val="000000">
                      <a:alpha val="43137"/>
                    </a:srgbClr>
                  </a:outerShdw>
                </a:effectLst>
              </a:rPr>
              <a:t> that were born to him.</a:t>
            </a:r>
          </a:p>
          <a:p>
            <a:r>
              <a:rPr lang="en-US" b="1" dirty="0" smtClean="0">
                <a:solidFill>
                  <a:schemeClr val="accent2">
                    <a:lumMod val="75000"/>
                  </a:schemeClr>
                </a:solidFill>
                <a:effectLst>
                  <a:outerShdw blurRad="38100" dist="38100" dir="2700000" algn="tl">
                    <a:srgbClr val="000000">
                      <a:alpha val="43137"/>
                    </a:srgbClr>
                  </a:outerShdw>
                </a:effectLst>
              </a:rPr>
              <a:t>3:13 And these are the generations of Enoch, Methuselah, Elisha, and </a:t>
            </a:r>
            <a:r>
              <a:rPr lang="en-US" b="1" dirty="0" err="1" smtClean="0">
                <a:solidFill>
                  <a:schemeClr val="accent2">
                    <a:lumMod val="75000"/>
                  </a:schemeClr>
                </a:solidFill>
                <a:effectLst>
                  <a:outerShdw blurRad="38100" dist="38100" dir="2700000" algn="tl">
                    <a:srgbClr val="000000">
                      <a:alpha val="43137"/>
                    </a:srgbClr>
                  </a:outerShdw>
                </a:effectLst>
              </a:rPr>
              <a:t>Elimelech</a:t>
            </a:r>
            <a:r>
              <a:rPr lang="en-US" b="1" dirty="0" smtClean="0">
                <a:solidFill>
                  <a:schemeClr val="accent2">
                    <a:lumMod val="75000"/>
                  </a:schemeClr>
                </a:solidFill>
                <a:effectLst>
                  <a:outerShdw blurRad="38100" dist="38100" dir="2700000" algn="tl">
                    <a:srgbClr val="000000">
                      <a:alpha val="43137"/>
                    </a:srgbClr>
                  </a:outerShdw>
                </a:effectLst>
              </a:rPr>
              <a:t>, three sons; and their sisters were </a:t>
            </a:r>
            <a:r>
              <a:rPr lang="en-US" b="1" dirty="0" err="1" smtClean="0">
                <a:solidFill>
                  <a:schemeClr val="accent2">
                    <a:lumMod val="75000"/>
                  </a:schemeClr>
                </a:solidFill>
                <a:effectLst>
                  <a:outerShdw blurRad="38100" dist="38100" dir="2700000" algn="tl">
                    <a:srgbClr val="000000">
                      <a:alpha val="43137"/>
                    </a:srgbClr>
                  </a:outerShdw>
                </a:effectLst>
              </a:rPr>
              <a:t>Melca</a:t>
            </a:r>
            <a:r>
              <a:rPr lang="en-US" b="1" dirty="0" smtClean="0">
                <a:solidFill>
                  <a:schemeClr val="accent2">
                    <a:lumMod val="75000"/>
                  </a:schemeClr>
                </a:solidFill>
                <a:effectLst>
                  <a:outerShdw blurRad="38100" dist="38100" dir="2700000" algn="tl">
                    <a:srgbClr val="000000">
                      <a:alpha val="43137"/>
                    </a:srgbClr>
                  </a:outerShdw>
                </a:effectLst>
              </a:rPr>
              <a:t> and </a:t>
            </a:r>
            <a:r>
              <a:rPr lang="en-US" b="1" dirty="0" err="1" smtClean="0">
                <a:solidFill>
                  <a:schemeClr val="accent2">
                    <a:lumMod val="75000"/>
                  </a:schemeClr>
                </a:solidFill>
                <a:effectLst>
                  <a:outerShdw blurRad="38100" dist="38100" dir="2700000" algn="tl">
                    <a:srgbClr val="000000">
                      <a:alpha val="43137"/>
                    </a:srgbClr>
                  </a:outerShdw>
                </a:effectLst>
              </a:rPr>
              <a:t>Nahmah</a:t>
            </a:r>
            <a:endParaRPr lang="en-US" b="1"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074" name="Picture 2" descr="C:\Users\brian\Desktop\Creation-of-Adam-by-Michelangelo.jpg"/>
          <p:cNvPicPr>
            <a:picLocks noChangeAspect="1" noChangeArrowheads="1"/>
          </p:cNvPicPr>
          <p:nvPr/>
        </p:nvPicPr>
        <p:blipFill>
          <a:blip r:embed="rId3" cstate="print">
            <a:lum bright="60000" contrast="-20000"/>
          </a:blip>
          <a:srcRect/>
          <a:stretch>
            <a:fillRect/>
          </a:stretch>
        </p:blipFill>
        <p:spPr bwMode="auto">
          <a:xfrm>
            <a:off x="-1" y="0"/>
            <a:ext cx="9460611" cy="7086600"/>
          </a:xfrm>
          <a:prstGeom prst="rect">
            <a:avLst/>
          </a:prstGeom>
          <a:noFill/>
        </p:spPr>
      </p:pic>
      <p:sp>
        <p:nvSpPr>
          <p:cNvPr id="2" name="Title 1"/>
          <p:cNvSpPr>
            <a:spLocks noGrp="1"/>
          </p:cNvSpPr>
          <p:nvPr>
            <p:ph type="title"/>
          </p:nvPr>
        </p:nvSpPr>
        <p:spPr/>
        <p:txBody>
          <a:bodyPr>
            <a:normAutofit fontScale="90000"/>
          </a:bodyPr>
          <a:lstStyle/>
          <a:p>
            <a:r>
              <a:rPr lang="en-US" sz="3000" b="1" dirty="0" smtClean="0">
                <a:effectLst>
                  <a:outerShdw blurRad="38100" dist="38100" dir="2700000" algn="tl">
                    <a:srgbClr val="000000">
                      <a:alpha val="43137"/>
                    </a:srgbClr>
                  </a:outerShdw>
                </a:effectLst>
              </a:rPr>
              <a:t>Note the details of the Jewish record</a:t>
            </a:r>
            <a:r>
              <a:rPr lang="en-US" sz="3000" dirty="0" smtClean="0"/>
              <a:t/>
            </a:r>
            <a:br>
              <a:rPr lang="en-US" sz="3000" dirty="0" smtClean="0"/>
            </a:br>
            <a:r>
              <a:rPr lang="en-US" sz="3000" dirty="0" smtClean="0"/>
              <a:t>Details that are not in Genesis, but are not contradictory.</a:t>
            </a:r>
            <a:endParaRPr lang="en-US" sz="3000" dirty="0"/>
          </a:p>
        </p:txBody>
      </p:sp>
      <p:sp>
        <p:nvSpPr>
          <p:cNvPr id="3" name="Content Placeholder 2"/>
          <p:cNvSpPr>
            <a:spLocks noGrp="1"/>
          </p:cNvSpPr>
          <p:nvPr>
            <p:ph idx="1"/>
          </p:nvPr>
        </p:nvSpPr>
        <p:spPr/>
        <p:txBody>
          <a:bodyPr>
            <a:normAutofit fontScale="92500" lnSpcReduction="10000"/>
          </a:bodyPr>
          <a:lstStyle/>
          <a:p>
            <a:r>
              <a:rPr lang="en-US" dirty="0" smtClean="0">
                <a:effectLst>
                  <a:outerShdw blurRad="38100" dist="38100" dir="2700000" algn="tl">
                    <a:srgbClr val="000000">
                      <a:alpha val="43137"/>
                    </a:srgbClr>
                  </a:outerShdw>
                </a:effectLst>
              </a:rPr>
              <a:t>1:12 Adam knew his wife Eve and she bore two sons and three daughters.</a:t>
            </a:r>
          </a:p>
          <a:p>
            <a:r>
              <a:rPr lang="en-US" dirty="0" smtClean="0">
                <a:effectLst>
                  <a:outerShdw blurRad="38100" dist="38100" dir="2700000" algn="tl">
                    <a:srgbClr val="000000">
                      <a:alpha val="43137"/>
                    </a:srgbClr>
                  </a:outerShdw>
                </a:effectLst>
              </a:rPr>
              <a:t>1:35-36 And at that time Cain also began to build a city: and he built the city and he called the name of the city Enoch, according to the name of his son; for in those days the Lord had given him rest upon the earth, and he did not move about and wander as in the beginning. And </a:t>
            </a:r>
            <a:r>
              <a:rPr lang="en-US" dirty="0" err="1" smtClean="0">
                <a:effectLst>
                  <a:outerShdw blurRad="38100" dist="38100" dir="2700000" algn="tl">
                    <a:srgbClr val="000000">
                      <a:alpha val="43137"/>
                    </a:srgbClr>
                  </a:outerShdw>
                </a:effectLst>
              </a:rPr>
              <a:t>Irad</a:t>
            </a:r>
            <a:r>
              <a:rPr lang="en-US" dirty="0" smtClean="0">
                <a:effectLst>
                  <a:outerShdw blurRad="38100" dist="38100" dir="2700000" algn="tl">
                    <a:srgbClr val="000000">
                      <a:alpha val="43137"/>
                    </a:srgbClr>
                  </a:outerShdw>
                </a:effectLst>
              </a:rPr>
              <a:t> was born to Enoch, and </a:t>
            </a:r>
            <a:r>
              <a:rPr lang="en-US" dirty="0" err="1" smtClean="0">
                <a:effectLst>
                  <a:outerShdw blurRad="38100" dist="38100" dir="2700000" algn="tl">
                    <a:srgbClr val="000000">
                      <a:alpha val="43137"/>
                    </a:srgbClr>
                  </a:outerShdw>
                </a:effectLst>
              </a:rPr>
              <a:t>Irad</a:t>
            </a:r>
            <a:r>
              <a:rPr lang="en-US" dirty="0" smtClean="0">
                <a:effectLst>
                  <a:outerShdw blurRad="38100" dist="38100" dir="2700000" algn="tl">
                    <a:srgbClr val="000000">
                      <a:alpha val="43137"/>
                    </a:srgbClr>
                  </a:outerShdw>
                </a:effectLst>
              </a:rPr>
              <a:t> begat </a:t>
            </a:r>
            <a:r>
              <a:rPr lang="en-US" dirty="0" err="1" smtClean="0">
                <a:effectLst>
                  <a:outerShdw blurRad="38100" dist="38100" dir="2700000" algn="tl">
                    <a:srgbClr val="000000">
                      <a:alpha val="43137"/>
                    </a:srgbClr>
                  </a:outerShdw>
                </a:effectLst>
              </a:rPr>
              <a:t>Mechuyael</a:t>
            </a:r>
            <a:r>
              <a:rPr lang="en-US" dirty="0" smtClean="0">
                <a:effectLst>
                  <a:outerShdw blurRad="38100" dist="38100" dir="2700000" algn="tl">
                    <a:srgbClr val="000000">
                      <a:alpha val="43137"/>
                    </a:srgbClr>
                  </a:outerShdw>
                </a:effectLst>
              </a:rPr>
              <a:t> and </a:t>
            </a:r>
            <a:r>
              <a:rPr lang="en-US" dirty="0" err="1" smtClean="0">
                <a:effectLst>
                  <a:outerShdw blurRad="38100" dist="38100" dir="2700000" algn="tl">
                    <a:srgbClr val="000000">
                      <a:alpha val="43137"/>
                    </a:srgbClr>
                  </a:outerShdw>
                </a:effectLst>
              </a:rPr>
              <a:t>Mechuyael</a:t>
            </a:r>
            <a:r>
              <a:rPr lang="en-US" dirty="0" smtClean="0">
                <a:effectLst>
                  <a:outerShdw blurRad="38100" dist="38100" dir="2700000" algn="tl">
                    <a:srgbClr val="000000">
                      <a:alpha val="43137"/>
                    </a:srgbClr>
                  </a:outerShdw>
                </a:effectLst>
              </a:rPr>
              <a:t> begat </a:t>
            </a:r>
            <a:r>
              <a:rPr lang="en-US" dirty="0" err="1" smtClean="0">
                <a:effectLst>
                  <a:outerShdw blurRad="38100" dist="38100" dir="2700000" algn="tl">
                    <a:srgbClr val="000000">
                      <a:alpha val="43137"/>
                    </a:srgbClr>
                  </a:outerShdw>
                </a:effectLst>
              </a:rPr>
              <a:t>Methusael</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C:\Users\brian\Desktop\geneal1.gif"/>
          <p:cNvPicPr>
            <a:picLocks noChangeAspect="1" noChangeArrowheads="1"/>
          </p:cNvPicPr>
          <p:nvPr/>
        </p:nvPicPr>
        <p:blipFill>
          <a:blip r:embed="rId2" cstate="print">
            <a:lum bright="80000" contrast="-30000"/>
          </a:blip>
          <a:srcRect/>
          <a:stretch>
            <a:fillRect/>
          </a:stretch>
        </p:blipFill>
        <p:spPr bwMode="auto">
          <a:xfrm>
            <a:off x="0" y="-228600"/>
            <a:ext cx="9144000" cy="7231933"/>
          </a:xfrm>
          <a:prstGeom prst="rect">
            <a:avLst/>
          </a:prstGeom>
          <a:noFill/>
        </p:spPr>
      </p:pic>
      <p:sp>
        <p:nvSpPr>
          <p:cNvPr id="2" name="Title 1"/>
          <p:cNvSpPr>
            <a:spLocks noGrp="1"/>
          </p:cNvSpPr>
          <p:nvPr>
            <p:ph type="title"/>
          </p:nvPr>
        </p:nvSpPr>
        <p:spPr>
          <a:xfrm>
            <a:off x="457200" y="0"/>
            <a:ext cx="8229600" cy="1143000"/>
          </a:xfrm>
        </p:spPr>
        <p:txBody>
          <a:bodyPr>
            <a:normAutofit/>
          </a:bodyPr>
          <a:lstStyle/>
          <a:p>
            <a:r>
              <a:rPr lang="en-US" sz="3000" b="1" dirty="0" smtClean="0">
                <a:effectLst>
                  <a:outerShdw blurRad="38100" dist="38100" dir="2700000" algn="tl">
                    <a:srgbClr val="000000">
                      <a:alpha val="43137"/>
                    </a:srgbClr>
                  </a:outerShdw>
                </a:effectLst>
              </a:rPr>
              <a:t>Note the details of the Jewish record</a:t>
            </a:r>
            <a:r>
              <a:rPr lang="en-US" sz="3000" dirty="0" smtClean="0"/>
              <a:t/>
            </a:r>
            <a:br>
              <a:rPr lang="en-US" sz="3000" dirty="0" smtClean="0"/>
            </a:br>
            <a:r>
              <a:rPr lang="en-US" sz="3000" dirty="0" smtClean="0"/>
              <a:t>Though surreal, the numbers are consistent</a:t>
            </a:r>
            <a:endParaRPr lang="en-US" sz="3000" dirty="0"/>
          </a:p>
        </p:txBody>
      </p:sp>
      <p:sp>
        <p:nvSpPr>
          <p:cNvPr id="3" name="Content Placeholder 2"/>
          <p:cNvSpPr>
            <a:spLocks noGrp="1"/>
          </p:cNvSpPr>
          <p:nvPr>
            <p:ph idx="1"/>
          </p:nvPr>
        </p:nvSpPr>
        <p:spPr>
          <a:xfrm>
            <a:off x="457200" y="1143000"/>
            <a:ext cx="8229600" cy="5334000"/>
          </a:xfrm>
        </p:spPr>
        <p:txBody>
          <a:bodyPr>
            <a:normAutofit fontScale="70000" lnSpcReduction="20000"/>
          </a:bodyPr>
          <a:lstStyle/>
          <a:p>
            <a:r>
              <a:rPr lang="en-US" dirty="0" smtClean="0"/>
              <a:t>4:11 And </a:t>
            </a:r>
            <a:r>
              <a:rPr lang="en-US" dirty="0" err="1" smtClean="0"/>
              <a:t>Lamech</a:t>
            </a:r>
            <a:r>
              <a:rPr lang="en-US" dirty="0" smtClean="0"/>
              <a:t> was one hundred and eighty years old when he took </a:t>
            </a:r>
            <a:r>
              <a:rPr lang="en-US" dirty="0" err="1" smtClean="0"/>
              <a:t>Ashmua</a:t>
            </a:r>
            <a:r>
              <a:rPr lang="en-US" dirty="0" smtClean="0"/>
              <a:t>, the daughter of </a:t>
            </a:r>
            <a:r>
              <a:rPr lang="en-US" dirty="0" err="1" smtClean="0"/>
              <a:t>Elishaa</a:t>
            </a:r>
            <a:r>
              <a:rPr lang="en-US" dirty="0" smtClean="0"/>
              <a:t> the son of Enoch his uncle, and she conceived.</a:t>
            </a:r>
          </a:p>
          <a:p>
            <a:r>
              <a:rPr lang="en-US" dirty="0" smtClean="0"/>
              <a:t>5:1-6 And it was in the eighty-fourth year of the life of Noah, that Enoch the son of Seth died, he was nine hundred and five years old at his death. And in the one hundred and seventy ninth year of the life of Noah, </a:t>
            </a:r>
            <a:r>
              <a:rPr lang="en-US" dirty="0" err="1" smtClean="0"/>
              <a:t>Cainan</a:t>
            </a:r>
            <a:r>
              <a:rPr lang="en-US" dirty="0" smtClean="0"/>
              <a:t> the son of </a:t>
            </a:r>
            <a:r>
              <a:rPr lang="en-US" dirty="0" err="1" smtClean="0"/>
              <a:t>Enosh</a:t>
            </a:r>
            <a:r>
              <a:rPr lang="en-US" dirty="0" smtClean="0"/>
              <a:t> died, and all the days of </a:t>
            </a:r>
            <a:r>
              <a:rPr lang="en-US" dirty="0" err="1" smtClean="0"/>
              <a:t>Cainan</a:t>
            </a:r>
            <a:r>
              <a:rPr lang="en-US" dirty="0" smtClean="0"/>
              <a:t> were nine hundred and ten years, and he died. And in the two hundred and thirty fourth year of the life of Noah, </a:t>
            </a:r>
            <a:r>
              <a:rPr lang="en-US" dirty="0" err="1" smtClean="0"/>
              <a:t>Mahlallel</a:t>
            </a:r>
            <a:r>
              <a:rPr lang="en-US" dirty="0" smtClean="0"/>
              <a:t> the son of </a:t>
            </a:r>
            <a:r>
              <a:rPr lang="en-US" dirty="0" err="1" smtClean="0"/>
              <a:t>Cainan</a:t>
            </a:r>
            <a:r>
              <a:rPr lang="en-US" dirty="0" smtClean="0"/>
              <a:t> died, and the days of </a:t>
            </a:r>
            <a:r>
              <a:rPr lang="en-US" dirty="0" err="1" smtClean="0"/>
              <a:t>Mahlallel</a:t>
            </a:r>
            <a:r>
              <a:rPr lang="en-US" dirty="0" smtClean="0"/>
              <a:t> were eight hundred and ninety-five years, and he died. And Jared the son of </a:t>
            </a:r>
            <a:r>
              <a:rPr lang="en-US" dirty="0" err="1" smtClean="0"/>
              <a:t>Mahlallel</a:t>
            </a:r>
            <a:r>
              <a:rPr lang="en-US" dirty="0" smtClean="0"/>
              <a:t> died in those days, in the three hundred and thirty-sixth year of the life of Noah; and all the days of Jared were nine hundred and sixty-two years, and he died. And all who followed the Lord died in those days, before they saw the evil which God declared to do upon earth. And after the lapse of many years, in the four hundred and eightieth year of the life of Noah, when all those men, who followed the Lord had died away from amongst the sons of men, and only Methuselah was then left</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7170" name="Picture 2" descr="C:\Users\brian\Desktop\Volcan4.jpg"/>
          <p:cNvPicPr>
            <a:picLocks noChangeAspect="1" noChangeArrowheads="1"/>
          </p:cNvPicPr>
          <p:nvPr/>
        </p:nvPicPr>
        <p:blipFill>
          <a:blip r:embed="rId3" cstate="print">
            <a:lum bright="60000" contrast="-50000"/>
          </a:blip>
          <a:srcRect/>
          <a:stretch>
            <a:fillRect/>
          </a:stretch>
        </p:blipFill>
        <p:spPr bwMode="auto">
          <a:xfrm>
            <a:off x="0" y="0"/>
            <a:ext cx="9144000" cy="6858001"/>
          </a:xfrm>
          <a:prstGeom prst="rect">
            <a:avLst/>
          </a:prstGeom>
          <a:noFill/>
        </p:spPr>
      </p:pic>
      <p:sp>
        <p:nvSpPr>
          <p:cNvPr id="2" name="Title 1"/>
          <p:cNvSpPr>
            <a:spLocks noGrp="1"/>
          </p:cNvSpPr>
          <p:nvPr>
            <p:ph type="title"/>
          </p:nvPr>
        </p:nvSpPr>
        <p:spPr/>
        <p:txBody>
          <a:bodyPr>
            <a:normAutofit/>
          </a:bodyPr>
          <a:lstStyle/>
          <a:p>
            <a:r>
              <a:rPr lang="en-US" sz="3000" b="1" dirty="0" smtClean="0">
                <a:effectLst>
                  <a:outerShdw blurRad="38100" dist="38100" dir="2700000" algn="tl">
                    <a:srgbClr val="000000">
                      <a:alpha val="43137"/>
                    </a:srgbClr>
                  </a:outerShdw>
                </a:effectLst>
              </a:rPr>
              <a:t>Note the details of the Jewish record</a:t>
            </a:r>
            <a:r>
              <a:rPr lang="en-US" sz="3000" dirty="0" smtClean="0"/>
              <a:t/>
            </a:r>
            <a:br>
              <a:rPr lang="en-US" sz="3000" dirty="0" smtClean="0"/>
            </a:br>
            <a:r>
              <a:rPr lang="en-US" sz="3000" dirty="0" smtClean="0"/>
              <a:t>There are logically consistent motives</a:t>
            </a:r>
            <a:endParaRPr lang="en-US" sz="3000"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r>
              <a:rPr lang="en-US" dirty="0" smtClean="0">
                <a:effectLst>
                  <a:outerShdw blurRad="38100" dist="38100" dir="2700000" algn="tl">
                    <a:srgbClr val="000000">
                      <a:alpha val="43137"/>
                    </a:srgbClr>
                  </a:outerShdw>
                </a:effectLst>
              </a:rPr>
              <a:t>5:11 And the Lord granted them a period of one hundred and twenty years, saying, If they will return, then will God repent of the evil, so as not to destroy the earth.</a:t>
            </a:r>
          </a:p>
          <a:p>
            <a:r>
              <a:rPr lang="en-US" dirty="0" smtClean="0">
                <a:effectLst>
                  <a:outerShdw blurRad="38100" dist="38100" dir="2700000" algn="tl">
                    <a:srgbClr val="000000">
                      <a:alpha val="43137"/>
                    </a:srgbClr>
                  </a:outerShdw>
                </a:effectLst>
              </a:rPr>
              <a:t>6:11 And on that day, the Lord caused the whole earth to shake, and the sun darkened, and the foundations of the world raged, and the whole earth was moved violently, and the lightning flashed, and the thunder roared, and all the fountains in the earth were broken up, such as was not known to the inhabitants before; and God did this mighty act, in order to terrify the sons of men, that there might be no more evil upon earth.</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2050" name="Picture 2" descr="C:\Users\brian\Desktop\181719304_c6bc4ec8ee_o.jpg"/>
          <p:cNvPicPr>
            <a:picLocks noChangeAspect="1" noChangeArrowheads="1"/>
          </p:cNvPicPr>
          <p:nvPr/>
        </p:nvPicPr>
        <p:blipFill>
          <a:blip r:embed="rId3" cstate="print">
            <a:lum bright="30000" contrast="-30000"/>
          </a:blip>
          <a:srcRect/>
          <a:stretch>
            <a:fillRect/>
          </a:stretch>
        </p:blipFill>
        <p:spPr bwMode="auto">
          <a:xfrm>
            <a:off x="-934406" y="0"/>
            <a:ext cx="11187288" cy="6858000"/>
          </a:xfrm>
          <a:prstGeom prst="rect">
            <a:avLst/>
          </a:prstGeom>
          <a:noFill/>
        </p:spPr>
      </p:pic>
      <p:sp>
        <p:nvSpPr>
          <p:cNvPr id="2" name="Title 1"/>
          <p:cNvSpPr>
            <a:spLocks noGrp="1"/>
          </p:cNvSpPr>
          <p:nvPr>
            <p:ph type="title"/>
          </p:nvPr>
        </p:nvSpPr>
        <p:spPr/>
        <p:txBody>
          <a:bodyPr>
            <a:normAutofit/>
          </a:bodyPr>
          <a:lstStyle/>
          <a:p>
            <a:r>
              <a:rPr lang="en-US" sz="3000" b="1" dirty="0" smtClean="0">
                <a:effectLst>
                  <a:outerShdw blurRad="38100" dist="38100" dir="2700000" algn="tl">
                    <a:srgbClr val="000000">
                      <a:alpha val="43137"/>
                    </a:srgbClr>
                  </a:outerShdw>
                </a:effectLst>
              </a:rPr>
              <a:t>Note the details of the Jewish record</a:t>
            </a:r>
            <a:r>
              <a:rPr lang="en-US" sz="3000" dirty="0" smtClean="0"/>
              <a:t/>
            </a:r>
            <a:br>
              <a:rPr lang="en-US" sz="3000" dirty="0" smtClean="0"/>
            </a:br>
            <a:r>
              <a:rPr lang="en-US" sz="3000" dirty="0" smtClean="0"/>
              <a:t>There are logically consistent motives</a:t>
            </a:r>
            <a:endParaRPr lang="en-US" sz="3000"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6:17 And the sons of men assembled together, about seven hundred thousand men and women, and they came unto Noah to the ark.</a:t>
            </a:r>
            <a:br>
              <a:rPr lang="en-US" dirty="0" smtClean="0"/>
            </a:br>
            <a:r>
              <a:rPr lang="en-US" sz="1800" dirty="0" smtClean="0"/>
              <a:t>(note: they came to the ark to break into it, because the flood waters were scary)</a:t>
            </a:r>
            <a:br>
              <a:rPr lang="en-US" sz="1800" dirty="0" smtClean="0"/>
            </a:br>
            <a:r>
              <a:rPr lang="en-US" dirty="0" smtClean="0"/>
              <a:t> </a:t>
            </a:r>
            <a:endParaRPr lang="en-US" sz="1800" dirty="0" smtClean="0"/>
          </a:p>
          <a:p>
            <a:r>
              <a:rPr lang="en-US" sz="3000" dirty="0" smtClean="0"/>
              <a:t>There are a lot of little details about how the ark sat on the raging flood, and what Noah did in response.</a:t>
            </a:r>
            <a:endParaRPr lang="en-US" sz="30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8194" name="Picture 2" descr="C:\Users\brian\Desktop\wedding-clipart-2.jpg"/>
          <p:cNvPicPr>
            <a:picLocks noChangeAspect="1" noChangeArrowheads="1"/>
          </p:cNvPicPr>
          <p:nvPr/>
        </p:nvPicPr>
        <p:blipFill>
          <a:blip r:embed="rId3" cstate="print">
            <a:lum bright="60000" contrast="-80000"/>
          </a:blip>
          <a:srcRect/>
          <a:stretch>
            <a:fillRect/>
          </a:stretch>
        </p:blipFill>
        <p:spPr bwMode="auto">
          <a:xfrm>
            <a:off x="-228600" y="-1295400"/>
            <a:ext cx="9601200" cy="13568363"/>
          </a:xfrm>
          <a:prstGeom prst="rect">
            <a:avLst/>
          </a:prstGeom>
          <a:noFill/>
        </p:spPr>
      </p:pic>
      <p:sp>
        <p:nvSpPr>
          <p:cNvPr id="2" name="Title 1"/>
          <p:cNvSpPr>
            <a:spLocks noGrp="1"/>
          </p:cNvSpPr>
          <p:nvPr>
            <p:ph type="title"/>
          </p:nvPr>
        </p:nvSpPr>
        <p:spPr/>
        <p:txBody>
          <a:bodyPr>
            <a:normAutofit/>
          </a:bodyPr>
          <a:lstStyle/>
          <a:p>
            <a:r>
              <a:rPr lang="en-US" sz="3000" b="1" dirty="0" smtClean="0">
                <a:effectLst>
                  <a:outerShdw blurRad="38100" dist="38100" dir="2700000" algn="tl">
                    <a:srgbClr val="000000">
                      <a:alpha val="43137"/>
                    </a:srgbClr>
                  </a:outerShdw>
                </a:effectLst>
              </a:rPr>
              <a:t>Note the details of the Jewish record</a:t>
            </a:r>
            <a:r>
              <a:rPr lang="en-US" sz="3000" dirty="0" smtClean="0"/>
              <a:t/>
            </a:r>
            <a:br>
              <a:rPr lang="en-US" sz="3000" dirty="0" smtClean="0"/>
            </a:br>
            <a:r>
              <a:rPr lang="en-US" sz="3000" dirty="0" smtClean="0"/>
              <a:t>There’s more detail all around</a:t>
            </a:r>
            <a:endParaRPr lang="en-US" sz="3000"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dirty="0" smtClean="0"/>
              <a:t>5:15 Noah went and took a wife, and he chose </a:t>
            </a:r>
            <a:r>
              <a:rPr lang="en-US" dirty="0" err="1" smtClean="0"/>
              <a:t>Naamah</a:t>
            </a:r>
            <a:r>
              <a:rPr lang="en-US" dirty="0" smtClean="0"/>
              <a:t> the daughter of Enoch, and she was five hundred and eighty years old.</a:t>
            </a:r>
          </a:p>
          <a:p>
            <a:r>
              <a:rPr lang="en-US" dirty="0" smtClean="0"/>
              <a:t>5:35 Then Noah took the three daughters of </a:t>
            </a:r>
            <a:r>
              <a:rPr lang="en-US" dirty="0" err="1" smtClean="0"/>
              <a:t>Eliakim</a:t>
            </a:r>
            <a:r>
              <a:rPr lang="en-US" dirty="0" smtClean="0"/>
              <a:t>, son of Methuselah, for wives for his sons, as the Lord had commanded Noah.</a:t>
            </a:r>
          </a:p>
          <a:p>
            <a:r>
              <a:rPr lang="en-US" sz="3000" dirty="0" smtClean="0"/>
              <a:t>7:9 And the sons of </a:t>
            </a:r>
            <a:r>
              <a:rPr lang="en-US" sz="3000" dirty="0" err="1" smtClean="0"/>
              <a:t>Tiras</a:t>
            </a:r>
            <a:r>
              <a:rPr lang="en-US" sz="3000" dirty="0" smtClean="0"/>
              <a:t> were </a:t>
            </a:r>
            <a:r>
              <a:rPr lang="en-US" sz="3000" dirty="0" err="1" smtClean="0"/>
              <a:t>Benib</a:t>
            </a:r>
            <a:r>
              <a:rPr lang="en-US" sz="3000" dirty="0" smtClean="0"/>
              <a:t>, Gera, </a:t>
            </a:r>
            <a:r>
              <a:rPr lang="en-US" sz="3000" dirty="0" err="1" smtClean="0"/>
              <a:t>Lupirion</a:t>
            </a:r>
            <a:r>
              <a:rPr lang="en-US" sz="3000" dirty="0" smtClean="0"/>
              <a:t> and </a:t>
            </a:r>
            <a:r>
              <a:rPr lang="en-US" sz="3000" dirty="0" err="1" smtClean="0"/>
              <a:t>Gilak</a:t>
            </a:r>
            <a:r>
              <a:rPr lang="en-US" sz="3000" dirty="0" smtClean="0"/>
              <a:t>; these are the sons of Japheth according to their families, and their numbers in those days were about four hundred and sixty men.</a:t>
            </a:r>
          </a:p>
          <a:p>
            <a:r>
              <a:rPr lang="en-US" sz="3000" dirty="0" smtClean="0"/>
              <a:t>7:50 And </a:t>
            </a:r>
            <a:r>
              <a:rPr lang="en-US" sz="3000" dirty="0" err="1" smtClean="0"/>
              <a:t>Terah</a:t>
            </a:r>
            <a:r>
              <a:rPr lang="en-US" sz="3000" dirty="0" smtClean="0"/>
              <a:t> [Abram’s father] took a wife and her name was </a:t>
            </a:r>
            <a:r>
              <a:rPr lang="en-US" sz="3000" dirty="0" err="1" smtClean="0"/>
              <a:t>Amthelo</a:t>
            </a:r>
            <a:r>
              <a:rPr lang="en-US" sz="3000" dirty="0" smtClean="0"/>
              <a:t> the daughter of </a:t>
            </a:r>
            <a:r>
              <a:rPr lang="en-US" sz="3000" dirty="0" err="1" smtClean="0"/>
              <a:t>Cornebo</a:t>
            </a:r>
            <a:endParaRPr lang="en-US" sz="3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8077200" cy="4525963"/>
          </a:xfrm>
        </p:spPr>
        <p:txBody>
          <a:bodyPr>
            <a:noAutofit/>
          </a:bodyPr>
          <a:lstStyle/>
          <a:p>
            <a:pPr marL="0">
              <a:spcBef>
                <a:spcPts val="0"/>
              </a:spcBef>
              <a:buNone/>
            </a:pPr>
            <a:r>
              <a:rPr lang="en-US" sz="7000" dirty="0" smtClean="0"/>
              <a:t>There is a logical fallacy called an appeal to authority.</a:t>
            </a:r>
          </a:p>
        </p:txBody>
      </p:sp>
      <p:pic>
        <p:nvPicPr>
          <p:cNvPr id="8195" name="Picture 3" descr="C:\Users\brian\Desktop\Appeal_To_Authority.jpg"/>
          <p:cNvPicPr>
            <a:picLocks noChangeAspect="1" noChangeArrowheads="1"/>
          </p:cNvPicPr>
          <p:nvPr/>
        </p:nvPicPr>
        <p:blipFill>
          <a:blip r:embed="rId2" cstate="print"/>
          <a:srcRect/>
          <a:stretch>
            <a:fillRect/>
          </a:stretch>
        </p:blipFill>
        <p:spPr bwMode="auto">
          <a:xfrm>
            <a:off x="0" y="3747637"/>
            <a:ext cx="9144000" cy="311036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9218" name="Picture 2" descr="C:\Users\brian\Desktop\cave-keshcorran-caves-near-carrowkeel-in-ireland.jpg"/>
          <p:cNvPicPr>
            <a:picLocks noChangeAspect="1" noChangeArrowheads="1"/>
          </p:cNvPicPr>
          <p:nvPr/>
        </p:nvPicPr>
        <p:blipFill>
          <a:blip r:embed="rId3" cstate="print">
            <a:lum bright="70000" contrast="-20000"/>
          </a:blip>
          <a:srcRect/>
          <a:stretch>
            <a:fillRect/>
          </a:stretch>
        </p:blipFill>
        <p:spPr bwMode="auto">
          <a:xfrm>
            <a:off x="0" y="0"/>
            <a:ext cx="9753601" cy="7315201"/>
          </a:xfrm>
          <a:prstGeom prst="rect">
            <a:avLst/>
          </a:prstGeom>
          <a:noFill/>
        </p:spPr>
      </p:pic>
      <p:sp>
        <p:nvSpPr>
          <p:cNvPr id="2" name="Title 1"/>
          <p:cNvSpPr>
            <a:spLocks noGrp="1"/>
          </p:cNvSpPr>
          <p:nvPr>
            <p:ph type="title"/>
          </p:nvPr>
        </p:nvSpPr>
        <p:spPr/>
        <p:txBody>
          <a:bodyPr>
            <a:normAutofit fontScale="90000"/>
          </a:bodyPr>
          <a:lstStyle/>
          <a:p>
            <a:r>
              <a:rPr lang="en-US" sz="3000" b="1" dirty="0" smtClean="0">
                <a:effectLst>
                  <a:outerShdw blurRad="38100" dist="38100" dir="2700000" algn="tl">
                    <a:srgbClr val="000000">
                      <a:alpha val="43137"/>
                    </a:srgbClr>
                  </a:outerShdw>
                </a:effectLst>
              </a:rPr>
              <a:t>Note the details of the Jewish record</a:t>
            </a:r>
            <a:r>
              <a:rPr lang="en-US" sz="3000" dirty="0" smtClean="0"/>
              <a:t/>
            </a:r>
            <a:br>
              <a:rPr lang="en-US" sz="3000" dirty="0" smtClean="0"/>
            </a:br>
            <a:r>
              <a:rPr lang="en-US" sz="3000" dirty="0" smtClean="0"/>
              <a:t>There were interactions you might not have suspected.</a:t>
            </a:r>
            <a:endParaRPr lang="en-US" sz="3000"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9:5 And when Abram came out from the cave, he went to Noah and his son Shem, and he remained with them to learn the instruction of the Lord and his ways, and no man knew where Abram was, and Abram served Noah and Shem his son for a long time.</a:t>
            </a:r>
          </a:p>
          <a:p>
            <a:r>
              <a:rPr lang="en-US" dirty="0" smtClean="0"/>
              <a:t>(note: when you do the math, these dates work out.  The relationships work out as well.)</a:t>
            </a:r>
            <a:endParaRPr lang="en-US" sz="3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0243" name="Picture 3" descr="C:\Users\brian\Desktop\Europe.jpg"/>
          <p:cNvPicPr>
            <a:picLocks noChangeAspect="1" noChangeArrowheads="1"/>
          </p:cNvPicPr>
          <p:nvPr/>
        </p:nvPicPr>
        <p:blipFill>
          <a:blip r:embed="rId3" cstate="print"/>
          <a:srcRect/>
          <a:stretch>
            <a:fillRect/>
          </a:stretch>
        </p:blipFill>
        <p:spPr bwMode="auto">
          <a:xfrm>
            <a:off x="0" y="-838200"/>
            <a:ext cx="9144000" cy="8046718"/>
          </a:xfrm>
          <a:prstGeom prst="rect">
            <a:avLst/>
          </a:prstGeom>
          <a:noFill/>
        </p:spPr>
      </p:pic>
      <p:sp>
        <p:nvSpPr>
          <p:cNvPr id="2" name="Title 1"/>
          <p:cNvSpPr>
            <a:spLocks noGrp="1"/>
          </p:cNvSpPr>
          <p:nvPr>
            <p:ph type="title"/>
          </p:nvPr>
        </p:nvSpPr>
        <p:spPr/>
        <p:txBody>
          <a:bodyPr>
            <a:normAutofit/>
          </a:bodyPr>
          <a:lstStyle/>
          <a:p>
            <a:r>
              <a:rPr lang="en-US" dirty="0" smtClean="0">
                <a:solidFill>
                  <a:schemeClr val="bg1"/>
                </a:solidFill>
              </a:rPr>
              <a:t>Jasher Interpretation</a:t>
            </a:r>
            <a:endParaRPr lang="en-US" dirty="0">
              <a:solidFill>
                <a:schemeClr val="bg1"/>
              </a:solidFill>
            </a:endParaRPr>
          </a:p>
        </p:txBody>
      </p:sp>
      <p:sp>
        <p:nvSpPr>
          <p:cNvPr id="3" name="Content Placeholder 2"/>
          <p:cNvSpPr>
            <a:spLocks noGrp="1"/>
          </p:cNvSpPr>
          <p:nvPr>
            <p:ph idx="1"/>
          </p:nvPr>
        </p:nvSpPr>
        <p:spPr>
          <a:solidFill>
            <a:schemeClr val="accent3">
              <a:alpha val="50000"/>
            </a:schemeClr>
          </a:solidFill>
        </p:spPr>
        <p:txBody>
          <a:bodyPr>
            <a:normAutofit/>
          </a:bodyPr>
          <a:lstStyle/>
          <a:p>
            <a:r>
              <a:rPr lang="en-US" dirty="0" smtClean="0">
                <a:solidFill>
                  <a:schemeClr val="bg1"/>
                </a:solidFill>
              </a:rPr>
              <a:t>If Jasher was written after Genesis, why does it have all the extra, irrelevant detail?</a:t>
            </a:r>
          </a:p>
          <a:p>
            <a:r>
              <a:rPr lang="en-US" dirty="0" smtClean="0">
                <a:solidFill>
                  <a:schemeClr val="bg1"/>
                </a:solidFill>
              </a:rPr>
              <a:t>All the dates and relationships are consistent.</a:t>
            </a:r>
          </a:p>
          <a:p>
            <a:r>
              <a:rPr lang="en-US" dirty="0" smtClean="0">
                <a:solidFill>
                  <a:schemeClr val="bg1"/>
                </a:solidFill>
              </a:rPr>
              <a:t>If it was written from oral tradition, why are there so many names and numbers? </a:t>
            </a:r>
          </a:p>
          <a:p>
            <a:endParaRPr lang="en-US" dirty="0">
              <a:solidFill>
                <a:schemeClr val="bg1"/>
              </a:solidFill>
            </a:endParaRPr>
          </a:p>
          <a:p>
            <a:r>
              <a:rPr lang="en-US" dirty="0" smtClean="0">
                <a:solidFill>
                  <a:schemeClr val="bg1"/>
                </a:solidFill>
              </a:rPr>
              <a:t>It would make sense if something like this was a source text Moses used to compile Genesis.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25000" sy="25000" flip="none" algn="tl"/>
        </a:blipFill>
        <a:effectLst/>
      </p:bgPr>
    </p:bg>
    <p:spTree>
      <p:nvGrpSpPr>
        <p:cNvPr id="1" name=""/>
        <p:cNvGrpSpPr/>
        <p:nvPr/>
      </p:nvGrpSpPr>
      <p:grpSpPr>
        <a:xfrm>
          <a:off x="0" y="0"/>
          <a:ext cx="0" cy="0"/>
          <a:chOff x="0" y="0"/>
          <a:chExt cx="0" cy="0"/>
        </a:xfrm>
      </p:grpSpPr>
      <p:pic>
        <p:nvPicPr>
          <p:cNvPr id="10242" name="Picture 2" descr="C:\Users\brian\Desktop\Fingerworks\zzGCbighornAM.JPG"/>
          <p:cNvPicPr>
            <a:picLocks noChangeAspect="1" noChangeArrowheads="1"/>
          </p:cNvPicPr>
          <p:nvPr/>
        </p:nvPicPr>
        <p:blipFill>
          <a:blip r:embed="rId3" cstate="print"/>
          <a:srcRect/>
          <a:stretch>
            <a:fillRect/>
          </a:stretch>
        </p:blipFill>
        <p:spPr bwMode="auto">
          <a:xfrm>
            <a:off x="-914400" y="-3352800"/>
            <a:ext cx="6667500" cy="10877550"/>
          </a:xfrm>
          <a:prstGeom prst="rect">
            <a:avLst/>
          </a:prstGeom>
          <a:noFill/>
        </p:spPr>
      </p:pic>
      <p:sp>
        <p:nvSpPr>
          <p:cNvPr id="2" name="Title 1"/>
          <p:cNvSpPr>
            <a:spLocks noGrp="1"/>
          </p:cNvSpPr>
          <p:nvPr>
            <p:ph type="title"/>
          </p:nvPr>
        </p:nvSpPr>
        <p:spPr>
          <a:xfrm>
            <a:off x="228600" y="533400"/>
            <a:ext cx="3657600" cy="1143000"/>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rPr>
              <a:t>“Outrageous” claims in the Jewish record</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95800" y="0"/>
            <a:ext cx="4648200" cy="6858000"/>
          </a:xfrm>
          <a:blipFill dpi="0" rotWithShape="1">
            <a:blip r:embed="rId2" cstate="print"/>
            <a:srcRect/>
            <a:tile tx="0" ty="0" sx="25000" sy="25000" flip="none" algn="tl"/>
          </a:blipFill>
        </p:spPr>
        <p:txBody>
          <a:bodyPr>
            <a:noAutofit/>
          </a:bodyPr>
          <a:lstStyle/>
          <a:p>
            <a:r>
              <a:rPr lang="en-US" sz="3400" dirty="0" smtClean="0">
                <a:solidFill>
                  <a:schemeClr val="bg1"/>
                </a:solidFill>
              </a:rPr>
              <a:t>The flood: </a:t>
            </a:r>
            <a:br>
              <a:rPr lang="en-US" sz="3400" dirty="0" smtClean="0">
                <a:solidFill>
                  <a:schemeClr val="bg1"/>
                </a:solidFill>
              </a:rPr>
            </a:br>
            <a:r>
              <a:rPr lang="en-US" sz="3400" dirty="0" smtClean="0">
                <a:solidFill>
                  <a:schemeClr val="bg1"/>
                </a:solidFill>
              </a:rPr>
              <a:t>This is in records across the globe</a:t>
            </a:r>
          </a:p>
          <a:p>
            <a:r>
              <a:rPr lang="en-US" sz="3400" dirty="0" smtClean="0">
                <a:solidFill>
                  <a:schemeClr val="bg1"/>
                </a:solidFill>
              </a:rPr>
              <a:t>Incest: </a:t>
            </a:r>
            <a:br>
              <a:rPr lang="en-US" sz="3400" dirty="0" smtClean="0">
                <a:solidFill>
                  <a:schemeClr val="bg1"/>
                </a:solidFill>
              </a:rPr>
            </a:br>
            <a:r>
              <a:rPr lang="en-US" sz="3400" dirty="0" smtClean="0">
                <a:solidFill>
                  <a:schemeClr val="bg1"/>
                </a:solidFill>
              </a:rPr>
              <a:t>This is also in other records </a:t>
            </a:r>
            <a:r>
              <a:rPr lang="en-US" sz="2400" dirty="0" smtClean="0">
                <a:solidFill>
                  <a:schemeClr val="bg1"/>
                </a:solidFill>
              </a:rPr>
              <a:t>(Zeus married his sister Hera, </a:t>
            </a:r>
            <a:r>
              <a:rPr lang="en-US" sz="2400" dirty="0" err="1" smtClean="0">
                <a:solidFill>
                  <a:schemeClr val="bg1"/>
                </a:solidFill>
              </a:rPr>
              <a:t>Cronus</a:t>
            </a:r>
            <a:r>
              <a:rPr lang="en-US" sz="2400" dirty="0" smtClean="0">
                <a:solidFill>
                  <a:schemeClr val="bg1"/>
                </a:solidFill>
              </a:rPr>
              <a:t> married his sister Rhea)</a:t>
            </a:r>
          </a:p>
          <a:p>
            <a:pPr indent="-347472"/>
            <a:r>
              <a:rPr lang="en-US" sz="3400" dirty="0" smtClean="0">
                <a:solidFill>
                  <a:schemeClr val="bg1"/>
                </a:solidFill>
              </a:rPr>
              <a:t>Long lives: </a:t>
            </a:r>
            <a:br>
              <a:rPr lang="en-US" sz="3400" dirty="0" smtClean="0">
                <a:solidFill>
                  <a:schemeClr val="bg1"/>
                </a:solidFill>
              </a:rPr>
            </a:br>
            <a:r>
              <a:rPr lang="en-US" sz="3400" dirty="0" smtClean="0">
                <a:solidFill>
                  <a:schemeClr val="bg1"/>
                </a:solidFill>
              </a:rPr>
              <a:t>This is harder to show, but this is also in other records</a:t>
            </a:r>
          </a:p>
          <a:p>
            <a:endParaRPr lang="en-US" sz="3400" dirty="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brian\Desktop\Fingerworks\IMG29_3149wb.jpg"/>
          <p:cNvPicPr>
            <a:picLocks noChangeAspect="1" noChangeArrowheads="1"/>
          </p:cNvPicPr>
          <p:nvPr/>
        </p:nvPicPr>
        <p:blipFill>
          <a:blip r:embed="rId2" cstate="print">
            <a:lum bright="30000" contrast="-50000"/>
          </a:blip>
          <a:srcRect/>
          <a:stretch>
            <a:fillRect/>
          </a:stretch>
        </p:blipFill>
        <p:spPr bwMode="auto">
          <a:xfrm>
            <a:off x="-711808" y="0"/>
            <a:ext cx="9855808" cy="6858000"/>
          </a:xfrm>
          <a:prstGeom prst="rect">
            <a:avLst/>
          </a:prstGeom>
          <a:noFill/>
        </p:spPr>
      </p:pic>
      <p:sp>
        <p:nvSpPr>
          <p:cNvPr id="2" name="Title 1"/>
          <p:cNvSpPr>
            <a:spLocks noGrp="1"/>
          </p:cNvSpPr>
          <p:nvPr>
            <p:ph type="title"/>
          </p:nvPr>
        </p:nvSpPr>
        <p:spPr/>
        <p:txBody>
          <a:bodyPr>
            <a:normAutofit fontScale="90000"/>
          </a:bodyPr>
          <a:lstStyle/>
          <a:p>
            <a:r>
              <a:rPr lang="en-US" dirty="0" smtClean="0"/>
              <a:t>Ages of Kings </a:t>
            </a:r>
            <a:br>
              <a:rPr lang="en-US" dirty="0" smtClean="0"/>
            </a:br>
            <a:r>
              <a:rPr lang="en-US" sz="2800" dirty="0" smtClean="0"/>
              <a:t>(Egyptian - from Eusebius)</a:t>
            </a:r>
            <a:endParaRPr lang="en-US" sz="2800" dirty="0"/>
          </a:p>
        </p:txBody>
      </p:sp>
      <p:sp>
        <p:nvSpPr>
          <p:cNvPr id="3" name="Content Placeholder 2"/>
          <p:cNvSpPr>
            <a:spLocks noGrp="1"/>
          </p:cNvSpPr>
          <p:nvPr>
            <p:ph idx="1"/>
          </p:nvPr>
        </p:nvSpPr>
        <p:spPr>
          <a:xfrm>
            <a:off x="0" y="1600200"/>
            <a:ext cx="8991600" cy="4800600"/>
          </a:xfrm>
        </p:spPr>
        <p:txBody>
          <a:bodyPr>
            <a:normAutofit fontScale="92500"/>
          </a:bodyPr>
          <a:lstStyle/>
          <a:p>
            <a:r>
              <a:rPr lang="en-US" dirty="0" smtClean="0">
                <a:effectLst>
                  <a:outerShdw blurRad="38100" dist="38100" dir="2700000" algn="tl">
                    <a:srgbClr val="000000">
                      <a:alpha val="43137"/>
                    </a:srgbClr>
                  </a:outerShdw>
                </a:effectLst>
              </a:rPr>
              <a:t>The total time, which the Egyptians assign to the gods and </a:t>
            </a:r>
            <a:r>
              <a:rPr lang="en-US" dirty="0" err="1" smtClean="0">
                <a:effectLst>
                  <a:outerShdw blurRad="38100" dist="38100" dir="2700000" algn="tl">
                    <a:srgbClr val="000000">
                      <a:alpha val="43137"/>
                    </a:srgbClr>
                  </a:outerShdw>
                </a:effectLst>
              </a:rPr>
              <a:t>demi</a:t>
            </a:r>
            <a:r>
              <a:rPr lang="en-US" dirty="0" smtClean="0">
                <a:effectLst>
                  <a:outerShdw blurRad="38100" dist="38100" dir="2700000" algn="tl">
                    <a:srgbClr val="000000">
                      <a:alpha val="43137"/>
                    </a:srgbClr>
                  </a:outerShdw>
                </a:effectLst>
              </a:rPr>
              <a:t>-gods and spirits is 24,900 lunar years - which is the equivalent of 2,206 solar years. If you compare this figure with the chronology of the Hebrews, you will find almost the same number of years. … According to the Hebrews, there were 2,242 years in all from Adam until the flood. </a:t>
            </a:r>
          </a:p>
          <a:p>
            <a:r>
              <a:rPr lang="en-US" dirty="0" smtClean="0">
                <a:effectLst>
                  <a:outerShdw blurRad="38100" dist="38100" dir="2700000" algn="tl">
                    <a:srgbClr val="000000">
                      <a:alpha val="43137"/>
                    </a:srgbClr>
                  </a:outerShdw>
                </a:effectLst>
              </a:rPr>
              <a:t>(note: many cultures have the same number of monarchs as the Hebrews from Creation to the Flood)</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rian\Desktop\Fingerworks\IMG29_3149wb.jpg"/>
          <p:cNvPicPr>
            <a:picLocks noChangeAspect="1" noChangeArrowheads="1"/>
          </p:cNvPicPr>
          <p:nvPr/>
        </p:nvPicPr>
        <p:blipFill>
          <a:blip r:embed="rId2" cstate="print">
            <a:lum bright="30000" contrast="-50000"/>
          </a:blip>
          <a:srcRect/>
          <a:stretch>
            <a:fillRect/>
          </a:stretch>
        </p:blipFill>
        <p:spPr bwMode="auto">
          <a:xfrm>
            <a:off x="-711808" y="0"/>
            <a:ext cx="9855808" cy="6858000"/>
          </a:xfrm>
          <a:prstGeom prst="rect">
            <a:avLst/>
          </a:prstGeom>
          <a:noFill/>
        </p:spPr>
      </p:pic>
      <p:sp>
        <p:nvSpPr>
          <p:cNvPr id="2" name="Title 1"/>
          <p:cNvSpPr>
            <a:spLocks noGrp="1"/>
          </p:cNvSpPr>
          <p:nvPr>
            <p:ph type="title"/>
          </p:nvPr>
        </p:nvSpPr>
        <p:spPr>
          <a:xfrm>
            <a:off x="457200" y="274638"/>
            <a:ext cx="8229600" cy="1401762"/>
          </a:xfrm>
        </p:spPr>
        <p:txBody>
          <a:bodyPr>
            <a:normAutofit fontScale="90000"/>
          </a:bodyPr>
          <a:lstStyle/>
          <a:p>
            <a:r>
              <a:rPr lang="en-US" sz="3300" dirty="0" smtClean="0">
                <a:effectLst>
                  <a:outerShdw blurRad="38100" dist="38100" dir="2700000" algn="tl">
                    <a:srgbClr val="000000">
                      <a:alpha val="43137"/>
                    </a:srgbClr>
                  </a:outerShdw>
                </a:effectLst>
              </a:rPr>
              <a:t>This quote from:</a:t>
            </a:r>
            <a:br>
              <a:rPr lang="en-US" sz="3300" dirty="0" smtClean="0">
                <a:effectLst>
                  <a:outerShdw blurRad="38100" dist="38100" dir="2700000" algn="tl">
                    <a:srgbClr val="000000">
                      <a:alpha val="43137"/>
                    </a:srgbClr>
                  </a:outerShdw>
                </a:effectLst>
              </a:rPr>
            </a:br>
            <a:r>
              <a:rPr lang="en-US" sz="3300" dirty="0" smtClean="0">
                <a:effectLst>
                  <a:outerShdw blurRad="38100" dist="38100" dir="2700000" algn="tl">
                    <a:srgbClr val="000000">
                      <a:alpha val="43137"/>
                    </a:srgbClr>
                  </a:outerShdw>
                </a:effectLst>
              </a:rPr>
              <a:t>Travels of Noah into Europe</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200" dirty="0" smtClean="0">
                <a:effectLst>
                  <a:outerShdw blurRad="38100" dist="38100" dir="2700000" algn="tl">
                    <a:srgbClr val="000000">
                      <a:alpha val="43137"/>
                    </a:srgbClr>
                  </a:outerShdw>
                </a:effectLst>
              </a:rPr>
              <a:t>(Some say this source is unreliable)</a:t>
            </a:r>
            <a:endParaRPr lang="en-US" sz="2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52600"/>
            <a:ext cx="8229600" cy="4114800"/>
          </a:xfrm>
        </p:spPr>
        <p:txBody>
          <a:bodyPr>
            <a:normAutofit/>
          </a:bodyPr>
          <a:lstStyle/>
          <a:p>
            <a:pPr marL="0" indent="0">
              <a:buNone/>
            </a:pPr>
            <a:r>
              <a:rPr lang="en-US" dirty="0" smtClean="0">
                <a:effectLst>
                  <a:outerShdw blurRad="38100" dist="38100" dir="2700000" algn="tl">
                    <a:srgbClr val="000000">
                      <a:alpha val="43137"/>
                    </a:srgbClr>
                  </a:outerShdw>
                </a:effectLst>
              </a:rPr>
              <a:t>This their goddess Isis … was at least four hundred and fifty years old, as she that was born in the first year of the reign of </a:t>
            </a:r>
            <a:r>
              <a:rPr lang="en-US" dirty="0" err="1" smtClean="0">
                <a:effectLst>
                  <a:outerShdw blurRad="38100" dist="38100" dir="2700000" algn="tl">
                    <a:srgbClr val="000000">
                      <a:alpha val="43137"/>
                    </a:srgbClr>
                  </a:outerShdw>
                </a:effectLst>
              </a:rPr>
              <a:t>Semiramis</a:t>
            </a:r>
            <a:r>
              <a:rPr lang="en-US" dirty="0" smtClean="0">
                <a:effectLst>
                  <a:outerShdw blurRad="38100" dist="38100" dir="2700000" algn="tl">
                    <a:srgbClr val="000000">
                      <a:alpha val="43137"/>
                    </a:srgbClr>
                  </a:outerShdw>
                </a:effectLst>
              </a:rPr>
              <a:t> queen of Babylon, and lived in the whole at the least six hundred and sixteen years, for she was living after the first destruction and desolation of Troy … as almost </a:t>
            </a:r>
            <a:r>
              <a:rPr lang="en-US" u="sng" dirty="0" smtClean="0">
                <a:effectLst>
                  <a:outerShdw blurRad="38100" dist="38100" dir="2700000" algn="tl">
                    <a:srgbClr val="000000">
                      <a:alpha val="43137"/>
                    </a:srgbClr>
                  </a:outerShdw>
                </a:effectLst>
              </a:rPr>
              <a:t>all writers</a:t>
            </a:r>
            <a:r>
              <a:rPr lang="en-US" dirty="0" smtClean="0">
                <a:effectLst>
                  <a:outerShdw blurRad="38100" dist="38100" dir="2700000" algn="tl">
                    <a:srgbClr val="000000">
                      <a:alpha val="43137"/>
                    </a:srgbClr>
                  </a:outerShdw>
                </a:effectLst>
              </a:rPr>
              <a:t> have delivered in their opinions to the same purpose and effect.</a:t>
            </a:r>
            <a:endParaRPr lang="en-US" dirty="0">
              <a:effectLst>
                <a:outerShdw blurRad="38100" dist="38100" dir="2700000" algn="tl">
                  <a:srgbClr val="000000">
                    <a:alpha val="43137"/>
                  </a:srgbClr>
                </a:outerShdw>
              </a:effectLst>
            </a:endParaRPr>
          </a:p>
        </p:txBody>
      </p:sp>
      <p:sp>
        <p:nvSpPr>
          <p:cNvPr id="4" name="Rectangle 3"/>
          <p:cNvSpPr/>
          <p:nvPr/>
        </p:nvSpPr>
        <p:spPr>
          <a:xfrm>
            <a:off x="2819400" y="6096000"/>
            <a:ext cx="3634906" cy="430887"/>
          </a:xfrm>
          <a:prstGeom prst="rect">
            <a:avLst/>
          </a:prstGeom>
        </p:spPr>
        <p:txBody>
          <a:bodyPr wrap="none">
            <a:spAutoFit/>
          </a:bodyPr>
          <a:lstStyle/>
          <a:p>
            <a:r>
              <a:rPr lang="en-US" sz="2200" dirty="0" smtClean="0">
                <a:effectLst>
                  <a:outerShdw blurRad="38100" dist="38100" dir="2700000" algn="tl">
                    <a:srgbClr val="000000">
                      <a:alpha val="43137"/>
                    </a:srgbClr>
                  </a:outerShdw>
                </a:effectLst>
              </a:rPr>
              <a:t>(Were his sources unreliable?)</a:t>
            </a:r>
            <a:endParaRPr lang="en-US" sz="2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brian\Desktop\Fingerworks\IMG29_3149wb.jpg"/>
          <p:cNvPicPr>
            <a:picLocks noChangeAspect="1" noChangeArrowheads="1"/>
          </p:cNvPicPr>
          <p:nvPr/>
        </p:nvPicPr>
        <p:blipFill>
          <a:blip r:embed="rId2" cstate="print">
            <a:lum bright="30000" contrast="-50000"/>
          </a:blip>
          <a:srcRect/>
          <a:stretch>
            <a:fillRect/>
          </a:stretch>
        </p:blipFill>
        <p:spPr bwMode="auto">
          <a:xfrm>
            <a:off x="-711808" y="0"/>
            <a:ext cx="9855808" cy="6858000"/>
          </a:xfrm>
          <a:prstGeom prst="rect">
            <a:avLst/>
          </a:prstGeom>
          <a:noFill/>
        </p:spPr>
      </p:pic>
      <p:sp>
        <p:nvSpPr>
          <p:cNvPr id="2" name="Title 1"/>
          <p:cNvSpPr>
            <a:spLocks noGrp="1"/>
          </p:cNvSpPr>
          <p:nvPr>
            <p:ph type="title"/>
          </p:nvPr>
        </p:nvSpPr>
        <p:spPr>
          <a:xfrm>
            <a:off x="457200" y="152400"/>
            <a:ext cx="8229600" cy="1143000"/>
          </a:xfrm>
        </p:spPr>
        <p:txBody>
          <a:bodyPr>
            <a:normAutofit fontScale="90000"/>
          </a:bodyPr>
          <a:lstStyle/>
          <a:p>
            <a:r>
              <a:rPr lang="en-US" dirty="0" smtClean="0"/>
              <a:t>Ages of Ancestors</a:t>
            </a:r>
            <a:br>
              <a:rPr lang="en-US" dirty="0" smtClean="0"/>
            </a:br>
            <a:r>
              <a:rPr lang="en-US" sz="2800" dirty="0" smtClean="0"/>
              <a:t>(From Josephus)</a:t>
            </a:r>
            <a:endParaRPr lang="en-US" sz="2800" dirty="0"/>
          </a:p>
        </p:txBody>
      </p:sp>
      <p:sp>
        <p:nvSpPr>
          <p:cNvPr id="3" name="Content Placeholder 2"/>
          <p:cNvSpPr>
            <a:spLocks noGrp="1"/>
          </p:cNvSpPr>
          <p:nvPr>
            <p:ph idx="1"/>
          </p:nvPr>
        </p:nvSpPr>
        <p:spPr>
          <a:xfrm>
            <a:off x="0" y="1143000"/>
            <a:ext cx="8991600" cy="4724400"/>
          </a:xfrm>
        </p:spPr>
        <p:txBody>
          <a:bodyPr>
            <a:noAutofit/>
          </a:bodyPr>
          <a:lstStyle/>
          <a:p>
            <a:pPr marL="0" indent="0">
              <a:buNone/>
            </a:pPr>
            <a:r>
              <a:rPr lang="en-US" sz="3800" dirty="0" smtClean="0"/>
              <a:t>Now I have for witnesses to what I have said, all those that have written Antiquities, both among the Greeks and barbarians; for even </a:t>
            </a:r>
            <a:r>
              <a:rPr lang="en-US" sz="1900" i="1" dirty="0" err="1" smtClean="0"/>
              <a:t>Manetho</a:t>
            </a:r>
            <a:r>
              <a:rPr lang="en-US" sz="1900" i="1" dirty="0" smtClean="0"/>
              <a:t>, who wrote the Egyptian History, and </a:t>
            </a:r>
            <a:r>
              <a:rPr lang="en-US" sz="1900" i="1" dirty="0" err="1" smtClean="0"/>
              <a:t>Berosus</a:t>
            </a:r>
            <a:r>
              <a:rPr lang="en-US" sz="1900" i="1" dirty="0" smtClean="0"/>
              <a:t>, who collected the Chaldean Monuments, and </a:t>
            </a:r>
            <a:r>
              <a:rPr lang="en-US" sz="1900" i="1" dirty="0" err="1" smtClean="0"/>
              <a:t>Mochus</a:t>
            </a:r>
            <a:r>
              <a:rPr lang="en-US" sz="1900" i="1" dirty="0" smtClean="0"/>
              <a:t>, and </a:t>
            </a:r>
            <a:r>
              <a:rPr lang="en-US" sz="1900" i="1" dirty="0" err="1" smtClean="0"/>
              <a:t>Hestieus</a:t>
            </a:r>
            <a:r>
              <a:rPr lang="en-US" sz="1900" i="1" dirty="0" smtClean="0"/>
              <a:t>, and, besides these, Hieronymus the Egyptian, and those who composed the Phoenician History, agree to what I here say: Hesiod also, and </a:t>
            </a:r>
            <a:r>
              <a:rPr lang="en-US" sz="1900" i="1" dirty="0" err="1" smtClean="0"/>
              <a:t>Hecatseus</a:t>
            </a:r>
            <a:r>
              <a:rPr lang="en-US" sz="1900" i="1" dirty="0" smtClean="0"/>
              <a:t>, </a:t>
            </a:r>
            <a:r>
              <a:rPr lang="en-US" sz="1900" i="1" dirty="0" err="1" smtClean="0"/>
              <a:t>Hellanicus</a:t>
            </a:r>
            <a:r>
              <a:rPr lang="en-US" sz="1900" i="1" dirty="0" smtClean="0"/>
              <a:t>, and </a:t>
            </a:r>
            <a:r>
              <a:rPr lang="en-US" sz="1900" i="1" dirty="0" err="1" smtClean="0"/>
              <a:t>Acusilaus</a:t>
            </a:r>
            <a:r>
              <a:rPr lang="en-US" sz="1900" i="1" dirty="0" smtClean="0"/>
              <a:t>; and, besides these, </a:t>
            </a:r>
            <a:r>
              <a:rPr lang="en-US" sz="1900" i="1" dirty="0" err="1" smtClean="0"/>
              <a:t>Ephorus</a:t>
            </a:r>
            <a:r>
              <a:rPr lang="en-US" sz="1900" i="1" dirty="0" smtClean="0"/>
              <a:t> and </a:t>
            </a:r>
            <a:r>
              <a:rPr lang="en-US" sz="1900" i="1" dirty="0" err="1" smtClean="0"/>
              <a:t>Nicolaus</a:t>
            </a:r>
            <a:r>
              <a:rPr lang="en-US" sz="1900" dirty="0" smtClean="0"/>
              <a:t> </a:t>
            </a:r>
            <a:r>
              <a:rPr lang="en-US" sz="3800" dirty="0" smtClean="0"/>
              <a:t>relate that the ancients lived a thousand years. But as to these matters, let every one look upon them as he thinks fit. </a:t>
            </a:r>
          </a:p>
          <a:p>
            <a:pPr marL="0" indent="0" algn="ctr">
              <a:buNone/>
            </a:pPr>
            <a:r>
              <a:rPr lang="en-US" sz="3800" dirty="0" smtClean="0">
                <a:latin typeface="Georgia" pitchFamily="18" charset="0"/>
                <a:cs typeface="GothicE" pitchFamily="2" charset="0"/>
              </a:rPr>
              <a:t>[11 sources!]</a:t>
            </a:r>
            <a:endParaRPr lang="en-US" sz="3800" dirty="0">
              <a:effectLst>
                <a:outerShdw blurRad="38100" dist="38100" dir="2700000" algn="tl">
                  <a:srgbClr val="000000">
                    <a:alpha val="43137"/>
                  </a:srgbClr>
                </a:outerShdw>
              </a:effectLst>
              <a:latin typeface="Georgia" pitchFamily="18" charset="0"/>
              <a:cs typeface="GothicE" pitchFamily="2"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brian\Desktop\IMG20_1649wb.jpg"/>
          <p:cNvPicPr>
            <a:picLocks noChangeAspect="1" noChangeArrowheads="1"/>
          </p:cNvPicPr>
          <p:nvPr/>
        </p:nvPicPr>
        <p:blipFill>
          <a:blip r:embed="rId2" cstate="print">
            <a:lum/>
          </a:blip>
          <a:srcRect/>
          <a:stretch>
            <a:fillRect/>
          </a:stretch>
        </p:blipFill>
        <p:spPr bwMode="auto">
          <a:xfrm>
            <a:off x="0" y="0"/>
            <a:ext cx="10669320" cy="6858000"/>
          </a:xfrm>
          <a:prstGeom prst="rect">
            <a:avLst/>
          </a:prstGeom>
          <a:noFill/>
        </p:spPr>
      </p:pic>
      <p:sp>
        <p:nvSpPr>
          <p:cNvPr id="2" name="Title 1"/>
          <p:cNvSpPr>
            <a:spLocks noGrp="1"/>
          </p:cNvSpPr>
          <p:nvPr>
            <p:ph type="title"/>
          </p:nvPr>
        </p:nvSpPr>
        <p:spPr>
          <a:xfrm>
            <a:off x="3276600" y="152400"/>
            <a:ext cx="5562600" cy="762000"/>
          </a:xfrm>
          <a:solidFill>
            <a:schemeClr val="bg1">
              <a:alpha val="50000"/>
            </a:schemeClr>
          </a:solidFill>
        </p:spPr>
        <p:txBody>
          <a:bodyPr/>
          <a:lstStyle/>
          <a:p>
            <a:pPr algn="r"/>
            <a:r>
              <a:rPr lang="en-US" dirty="0" smtClean="0"/>
              <a:t>Let’s put it all together!</a:t>
            </a:r>
            <a:endParaRPr lang="en-US" dirty="0"/>
          </a:p>
        </p:txBody>
      </p:sp>
      <p:sp>
        <p:nvSpPr>
          <p:cNvPr id="9" name="Title 1"/>
          <p:cNvSpPr txBox="1">
            <a:spLocks/>
          </p:cNvSpPr>
          <p:nvPr/>
        </p:nvSpPr>
        <p:spPr>
          <a:xfrm>
            <a:off x="838200" y="5562600"/>
            <a:ext cx="7924800" cy="762000"/>
          </a:xfrm>
          <a:prstGeom prst="rect">
            <a:avLst/>
          </a:prstGeom>
          <a:solidFill>
            <a:schemeClr val="bg1">
              <a:alpha val="75000"/>
            </a:schemeClr>
          </a:solidFill>
        </p:spPr>
        <p:txBody>
          <a:bodyPr vert="horz" lIns="91440" tIns="45720" rIns="91440" bIns="45720" rtlCol="0" anchor="ctr">
            <a:normAutofit fontScale="850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How is paganism</a:t>
            </a:r>
            <a:r>
              <a:rPr kumimoji="0" lang="en-US" sz="4400" b="0" i="0" u="none" strike="noStrike" kern="1200" cap="none" spc="0" normalizeH="0" noProof="0" dirty="0" smtClean="0">
                <a:ln>
                  <a:noFill/>
                </a:ln>
                <a:solidFill>
                  <a:schemeClr val="tx1"/>
                </a:solidFill>
                <a:effectLst/>
                <a:uLnTx/>
                <a:uFillTx/>
                <a:latin typeface="+mj-lt"/>
                <a:ea typeface="+mj-ea"/>
                <a:cs typeface="+mj-cs"/>
              </a:rPr>
              <a:t> connected to Judaism?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Desktop\ITES.jpg"/>
          <p:cNvPicPr>
            <a:picLocks noChangeAspect="1" noChangeArrowheads="1"/>
          </p:cNvPicPr>
          <p:nvPr/>
        </p:nvPicPr>
        <p:blipFill>
          <a:blip r:embed="rId2" cstate="print">
            <a:lum bright="25000" contrast="-75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8229600" cy="838200"/>
          </a:xfrm>
          <a:solidFill>
            <a:schemeClr val="bg1">
              <a:alpha val="50000"/>
            </a:schemeClr>
          </a:solidFill>
        </p:spPr>
        <p:txBody>
          <a:bodyPr>
            <a:normAutofit/>
          </a:bodyPr>
          <a:lstStyle/>
          <a:p>
            <a:r>
              <a:rPr lang="en-US" sz="3500" dirty="0" smtClean="0"/>
              <a:t>Nations Were Named for Their Ancestors</a:t>
            </a:r>
            <a:endParaRPr lang="en-US" sz="3500" dirty="0"/>
          </a:p>
        </p:txBody>
      </p:sp>
      <p:sp>
        <p:nvSpPr>
          <p:cNvPr id="3" name="Content Placeholder 2"/>
          <p:cNvSpPr>
            <a:spLocks noGrp="1"/>
          </p:cNvSpPr>
          <p:nvPr>
            <p:ph idx="1"/>
          </p:nvPr>
        </p:nvSpPr>
        <p:spPr>
          <a:xfrm>
            <a:off x="457200" y="1828800"/>
            <a:ext cx="3886200" cy="3581400"/>
          </a:xfrm>
          <a:solidFill>
            <a:schemeClr val="bg1">
              <a:alpha val="50000"/>
            </a:schemeClr>
          </a:solidFill>
        </p:spPr>
        <p:txBody>
          <a:bodyPr>
            <a:normAutofit/>
          </a:bodyPr>
          <a:lstStyle/>
          <a:p>
            <a:pPr>
              <a:spcAft>
                <a:spcPts val="600"/>
              </a:spcAft>
              <a:buNone/>
            </a:pPr>
            <a:r>
              <a:rPr lang="en-US" dirty="0" smtClean="0"/>
              <a:t>From Scripture:</a:t>
            </a:r>
          </a:p>
          <a:p>
            <a:pPr>
              <a:spcBef>
                <a:spcPts val="300"/>
              </a:spcBef>
              <a:spcAft>
                <a:spcPts val="600"/>
              </a:spcAft>
            </a:pPr>
            <a:r>
              <a:rPr lang="en-US" sz="2000" dirty="0" smtClean="0"/>
              <a:t>Sons of Levi </a:t>
            </a:r>
            <a:r>
              <a:rPr lang="en-US" sz="1400" dirty="0" smtClean="0"/>
              <a:t>(Num. 3) </a:t>
            </a:r>
            <a:r>
              <a:rPr lang="en-US" sz="2000" dirty="0" smtClean="0"/>
              <a:t>Levites</a:t>
            </a:r>
          </a:p>
          <a:p>
            <a:pPr>
              <a:spcBef>
                <a:spcPts val="300"/>
              </a:spcBef>
              <a:spcAft>
                <a:spcPts val="600"/>
              </a:spcAft>
            </a:pPr>
            <a:r>
              <a:rPr lang="en-US" sz="2000" dirty="0" smtClean="0"/>
              <a:t>Sons of Israel </a:t>
            </a:r>
            <a:r>
              <a:rPr lang="en-US" sz="1400" dirty="0" smtClean="0"/>
              <a:t>(Num. 26) </a:t>
            </a:r>
            <a:r>
              <a:rPr lang="en-US" sz="2000" dirty="0" smtClean="0"/>
              <a:t>Israelites</a:t>
            </a:r>
          </a:p>
          <a:p>
            <a:pPr>
              <a:spcBef>
                <a:spcPts val="300"/>
              </a:spcBef>
              <a:spcAft>
                <a:spcPts val="600"/>
              </a:spcAft>
            </a:pPr>
            <a:r>
              <a:rPr lang="en-US" sz="2000" dirty="0" smtClean="0"/>
              <a:t>Sons of Canaan – Canaanites</a:t>
            </a:r>
          </a:p>
          <a:p>
            <a:pPr>
              <a:spcBef>
                <a:spcPts val="300"/>
              </a:spcBef>
              <a:spcAft>
                <a:spcPts val="600"/>
              </a:spcAft>
            </a:pPr>
            <a:r>
              <a:rPr lang="en-US" sz="2000" dirty="0" smtClean="0"/>
              <a:t>Sons of Shem – Semite </a:t>
            </a:r>
            <a:r>
              <a:rPr lang="en-US" sz="1400" dirty="0" smtClean="0"/>
              <a:t>(Gen 10)</a:t>
            </a:r>
          </a:p>
          <a:p>
            <a:pPr>
              <a:spcBef>
                <a:spcPts val="300"/>
              </a:spcBef>
              <a:spcAft>
                <a:spcPts val="600"/>
              </a:spcAft>
            </a:pPr>
            <a:r>
              <a:rPr lang="en-US" sz="2000" dirty="0" err="1" smtClean="0"/>
              <a:t>Eber</a:t>
            </a:r>
            <a:r>
              <a:rPr lang="en-US" sz="2000" dirty="0" smtClean="0"/>
              <a:t> – Hebrew </a:t>
            </a:r>
            <a:r>
              <a:rPr lang="en-US" sz="1400" dirty="0" smtClean="0"/>
              <a:t>(Gen 10)</a:t>
            </a:r>
          </a:p>
          <a:p>
            <a:pPr>
              <a:spcBef>
                <a:spcPts val="300"/>
              </a:spcBef>
              <a:spcAft>
                <a:spcPts val="600"/>
              </a:spcAft>
            </a:pPr>
            <a:r>
              <a:rPr lang="en-US" sz="2000" dirty="0" smtClean="0"/>
              <a:t>Aram – Aramaic </a:t>
            </a:r>
            <a:r>
              <a:rPr lang="en-US" sz="1400" dirty="0" smtClean="0"/>
              <a:t>(Gen 10)</a:t>
            </a:r>
          </a:p>
          <a:p>
            <a:pPr>
              <a:spcBef>
                <a:spcPts val="300"/>
              </a:spcBef>
              <a:spcAft>
                <a:spcPts val="600"/>
              </a:spcAft>
            </a:pPr>
            <a:r>
              <a:rPr lang="en-US" sz="2000" dirty="0" smtClean="0"/>
              <a:t>Moabites &amp; Ammonites </a:t>
            </a:r>
            <a:r>
              <a:rPr lang="en-US" sz="1400" dirty="0" smtClean="0"/>
              <a:t>(Gen. 19)</a:t>
            </a:r>
            <a:endParaRPr lang="en-US" sz="1400" dirty="0"/>
          </a:p>
        </p:txBody>
      </p:sp>
      <p:sp>
        <p:nvSpPr>
          <p:cNvPr id="5" name="Content Placeholder 2"/>
          <p:cNvSpPr txBox="1">
            <a:spLocks/>
          </p:cNvSpPr>
          <p:nvPr/>
        </p:nvSpPr>
        <p:spPr>
          <a:xfrm>
            <a:off x="4876800" y="1828800"/>
            <a:ext cx="3810000" cy="3581400"/>
          </a:xfrm>
          <a:prstGeom prst="rect">
            <a:avLst/>
          </a:prstGeom>
          <a:solidFill>
            <a:schemeClr val="bg1">
              <a:alpha val="5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From History:</a:t>
            </a:r>
          </a:p>
          <a:p>
            <a:pPr marL="342900" marR="0" lvl="0" indent="-342900" algn="l" defTabSz="914400" rtl="0" eaLnBrk="1" fontAlgn="auto" latinLnBrk="0" hangingPunct="1">
              <a:lnSpc>
                <a:spcPct val="100000"/>
              </a:lnSpc>
              <a:spcBef>
                <a:spcPts val="250"/>
              </a:spcBef>
              <a:spcAft>
                <a:spcPts val="60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Brutus</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1600" b="0" i="0" u="none" strike="noStrike" kern="1200" cap="none" spc="0" normalizeH="0" noProof="0" dirty="0" smtClean="0">
                <a:ln>
                  <a:noFill/>
                </a:ln>
                <a:solidFill>
                  <a:schemeClr val="tx1"/>
                </a:solidFill>
                <a:effectLst/>
                <a:uLnTx/>
                <a:uFillTx/>
                <a:latin typeface="+mn-lt"/>
                <a:ea typeface="+mn-ea"/>
                <a:cs typeface="+mn-cs"/>
              </a:rPr>
              <a:t>(for Britain)</a:t>
            </a:r>
          </a:p>
          <a:p>
            <a:pPr marL="342900" marR="0" lvl="0" indent="-342900" algn="l" defTabSz="914400" rtl="0" eaLnBrk="1" fontAlgn="auto" latinLnBrk="0" hangingPunct="1">
              <a:lnSpc>
                <a:spcPct val="100000"/>
              </a:lnSpc>
              <a:spcBef>
                <a:spcPts val="250"/>
              </a:spcBef>
              <a:spcAft>
                <a:spcPts val="600"/>
              </a:spcAft>
              <a:buClrTx/>
              <a:buSzTx/>
              <a:buFont typeface="Arial" pitchFamily="34" charset="0"/>
              <a:buChar char="•"/>
              <a:tabLst/>
              <a:defRPr/>
            </a:pPr>
            <a:r>
              <a:rPr lang="en-US" sz="2000" baseline="0" dirty="0" err="1" smtClean="0"/>
              <a:t>Egyptus</a:t>
            </a:r>
            <a:r>
              <a:rPr lang="en-US" sz="2000" dirty="0" smtClean="0"/>
              <a:t> </a:t>
            </a:r>
            <a:r>
              <a:rPr lang="en-US" sz="1600" dirty="0" smtClean="0"/>
              <a:t>(for Egypt)</a:t>
            </a:r>
          </a:p>
          <a:p>
            <a:pPr marL="342900" marR="0" lvl="0" indent="-342900" algn="l" defTabSz="914400" rtl="0" eaLnBrk="1" fontAlgn="auto" latinLnBrk="0" hangingPunct="1">
              <a:lnSpc>
                <a:spcPct val="100000"/>
              </a:lnSpc>
              <a:spcBef>
                <a:spcPts val="250"/>
              </a:spcBef>
              <a:spcAft>
                <a:spcPts val="60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Romulus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(for Rome)</a:t>
            </a:r>
          </a:p>
          <a:p>
            <a:pPr marL="342900" lvl="0" indent="-342900">
              <a:spcBef>
                <a:spcPts val="250"/>
              </a:spcBef>
              <a:spcAft>
                <a:spcPts val="600"/>
              </a:spcAft>
              <a:buFont typeface="Arial" pitchFamily="34" charset="0"/>
              <a:buChar char="•"/>
            </a:pPr>
            <a:r>
              <a:rPr lang="en-US" sz="2000" dirty="0" err="1" smtClean="0"/>
              <a:t>Hispalus</a:t>
            </a:r>
            <a:r>
              <a:rPr lang="en-US" sz="2000" dirty="0" smtClean="0"/>
              <a:t> </a:t>
            </a:r>
            <a:r>
              <a:rPr lang="en-US" sz="1400" dirty="0" smtClean="0"/>
              <a:t>(for Spain)</a:t>
            </a:r>
          </a:p>
          <a:p>
            <a:pPr marL="342900" lvl="0" indent="-342900">
              <a:spcBef>
                <a:spcPts val="250"/>
              </a:spcBef>
              <a:spcAft>
                <a:spcPts val="600"/>
              </a:spcAft>
              <a:buFont typeface="Arial" pitchFamily="34" charset="0"/>
              <a:buChar char="•"/>
            </a:pPr>
            <a:r>
              <a:rPr lang="en-US" sz="2000" dirty="0" err="1" smtClean="0"/>
              <a:t>Ityopp'is</a:t>
            </a:r>
            <a:r>
              <a:rPr lang="en-US" sz="2000" dirty="0" smtClean="0"/>
              <a:t> </a:t>
            </a:r>
            <a:r>
              <a:rPr lang="en-US" sz="1400" dirty="0" smtClean="0"/>
              <a:t>(for Ethiopia)</a:t>
            </a:r>
          </a:p>
          <a:p>
            <a:pPr marL="342900" lvl="0" indent="-342900">
              <a:spcBef>
                <a:spcPts val="250"/>
              </a:spcBef>
              <a:spcAft>
                <a:spcPts val="600"/>
              </a:spcAft>
              <a:buFont typeface="Arial" pitchFamily="34" charset="0"/>
              <a:buChar char="•"/>
            </a:pPr>
            <a:r>
              <a:rPr kumimoji="0" lang="en-US" sz="2000" b="0" u="none" strike="noStrike" kern="1200" cap="none" spc="0" normalizeH="0" baseline="0" noProof="0" dirty="0" err="1" smtClean="0">
                <a:ln>
                  <a:noFill/>
                </a:ln>
                <a:solidFill>
                  <a:schemeClr val="tx1"/>
                </a:solidFill>
                <a:effectLst/>
                <a:uLnTx/>
                <a:uFillTx/>
                <a:latin typeface="+mn-lt"/>
                <a:ea typeface="+mn-ea"/>
                <a:cs typeface="+mn-cs"/>
              </a:rPr>
              <a:t>Hellen</a:t>
            </a:r>
            <a:r>
              <a:rPr kumimoji="0" lang="en-US" sz="2000" b="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u="none" strike="noStrike" kern="1200" cap="none" spc="0" normalizeH="0" baseline="0" noProof="0" dirty="0" smtClean="0">
                <a:ln>
                  <a:noFill/>
                </a:ln>
                <a:solidFill>
                  <a:schemeClr val="tx1"/>
                </a:solidFill>
                <a:effectLst/>
                <a:uLnTx/>
                <a:uFillTx/>
                <a:latin typeface="+mn-lt"/>
                <a:ea typeface="+mn-ea"/>
                <a:cs typeface="+mn-cs"/>
              </a:rPr>
              <a:t>(Hellas,</a:t>
            </a:r>
            <a:r>
              <a:rPr kumimoji="0" lang="en-US" sz="1400" b="0" u="none" strike="noStrike" kern="1200" cap="none" spc="0" normalizeH="0" noProof="0" dirty="0" smtClean="0">
                <a:ln>
                  <a:noFill/>
                </a:ln>
                <a:solidFill>
                  <a:schemeClr val="tx1"/>
                </a:solidFill>
                <a:effectLst/>
                <a:uLnTx/>
                <a:uFillTx/>
                <a:latin typeface="+mn-lt"/>
                <a:ea typeface="+mn-ea"/>
                <a:cs typeface="+mn-cs"/>
              </a:rPr>
              <a:t> a name for Greece)</a:t>
            </a:r>
          </a:p>
          <a:p>
            <a:pPr marL="342900" lvl="0" indent="-342900">
              <a:spcBef>
                <a:spcPts val="250"/>
              </a:spcBef>
              <a:spcAft>
                <a:spcPts val="600"/>
              </a:spcAft>
              <a:buFont typeface="Arial" pitchFamily="34" charset="0"/>
              <a:buChar char="•"/>
            </a:pPr>
            <a:r>
              <a:rPr kumimoji="0" lang="en-US" sz="2000" b="0" u="none" strike="noStrike" kern="1200" cap="none" spc="0" normalizeH="0" baseline="0" noProof="0" dirty="0" err="1" smtClean="0">
                <a:ln>
                  <a:noFill/>
                </a:ln>
                <a:solidFill>
                  <a:schemeClr val="tx1"/>
                </a:solidFill>
                <a:effectLst/>
                <a:uLnTx/>
                <a:uFillTx/>
                <a:latin typeface="+mn-lt"/>
                <a:ea typeface="+mn-ea"/>
                <a:cs typeface="+mn-cs"/>
              </a:rPr>
              <a:t>Tros</a:t>
            </a:r>
            <a:r>
              <a:rPr kumimoji="0" lang="en-US" sz="2000" b="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u="none" strike="noStrike" kern="1200" cap="none" spc="0" normalizeH="0" baseline="0" noProof="0" dirty="0" smtClean="0">
                <a:ln>
                  <a:noFill/>
                </a:ln>
                <a:solidFill>
                  <a:schemeClr val="tx1"/>
                </a:solidFill>
                <a:effectLst/>
                <a:uLnTx/>
                <a:uFillTx/>
                <a:latin typeface="+mn-lt"/>
                <a:ea typeface="+mn-ea"/>
                <a:cs typeface="+mn-cs"/>
              </a:rPr>
              <a:t>(for the Trojans and Troy)</a:t>
            </a:r>
            <a:endParaRPr kumimoji="0" lang="en-US" sz="1400" b="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304800" y="6858000"/>
            <a:ext cx="3886200" cy="369332"/>
          </a:xfrm>
          <a:prstGeom prst="rect">
            <a:avLst/>
          </a:prstGeom>
        </p:spPr>
        <p:txBody>
          <a:bodyPr wrap="square">
            <a:spAutoFit/>
          </a:bodyPr>
          <a:lstStyle/>
          <a:p>
            <a:r>
              <a:rPr lang="en-US" dirty="0" smtClean="0"/>
              <a:t>See also: Josephus, Antiquities, </a:t>
            </a:r>
            <a:r>
              <a:rPr lang="en-US" dirty="0" err="1" smtClean="0"/>
              <a:t>ch</a:t>
            </a:r>
            <a:r>
              <a:rPr lang="en-US" dirty="0" smtClean="0"/>
              <a:t>. 6</a:t>
            </a:r>
            <a:endParaRPr lang="en-US" dirty="0"/>
          </a:p>
        </p:txBody>
      </p:sp>
      <p:sp>
        <p:nvSpPr>
          <p:cNvPr id="7" name="Rectangle 6"/>
          <p:cNvSpPr/>
          <p:nvPr/>
        </p:nvSpPr>
        <p:spPr>
          <a:xfrm>
            <a:off x="4191000" y="6858000"/>
            <a:ext cx="5105400" cy="830997"/>
          </a:xfrm>
          <a:prstGeom prst="rect">
            <a:avLst/>
          </a:prstGeom>
        </p:spPr>
        <p:txBody>
          <a:bodyPr wrap="square">
            <a:spAutoFit/>
          </a:bodyPr>
          <a:lstStyle/>
          <a:p>
            <a:r>
              <a:rPr lang="en-US" sz="1200" dirty="0" smtClean="0">
                <a:hlinkClick r:id="rId3"/>
              </a:rPr>
              <a:t>http://en.wikipedia.org/wiki/List_of_country_name_etymologies</a:t>
            </a:r>
            <a:endParaRPr lang="en-US" sz="1200" dirty="0" smtClean="0"/>
          </a:p>
          <a:p>
            <a:r>
              <a:rPr lang="en-US" sz="1200" dirty="0" smtClean="0">
                <a:hlinkClick r:id="rId4"/>
              </a:rPr>
              <a:t>http://www.attalus.org/translate/eusebius5.html</a:t>
            </a:r>
            <a:endParaRPr lang="en-US" sz="1200" dirty="0" smtClean="0"/>
          </a:p>
          <a:p>
            <a:r>
              <a:rPr lang="en-US" sz="1200" dirty="0" smtClean="0">
                <a:hlinkClick r:id="rId5"/>
              </a:rPr>
              <a:t>http://www.newtonproject.sussex.ac.uk/view/texts/normalized/THEM00098</a:t>
            </a:r>
            <a:r>
              <a:rPr lang="en-US" sz="1200" dirty="0" smtClean="0"/>
              <a:t> </a:t>
            </a:r>
          </a:p>
          <a:p>
            <a:endParaRPr lang="en-US" sz="1200" dirty="0"/>
          </a:p>
        </p:txBody>
      </p:sp>
      <p:sp>
        <p:nvSpPr>
          <p:cNvPr id="8" name="TextBox 7"/>
          <p:cNvSpPr txBox="1"/>
          <p:nvPr/>
        </p:nvSpPr>
        <p:spPr>
          <a:xfrm>
            <a:off x="838200" y="5410200"/>
            <a:ext cx="7543800" cy="1107996"/>
          </a:xfrm>
          <a:prstGeom prst="rect">
            <a:avLst/>
          </a:prstGeom>
          <a:noFill/>
        </p:spPr>
        <p:txBody>
          <a:bodyPr wrap="square" rtlCol="0">
            <a:spAutoFit/>
          </a:bodyPr>
          <a:lstStyle/>
          <a:p>
            <a:r>
              <a:rPr lang="en-US" sz="3300" b="1" dirty="0" smtClean="0">
                <a:effectLst>
                  <a:outerShdw blurRad="38100" dist="38100" dir="2700000" algn="tl">
                    <a:srgbClr val="000000">
                      <a:alpha val="43137"/>
                    </a:srgbClr>
                  </a:outerShdw>
                </a:effectLst>
              </a:rPr>
              <a:t>Just about every ancient nation in history starts up at roughly the same time.</a:t>
            </a:r>
            <a:endParaRPr lang="en-US" sz="3300" b="1" dirty="0">
              <a:effectLst>
                <a:outerShdw blurRad="38100" dist="38100" dir="2700000" algn="tl">
                  <a:srgbClr val="000000">
                    <a:alpha val="43137"/>
                  </a:srgbClr>
                </a:outerShdw>
              </a:effectLst>
            </a:endParaRPr>
          </a:p>
        </p:txBody>
      </p:sp>
      <p:sp>
        <p:nvSpPr>
          <p:cNvPr id="9" name="Rectangle 8"/>
          <p:cNvSpPr/>
          <p:nvPr/>
        </p:nvSpPr>
        <p:spPr>
          <a:xfrm>
            <a:off x="381000" y="1219200"/>
            <a:ext cx="8458200" cy="569387"/>
          </a:xfrm>
          <a:prstGeom prst="rect">
            <a:avLst/>
          </a:prstGeom>
        </p:spPr>
        <p:txBody>
          <a:bodyPr wrap="square">
            <a:spAutoFit/>
          </a:bodyPr>
          <a:lstStyle/>
          <a:p>
            <a:pPr algn="r"/>
            <a:r>
              <a:rPr lang="en-US" sz="1700" dirty="0" smtClean="0"/>
              <a:t>“For it was hitherto in fashion for the eastern nations to deify the </a:t>
            </a:r>
            <a:r>
              <a:rPr lang="en-US" sz="1700" u="sng" dirty="0" smtClean="0"/>
              <a:t>founders</a:t>
            </a:r>
            <a:r>
              <a:rPr lang="en-US" sz="1700" dirty="0" smtClean="0"/>
              <a:t> of their kingdoms.” </a:t>
            </a:r>
            <a:r>
              <a:rPr lang="en-US" sz="1200" dirty="0" smtClean="0"/>
              <a:t>~</a:t>
            </a:r>
            <a:r>
              <a:rPr lang="en-US" sz="1400" dirty="0" smtClean="0"/>
              <a:t> Isaac Newton</a:t>
            </a:r>
            <a:endParaRPr lang="en-US" sz="1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brian\Desktop\800px-Neuschwanstein_Castle_LOC_print_rotated.jpg"/>
          <p:cNvPicPr>
            <a:picLocks noChangeAspect="1" noChangeArrowheads="1"/>
          </p:cNvPicPr>
          <p:nvPr/>
        </p:nvPicPr>
        <p:blipFill>
          <a:blip r:embed="rId2" cstate="print">
            <a:lum bright="50000" contrast="-50000"/>
          </a:blip>
          <a:srcRect/>
          <a:stretch>
            <a:fillRect/>
          </a:stretch>
        </p:blipFill>
        <p:spPr bwMode="auto">
          <a:xfrm>
            <a:off x="0" y="0"/>
            <a:ext cx="9448800" cy="6883600"/>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8382000" cy="5410200"/>
          </a:xfrm>
        </p:spPr>
        <p:txBody>
          <a:bodyPr>
            <a:normAutofit fontScale="85000" lnSpcReduction="10000"/>
          </a:bodyPr>
          <a:lstStyle/>
          <a:p>
            <a:r>
              <a:rPr lang="en-US" dirty="0" smtClean="0"/>
              <a:t>Paganism was everywhere</a:t>
            </a:r>
          </a:p>
          <a:p>
            <a:r>
              <a:rPr lang="en-US" dirty="0" smtClean="0"/>
              <a:t>Early man celebrated their early kings and ancestors by naming days and months after them.</a:t>
            </a:r>
          </a:p>
          <a:p>
            <a:r>
              <a:rPr lang="en-US" sz="3100" dirty="0" smtClean="0"/>
              <a:t>There are similarities between gods of different cultures, the name often being the only discernable difference.</a:t>
            </a:r>
          </a:p>
          <a:p>
            <a:r>
              <a:rPr lang="en-US" dirty="0" smtClean="0"/>
              <a:t>The flood account is in cultures everywhere.</a:t>
            </a:r>
          </a:p>
          <a:p>
            <a:r>
              <a:rPr lang="en-US" dirty="0" smtClean="0"/>
              <a:t>The Jewish record is more detailed and more reliable than the other early histories.</a:t>
            </a:r>
          </a:p>
          <a:p>
            <a:r>
              <a:rPr lang="en-US" dirty="0" smtClean="0"/>
              <a:t>The Jews were not the only culture to attribute long life to the ancestors.</a:t>
            </a:r>
          </a:p>
          <a:p>
            <a:r>
              <a:rPr lang="en-US" dirty="0" smtClean="0"/>
              <a:t>We have the names of those who started the nations. Many of the nations revered their ancestors as gods.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smtClean="0"/>
              <a:t>Why isn’t this common knowledge?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7000"/>
            <a:lum/>
          </a:blip>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400"/>
            <a:ext cx="7543800" cy="4525963"/>
          </a:xfrm>
        </p:spPr>
        <p:txBody>
          <a:bodyPr>
            <a:noAutofit/>
          </a:bodyPr>
          <a:lstStyle/>
          <a:p>
            <a:pPr marL="0">
              <a:spcBef>
                <a:spcPts val="0"/>
              </a:spcBef>
              <a:buNone/>
            </a:pPr>
            <a:r>
              <a:rPr lang="en-US" sz="5800" dirty="0" smtClean="0"/>
              <a:t>It makes some sense that people of all stripes go to an expert for testimony.  </a:t>
            </a:r>
            <a:br>
              <a:rPr lang="en-US" sz="5800" dirty="0" smtClean="0"/>
            </a:br>
            <a:r>
              <a:rPr lang="en-US" sz="1200" dirty="0" smtClean="0"/>
              <a:t> </a:t>
            </a:r>
            <a:endParaRPr lang="en-US" sz="5800" dirty="0" smtClean="0"/>
          </a:p>
          <a:p>
            <a:pPr marL="0">
              <a:spcBef>
                <a:spcPts val="0"/>
              </a:spcBef>
              <a:buNone/>
            </a:pPr>
            <a:r>
              <a:rPr lang="en-US" sz="5800" dirty="0" smtClean="0"/>
              <a:t>Experts are often know things others do not.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858000"/>
          </a:xfrm>
        </p:spPr>
        <p:txBody>
          <a:bodyPr>
            <a:normAutofit fontScale="70000" lnSpcReduction="20000"/>
          </a:bodyPr>
          <a:lstStyle/>
          <a:p>
            <a:pPr marL="0" indent="0">
              <a:buNone/>
            </a:pPr>
            <a:r>
              <a:rPr lang="en-US" dirty="0" smtClean="0"/>
              <a:t>And Abram asked his father, saying, “Father, tell me where is God who created heaven and earth, and all the sons of men upon earth, and who created thee and me.” And </a:t>
            </a:r>
            <a:r>
              <a:rPr lang="en-US" dirty="0" err="1" smtClean="0"/>
              <a:t>Terah</a:t>
            </a:r>
            <a:r>
              <a:rPr lang="en-US" dirty="0" smtClean="0"/>
              <a:t> answered his son Abram and said, “Behold those who created us are all with us in the house.” And Abram said to his father, “My lord, </a:t>
            </a:r>
            <a:r>
              <a:rPr lang="en-US" dirty="0" err="1" smtClean="0"/>
              <a:t>shew</a:t>
            </a:r>
            <a:r>
              <a:rPr lang="en-US" dirty="0" smtClean="0"/>
              <a:t> them to me I pray thee;” and </a:t>
            </a:r>
            <a:r>
              <a:rPr lang="en-US" dirty="0" err="1" smtClean="0"/>
              <a:t>Terah</a:t>
            </a:r>
            <a:r>
              <a:rPr lang="en-US" dirty="0" smtClean="0"/>
              <a:t> brought Abram into the chamber of the inner court, and Abram saw, and behold the whole room was full of gods of wood and stone, twelve great images and others less than they without number. And </a:t>
            </a:r>
            <a:r>
              <a:rPr lang="en-US" dirty="0" err="1" smtClean="0"/>
              <a:t>Terah</a:t>
            </a:r>
            <a:r>
              <a:rPr lang="en-US" dirty="0" smtClean="0"/>
              <a:t> said to his son, “Behold these are they which made all thou </a:t>
            </a:r>
            <a:r>
              <a:rPr lang="en-US" dirty="0" err="1" smtClean="0"/>
              <a:t>seest</a:t>
            </a:r>
            <a:r>
              <a:rPr lang="en-US" dirty="0" smtClean="0"/>
              <a:t> upon earth, and which created me and thee, and all mankind.” And </a:t>
            </a:r>
            <a:r>
              <a:rPr lang="en-US" dirty="0" err="1" smtClean="0"/>
              <a:t>Terah</a:t>
            </a:r>
            <a:r>
              <a:rPr lang="en-US" dirty="0" smtClean="0"/>
              <a:t> bowed down to his gods, and he then went away from them, and Abram, his son, went away with him. […] And Abram saw on the day when he was sitting amongst them, that they had no voice, no hearing, no motion, and not one of them could stretch forth his hand to eat. And Abram mocked them, and said, “Surely the savory meat that I prepared has not pleased them, or perhaps it was too little for them, and for that reason they would not eat;” […] and Abram sat before them all day, thinking perhaps they might eat.  […] And in the evening of that day in that house Abram was clothed with the spirit of God. And he called out and said, “</a:t>
            </a:r>
            <a:r>
              <a:rPr lang="en-US" dirty="0" err="1" smtClean="0"/>
              <a:t>Wo</a:t>
            </a:r>
            <a:r>
              <a:rPr lang="en-US" dirty="0" smtClean="0"/>
              <a:t> unto my father and this wicked generation, whose hearts are all inclined to vanity, who serve these idols of wood and stone which can neither eat, smell, hear nor speak, who have mouths without speech, eyes without sight, ears without hearing, hands without feeling, and legs which cannot move; like them are those that made them and that trust in them.”</a:t>
            </a:r>
          </a:p>
          <a:p>
            <a:pPr marL="0" indent="0">
              <a:buNone/>
            </a:pPr>
            <a:endParaRPr lang="en-US" dirty="0"/>
          </a:p>
        </p:txBody>
      </p:sp>
      <p:pic>
        <p:nvPicPr>
          <p:cNvPr id="4" name="1-Abram&amp;Terah.wav">
            <a:hlinkClick r:id="" action="ppaction://media"/>
          </p:cNvPr>
          <p:cNvPicPr>
            <a:picLocks noRot="1" noChangeAspect="1"/>
          </p:cNvPicPr>
          <p:nvPr>
            <a:wavAudioFile r:embed="rId1" name="1-Abram&amp;Terah.wav"/>
          </p:nvPr>
        </p:nvPicPr>
        <p:blipFill>
          <a:blip r:embed="rId3" cstate="print"/>
          <a:stretch>
            <a:fillRect/>
          </a:stretch>
        </p:blipFill>
        <p:spPr>
          <a:xfrm>
            <a:off x="8610600" y="6400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0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858000"/>
          </a:xfrm>
        </p:spPr>
        <p:txBody>
          <a:bodyPr>
            <a:normAutofit fontScale="62500" lnSpcReduction="20000"/>
          </a:bodyPr>
          <a:lstStyle/>
          <a:p>
            <a:pPr marL="0" indent="0">
              <a:buNone/>
            </a:pPr>
            <a:r>
              <a:rPr lang="en-US" dirty="0" smtClean="0"/>
              <a:t>And when Abram saw all these things his anger was kindled against his father, and he hastened and took a hatchet in his hand, and came unto the chamber of the gods, and he broke all his father's gods. And when he had done breaking the images, he placed the hatchet in the hand of the great god which was there before them, and he went out; […] And when </a:t>
            </a:r>
            <a:r>
              <a:rPr lang="en-US" dirty="0" err="1" smtClean="0"/>
              <a:t>Terah</a:t>
            </a:r>
            <a:r>
              <a:rPr lang="en-US" dirty="0" smtClean="0"/>
              <a:t> saw this his anger was greatly kindled, and he hastened and went from the room to Abram. And he found Abram his son still sitting in the house; and he said to him, “What is this work thou hast done to my gods?” And Abram answered </a:t>
            </a:r>
            <a:r>
              <a:rPr lang="en-US" dirty="0" err="1" smtClean="0"/>
              <a:t>Terah</a:t>
            </a:r>
            <a:r>
              <a:rPr lang="en-US" dirty="0" smtClean="0"/>
              <a:t> his father and he said, “Not so my lord, for I brought savory meat before them, and when I came nigh to them with the meat that they might eat, they all at once stretched forth their hands to eat before the great one had put forth his hand to eat. And the large one saw their works that they did before him, and his anger was violently kindled against them, and he went and took the hatchet that was in the house and came to them and broke them all, and behold the hatchet is yet in his hand as thou </a:t>
            </a:r>
            <a:r>
              <a:rPr lang="en-US" dirty="0" err="1" smtClean="0"/>
              <a:t>seest</a:t>
            </a:r>
            <a:r>
              <a:rPr lang="en-US" dirty="0" smtClean="0"/>
              <a:t>.” […] and </a:t>
            </a:r>
            <a:r>
              <a:rPr lang="en-US" dirty="0" err="1" smtClean="0"/>
              <a:t>Terah</a:t>
            </a:r>
            <a:r>
              <a:rPr lang="en-US" dirty="0" smtClean="0"/>
              <a:t> said to Abram his son in his anger, “What is this tale that thou hast told? Thou </a:t>
            </a:r>
            <a:r>
              <a:rPr lang="en-US" dirty="0" err="1" smtClean="0"/>
              <a:t>speakest</a:t>
            </a:r>
            <a:r>
              <a:rPr lang="en-US" dirty="0" smtClean="0"/>
              <a:t> lies to me.” […] And Abram answered his father and said to him, “And how canst thou then serve these idols in whom there is no power to do any thing? Can those idols in which thou </a:t>
            </a:r>
            <a:r>
              <a:rPr lang="en-US" dirty="0" err="1" smtClean="0"/>
              <a:t>trustest</a:t>
            </a:r>
            <a:r>
              <a:rPr lang="en-US" dirty="0" smtClean="0"/>
              <a:t> deliver thee? Can they hear thy prayers when thou </a:t>
            </a:r>
            <a:r>
              <a:rPr lang="en-US" dirty="0" err="1" smtClean="0"/>
              <a:t>callest</a:t>
            </a:r>
            <a:r>
              <a:rPr lang="en-US" dirty="0" smtClean="0"/>
              <a:t> upon them? Can they deliver thee from the hands of thy enemies, or will they fight thy battles for thee against thy enemies, that thou </a:t>
            </a:r>
            <a:r>
              <a:rPr lang="en-US" dirty="0" err="1" smtClean="0"/>
              <a:t>shouldst</a:t>
            </a:r>
            <a:r>
              <a:rPr lang="en-US" dirty="0" smtClean="0"/>
              <a:t> serve wood and stone which can neither speak nor hear? […] And forget the Lord God who made heaven and earth? […] Did not our fathers in days of old sin in this matter, and the Lord God of the universe brought the waters of the flood upon them and destroyed the whole earth? […] Now therefore my father refrain from this, and bring not evil upon thy soul and the souls of thy household.” And Abram hastened and sprang from before his father, and took the hatchet from his father's largest idol, with which Abram broke it and ran away. </a:t>
            </a:r>
            <a:endParaRPr lang="en-US" dirty="0"/>
          </a:p>
        </p:txBody>
      </p:sp>
      <p:pic>
        <p:nvPicPr>
          <p:cNvPr id="5" name="2-Abram&amp;Terah.wav">
            <a:hlinkClick r:id="" action="ppaction://media"/>
          </p:cNvPr>
          <p:cNvPicPr>
            <a:picLocks noRot="1" noChangeAspect="1"/>
          </p:cNvPicPr>
          <p:nvPr>
            <a:wavAudioFile r:embed="rId1" name="2-Abram&amp;Terah.wav"/>
          </p:nvPr>
        </p:nvPicPr>
        <p:blipFill>
          <a:blip r:embed="rId3" cstate="print"/>
          <a:stretch>
            <a:fillRect/>
          </a:stretch>
        </p:blipFill>
        <p:spPr>
          <a:xfrm>
            <a:off x="8686800" y="6400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7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brian\Desktop\Fingerworks\IMG24_3124wb.jpg"/>
          <p:cNvPicPr>
            <a:picLocks noChangeAspect="1" noChangeArrowheads="1"/>
          </p:cNvPicPr>
          <p:nvPr/>
        </p:nvPicPr>
        <p:blipFill>
          <a:blip r:embed="rId2" cstate="print"/>
          <a:srcRect/>
          <a:stretch>
            <a:fillRect/>
          </a:stretch>
        </p:blipFill>
        <p:spPr bwMode="auto">
          <a:xfrm>
            <a:off x="0" y="0"/>
            <a:ext cx="9144000" cy="9121140"/>
          </a:xfrm>
          <a:prstGeom prst="rect">
            <a:avLst/>
          </a:prstGeom>
          <a:noFill/>
        </p:spPr>
      </p:pic>
      <p:sp>
        <p:nvSpPr>
          <p:cNvPr id="2" name="Title 1"/>
          <p:cNvSpPr>
            <a:spLocks noGrp="1"/>
          </p:cNvSpPr>
          <p:nvPr>
            <p:ph type="title"/>
          </p:nvPr>
        </p:nvSpPr>
        <p:spPr>
          <a:xfrm>
            <a:off x="2057400" y="152400"/>
            <a:ext cx="4648200" cy="838200"/>
          </a:xfrm>
          <a:solidFill>
            <a:schemeClr val="bg2">
              <a:alpha val="50000"/>
            </a:schemeClr>
          </a:solidFill>
        </p:spPr>
        <p:txBody>
          <a:bodyPr/>
          <a:lstStyle/>
          <a:p>
            <a:r>
              <a:rPr lang="en-US" dirty="0" smtClean="0">
                <a:effectLst>
                  <a:outerShdw blurRad="38100" dist="38100" dir="2700000" algn="tl">
                    <a:srgbClr val="000000">
                      <a:alpha val="43137"/>
                    </a:srgbClr>
                  </a:outerShdw>
                </a:effectLst>
              </a:rPr>
              <a:t>Moral of the story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8229600" cy="5105400"/>
          </a:xfrm>
          <a:solidFill>
            <a:schemeClr val="bg2">
              <a:alpha val="75000"/>
            </a:schemeClr>
          </a:solidFill>
        </p:spPr>
        <p:txBody>
          <a:bodyPr>
            <a:normAutofit fontScale="92500" lnSpcReduction="20000"/>
          </a:bodyPr>
          <a:lstStyle/>
          <a:p>
            <a:pPr marL="0" indent="0">
              <a:buNone/>
            </a:pPr>
            <a:r>
              <a:rPr lang="en-US" dirty="0" smtClean="0">
                <a:effectLst>
                  <a:outerShdw blurRad="38100" dist="38100" dir="2700000" algn="tl">
                    <a:srgbClr val="000000">
                      <a:alpha val="43137"/>
                    </a:srgbClr>
                  </a:outerShdw>
                </a:effectLst>
                <a:latin typeface="Cambria" pitchFamily="18" charset="0"/>
              </a:rPr>
              <a:t>It is clear to anyone who reads this record that </a:t>
            </a:r>
            <a:r>
              <a:rPr lang="en-US" dirty="0" err="1" smtClean="0">
                <a:effectLst>
                  <a:outerShdw blurRad="38100" dist="38100" dir="2700000" algn="tl">
                    <a:srgbClr val="000000">
                      <a:alpha val="43137"/>
                    </a:srgbClr>
                  </a:outerShdw>
                </a:effectLst>
                <a:latin typeface="Cambria" pitchFamily="18" charset="0"/>
              </a:rPr>
              <a:t>Terah</a:t>
            </a:r>
            <a:r>
              <a:rPr lang="en-US" dirty="0" smtClean="0">
                <a:effectLst>
                  <a:outerShdw blurRad="38100" dist="38100" dir="2700000" algn="tl">
                    <a:srgbClr val="000000">
                      <a:alpha val="43137"/>
                    </a:srgbClr>
                  </a:outerShdw>
                </a:effectLst>
                <a:latin typeface="Cambria" pitchFamily="18" charset="0"/>
              </a:rPr>
              <a:t> knew that his idols were useless.  He chose to believe in them anyway.</a:t>
            </a:r>
          </a:p>
          <a:p>
            <a:pPr marL="0" indent="0">
              <a:buNone/>
            </a:pPr>
            <a:endParaRPr lang="en-US" sz="1100" dirty="0" smtClean="0">
              <a:effectLst>
                <a:outerShdw blurRad="38100" dist="38100" dir="2700000" algn="tl">
                  <a:srgbClr val="000000">
                    <a:alpha val="43137"/>
                  </a:srgbClr>
                </a:outerShdw>
              </a:effectLst>
              <a:latin typeface="Cambria" pitchFamily="18" charset="0"/>
            </a:endParaRPr>
          </a:p>
          <a:p>
            <a:pPr marL="0" indent="0">
              <a:buNone/>
            </a:pPr>
            <a:r>
              <a:rPr lang="en-US" dirty="0" smtClean="0">
                <a:effectLst>
                  <a:outerShdw blurRad="38100" dist="38100" dir="2700000" algn="tl">
                    <a:srgbClr val="000000">
                      <a:alpha val="43137"/>
                    </a:srgbClr>
                  </a:outerShdw>
                </a:effectLst>
                <a:latin typeface="Cambria" pitchFamily="18" charset="0"/>
              </a:rPr>
              <a:t>Likewise, people who actually study the counter arguments to the theory of evolution can’t possibly believe in it.  Yet, for whatever reason, they choose to believe in it anyway.</a:t>
            </a:r>
          </a:p>
          <a:p>
            <a:pPr marL="0" indent="0">
              <a:buNone/>
            </a:pPr>
            <a:endParaRPr lang="en-US" sz="1400" dirty="0" smtClean="0">
              <a:effectLst>
                <a:outerShdw blurRad="38100" dist="38100" dir="2700000" algn="tl">
                  <a:srgbClr val="000000">
                    <a:alpha val="43137"/>
                  </a:srgbClr>
                </a:outerShdw>
              </a:effectLst>
              <a:latin typeface="Cambria" pitchFamily="18" charset="0"/>
            </a:endParaRPr>
          </a:p>
          <a:p>
            <a:pPr marL="0" indent="0">
              <a:buNone/>
            </a:pPr>
            <a:r>
              <a:rPr lang="en-US" dirty="0" smtClean="0">
                <a:effectLst>
                  <a:outerShdw blurRad="38100" dist="38100" dir="2700000" algn="tl">
                    <a:srgbClr val="000000">
                      <a:alpha val="43137"/>
                    </a:srgbClr>
                  </a:outerShdw>
                </a:effectLst>
                <a:latin typeface="Cambria" pitchFamily="18" charset="0"/>
              </a:rPr>
              <a:t>Many people actually decide to reject God.  Many people decide to follow the people who reject God.  Men are more wicked than good, and what truth our fathers knew is eventually lost to time, drowned out by the false.</a:t>
            </a:r>
            <a:endParaRPr lang="en-US" dirty="0">
              <a:effectLst>
                <a:outerShdw blurRad="38100" dist="38100" dir="2700000" algn="tl">
                  <a:srgbClr val="000000">
                    <a:alpha val="43137"/>
                  </a:srgbClr>
                </a:outerShdw>
              </a:effectLst>
              <a:latin typeface="Cambria"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620000" cy="1143000"/>
          </a:xfrm>
        </p:spPr>
        <p:txBody>
          <a:bodyPr>
            <a:normAutofit fontScale="90000"/>
          </a:bodyPr>
          <a:lstStyle/>
          <a:p>
            <a:pPr algn="l"/>
            <a:r>
              <a:rPr lang="en-US" dirty="0" smtClean="0"/>
              <a:t>We are sinful.</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We are stupid.</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We need a Shepherd.</a:t>
            </a:r>
            <a:endParaRPr lang="en-US" dirty="0"/>
          </a:p>
        </p:txBody>
      </p:sp>
      <p:pic>
        <p:nvPicPr>
          <p:cNvPr id="13314" name="Picture 2" descr="C:\Users\brian\Desktop\goodshepherd(1).jpg"/>
          <p:cNvPicPr>
            <a:picLocks noChangeAspect="1" noChangeArrowheads="1"/>
          </p:cNvPicPr>
          <p:nvPr/>
        </p:nvPicPr>
        <p:blipFill>
          <a:blip r:embed="rId2" cstate="print"/>
          <a:srcRect/>
          <a:stretch>
            <a:fillRect/>
          </a:stretch>
        </p:blipFill>
        <p:spPr bwMode="auto">
          <a:xfrm>
            <a:off x="4876800" y="457200"/>
            <a:ext cx="3810000" cy="38100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Another fallacy</a:t>
            </a:r>
            <a:endParaRPr lang="en-US" dirty="0"/>
          </a:p>
        </p:txBody>
      </p:sp>
      <p:sp>
        <p:nvSpPr>
          <p:cNvPr id="3" name="Content Placeholder 2"/>
          <p:cNvSpPr>
            <a:spLocks noGrp="1"/>
          </p:cNvSpPr>
          <p:nvPr>
            <p:ph idx="1"/>
          </p:nvPr>
        </p:nvSpPr>
        <p:spPr>
          <a:xfrm>
            <a:off x="457200" y="1143000"/>
            <a:ext cx="8458200" cy="4525963"/>
          </a:xfrm>
        </p:spPr>
        <p:txBody>
          <a:bodyPr>
            <a:normAutofit/>
          </a:bodyPr>
          <a:lstStyle/>
          <a:p>
            <a:pPr marL="0" indent="0">
              <a:buNone/>
            </a:pPr>
            <a:r>
              <a:rPr lang="en-US" sz="3100" dirty="0" smtClean="0"/>
              <a:t>We already talked about an appeal to authority fallacy.  There is another fallacy associated with this information.  It is an “appeal to the populous.”  They object, because most people believe it is false.  </a:t>
            </a:r>
            <a:endParaRPr lang="en-US" sz="3100" dirty="0"/>
          </a:p>
        </p:txBody>
      </p:sp>
      <p:pic>
        <p:nvPicPr>
          <p:cNvPr id="2050" name="Picture 2" descr="C:\Users\brian\Desktop\Populum.jpg"/>
          <p:cNvPicPr>
            <a:picLocks noChangeAspect="1" noChangeArrowheads="1"/>
          </p:cNvPicPr>
          <p:nvPr/>
        </p:nvPicPr>
        <p:blipFill>
          <a:blip r:embed="rId2" cstate="print"/>
          <a:srcRect/>
          <a:stretch>
            <a:fillRect/>
          </a:stretch>
        </p:blipFill>
        <p:spPr bwMode="auto">
          <a:xfrm>
            <a:off x="0" y="3688907"/>
            <a:ext cx="9144000" cy="4439093"/>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505200" cy="6858000"/>
          </a:xfrm>
        </p:spPr>
        <p:txBody>
          <a:bodyPr>
            <a:normAutofit/>
          </a:bodyPr>
          <a:lstStyle/>
          <a:p>
            <a:r>
              <a:rPr lang="en-US" sz="2500" dirty="0" smtClean="0"/>
              <a:t>In questions of science, the authority of a thousand is not worth the humble reasoning of a single individual. </a:t>
            </a:r>
            <a:r>
              <a:rPr lang="en-US" dirty="0" smtClean="0"/>
              <a:t/>
            </a:r>
            <a:br>
              <a:rPr lang="en-US" dirty="0" smtClean="0"/>
            </a:br>
            <a:r>
              <a:rPr lang="en-US" dirty="0" smtClean="0"/>
              <a:t/>
            </a:r>
            <a:br>
              <a:rPr lang="en-US" dirty="0" smtClean="0"/>
            </a:br>
            <a:r>
              <a:rPr lang="en-US" sz="2000" dirty="0" smtClean="0"/>
              <a:t>- Galileo </a:t>
            </a:r>
            <a:r>
              <a:rPr lang="en-US" sz="2000" dirty="0" err="1" smtClean="0"/>
              <a:t>Galilei</a:t>
            </a:r>
            <a:endParaRPr lang="en-US" sz="2000" dirty="0"/>
          </a:p>
        </p:txBody>
      </p:sp>
      <p:pic>
        <p:nvPicPr>
          <p:cNvPr id="14338" name="Picture 2" descr="C:\Users\brian\Desktop\Justus_Sustermans_-_Portrait_of_Galileo_Galilei,_1636.jpg"/>
          <p:cNvPicPr>
            <a:picLocks noChangeAspect="1" noChangeArrowheads="1"/>
          </p:cNvPicPr>
          <p:nvPr/>
        </p:nvPicPr>
        <p:blipFill>
          <a:blip r:embed="rId2" cstate="print"/>
          <a:srcRect/>
          <a:stretch>
            <a:fillRect/>
          </a:stretch>
        </p:blipFill>
        <p:spPr bwMode="auto">
          <a:xfrm>
            <a:off x="3744858" y="0"/>
            <a:ext cx="5399142" cy="68580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Users\brian\Desktop\V-J_Day_Times_Square_NYWTS.jpg"/>
          <p:cNvPicPr>
            <a:picLocks noChangeAspect="1" noChangeArrowheads="1"/>
          </p:cNvPicPr>
          <p:nvPr/>
        </p:nvPicPr>
        <p:blipFill>
          <a:blip r:embed="rId2" cstate="print">
            <a:duotone>
              <a:schemeClr val="bg2">
                <a:shade val="45000"/>
                <a:satMod val="135000"/>
              </a:schemeClr>
              <a:prstClr val="white"/>
            </a:duotone>
            <a:lum bright="10000" contrast="-40000"/>
          </a:blip>
          <a:stretch>
            <a:fillRect/>
          </a:stretch>
        </p:blipFill>
        <p:spPr bwMode="auto">
          <a:xfrm>
            <a:off x="0" y="1944"/>
            <a:ext cx="9144000" cy="7438422"/>
          </a:xfrm>
          <a:prstGeom prst="rect">
            <a:avLst/>
          </a:prstGeom>
          <a:noFill/>
        </p:spPr>
      </p:pic>
      <p:sp>
        <p:nvSpPr>
          <p:cNvPr id="3" name="Content Placeholder 2"/>
          <p:cNvSpPr>
            <a:spLocks noGrp="1"/>
          </p:cNvSpPr>
          <p:nvPr>
            <p:ph idx="1"/>
          </p:nvPr>
        </p:nvSpPr>
        <p:spPr>
          <a:xfrm>
            <a:off x="457200" y="838200"/>
            <a:ext cx="8229600" cy="5334000"/>
          </a:xfrm>
        </p:spPr>
        <p:txBody>
          <a:bodyPr>
            <a:normAutofit/>
          </a:bodyPr>
          <a:lstStyle/>
          <a:p>
            <a:pPr marL="0" indent="0" algn="ctr">
              <a:buNone/>
            </a:pPr>
            <a:r>
              <a:rPr lang="en-US" dirty="0" smtClean="0"/>
              <a:t>In the case of my evidence, and the evidence of this group in general, we should not appeal to the highly educated, or to the masses.  </a:t>
            </a:r>
          </a:p>
          <a:p>
            <a:pPr marL="0" indent="0" algn="ctr">
              <a:buNone/>
            </a:pPr>
            <a:endParaRPr lang="en-US" sz="2000" dirty="0" smtClean="0"/>
          </a:p>
          <a:p>
            <a:pPr marL="0" indent="0" algn="ctr">
              <a:buNone/>
            </a:pPr>
            <a:r>
              <a:rPr lang="en-US" dirty="0" smtClean="0"/>
              <a:t>Put aside your prejudice and </a:t>
            </a:r>
          </a:p>
          <a:p>
            <a:pPr marL="0" indent="0" algn="ctr">
              <a:buNone/>
            </a:pPr>
            <a:r>
              <a:rPr lang="en-US" dirty="0" smtClean="0"/>
              <a:t>look at the evidence itself.</a:t>
            </a:r>
          </a:p>
          <a:p>
            <a:pPr marL="0" indent="0" algn="ctr">
              <a:buNone/>
            </a:pPr>
            <a:endParaRPr lang="en-US" sz="1500" dirty="0" smtClean="0"/>
          </a:p>
          <a:p>
            <a:pPr marL="0" indent="0" algn="ctr">
              <a:buNone/>
            </a:pPr>
            <a:r>
              <a:rPr lang="en-US" dirty="0" smtClean="0"/>
              <a:t>Become the expert.</a:t>
            </a:r>
          </a:p>
          <a:p>
            <a:pPr marL="0" indent="0" algn="ctr">
              <a:buNone/>
            </a:pPr>
            <a:endParaRPr lang="en-US" sz="1500" dirty="0" smtClean="0"/>
          </a:p>
          <a:p>
            <a:pPr marL="0" indent="0" algn="ctr">
              <a:buNone/>
            </a:pPr>
            <a:r>
              <a:rPr lang="en-US" dirty="0" smtClean="0"/>
              <a:t>Convert the masses.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rian\Desktop\005RM Triple Divide.jpg"/>
          <p:cNvPicPr>
            <a:picLocks noChangeAspect="1" noChangeArrowheads="1"/>
          </p:cNvPicPr>
          <p:nvPr/>
        </p:nvPicPr>
        <p:blipFill>
          <a:blip r:embed="rId2" cstate="print">
            <a:lum bright="50000" contrast="-5000"/>
          </a:blip>
          <a:srcRect/>
          <a:stretch>
            <a:fillRect/>
          </a:stretch>
        </p:blipFill>
        <p:spPr bwMode="auto">
          <a:xfrm>
            <a:off x="0" y="-1"/>
            <a:ext cx="9144000" cy="6873875"/>
          </a:xfrm>
          <a:prstGeom prst="rect">
            <a:avLst/>
          </a:prstGeom>
          <a:noFill/>
        </p:spPr>
      </p:pic>
      <p:sp>
        <p:nvSpPr>
          <p:cNvPr id="2" name="Title 1"/>
          <p:cNvSpPr>
            <a:spLocks noGrp="1"/>
          </p:cNvSpPr>
          <p:nvPr>
            <p:ph type="title"/>
          </p:nvPr>
        </p:nvSpPr>
        <p:spPr>
          <a:xfrm>
            <a:off x="457200" y="228600"/>
            <a:ext cx="8229600" cy="990600"/>
          </a:xfrm>
          <a:solidFill>
            <a:schemeClr val="bg1">
              <a:alpha val="50000"/>
            </a:schemeClr>
          </a:solidFill>
        </p:spPr>
        <p:txBody>
          <a:bodyPr>
            <a:normAutofit fontScale="90000"/>
          </a:bodyPr>
          <a:lstStyle/>
          <a:p>
            <a:r>
              <a:rPr lang="en-US" sz="3600" dirty="0" smtClean="0"/>
              <a:t>This presentation was different than my book.  </a:t>
            </a:r>
            <a:r>
              <a:rPr lang="en-US" dirty="0" smtClean="0"/>
              <a:t>How?</a:t>
            </a:r>
            <a:endParaRPr lang="en-US" dirty="0"/>
          </a:p>
        </p:txBody>
      </p:sp>
      <p:sp>
        <p:nvSpPr>
          <p:cNvPr id="3" name="Content Placeholder 2"/>
          <p:cNvSpPr>
            <a:spLocks noGrp="1"/>
          </p:cNvSpPr>
          <p:nvPr>
            <p:ph idx="1"/>
          </p:nvPr>
        </p:nvSpPr>
        <p:spPr>
          <a:xfrm>
            <a:off x="457200" y="1371600"/>
            <a:ext cx="3886200" cy="3810000"/>
          </a:xfrm>
          <a:solidFill>
            <a:schemeClr val="bg1">
              <a:alpha val="50000"/>
            </a:schemeClr>
          </a:solidFill>
        </p:spPr>
        <p:txBody>
          <a:bodyPr>
            <a:normAutofit/>
          </a:bodyPr>
          <a:lstStyle/>
          <a:p>
            <a:pPr>
              <a:spcAft>
                <a:spcPts val="600"/>
              </a:spcAft>
              <a:buNone/>
            </a:pPr>
            <a:r>
              <a:rPr lang="en-US" dirty="0" smtClean="0"/>
              <a:t>This presentation:</a:t>
            </a:r>
          </a:p>
          <a:p>
            <a:pPr>
              <a:spcAft>
                <a:spcPts val="600"/>
              </a:spcAft>
            </a:pPr>
            <a:r>
              <a:rPr lang="en-US" sz="2000" dirty="0" smtClean="0"/>
              <a:t>Many people appeal to authority or popular opinion.</a:t>
            </a:r>
          </a:p>
          <a:p>
            <a:pPr>
              <a:spcAft>
                <a:spcPts val="600"/>
              </a:spcAft>
            </a:pPr>
            <a:r>
              <a:rPr lang="en-US" sz="2000" dirty="0" smtClean="0"/>
              <a:t>I used very little science.</a:t>
            </a:r>
          </a:p>
          <a:p>
            <a:pPr>
              <a:spcAft>
                <a:spcPts val="600"/>
              </a:spcAft>
            </a:pPr>
            <a:r>
              <a:rPr lang="en-US" sz="2000" dirty="0" smtClean="0"/>
              <a:t>There are traces of Paganism and flood stories in our culture and elsewhere (everywhere).</a:t>
            </a:r>
          </a:p>
          <a:p>
            <a:pPr>
              <a:spcAft>
                <a:spcPts val="600"/>
              </a:spcAft>
            </a:pPr>
            <a:r>
              <a:rPr lang="en-US" sz="2000" dirty="0" smtClean="0"/>
              <a:t>The Jewish record is detailed.</a:t>
            </a:r>
          </a:p>
          <a:p>
            <a:pPr>
              <a:spcAft>
                <a:spcPts val="600"/>
              </a:spcAft>
            </a:pPr>
            <a:endParaRPr lang="en-US" sz="2000" dirty="0" smtClean="0"/>
          </a:p>
          <a:p>
            <a:pPr>
              <a:spcAft>
                <a:spcPts val="600"/>
              </a:spcAft>
            </a:pPr>
            <a:endParaRPr lang="en-US" sz="2000" dirty="0"/>
          </a:p>
        </p:txBody>
      </p:sp>
      <p:sp>
        <p:nvSpPr>
          <p:cNvPr id="5" name="Content Placeholder 2"/>
          <p:cNvSpPr txBox="1">
            <a:spLocks/>
          </p:cNvSpPr>
          <p:nvPr/>
        </p:nvSpPr>
        <p:spPr>
          <a:xfrm>
            <a:off x="4648200" y="1371600"/>
            <a:ext cx="4038600" cy="3810000"/>
          </a:xfrm>
          <a:prstGeom prst="rect">
            <a:avLst/>
          </a:prstGeom>
          <a:solidFill>
            <a:schemeClr val="bg1">
              <a:alpha val="5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My book:</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000" b="0" u="none" strike="noStrike" kern="1200" cap="none" spc="0" normalizeH="0" baseline="0" noProof="0" dirty="0" smtClean="0">
                <a:ln>
                  <a:noFill/>
                </a:ln>
                <a:solidFill>
                  <a:schemeClr val="tx1"/>
                </a:solidFill>
                <a:effectLst/>
                <a:uLnTx/>
                <a:uFillTx/>
                <a:latin typeface="+mn-lt"/>
                <a:ea typeface="+mn-ea"/>
                <a:cs typeface="+mn-cs"/>
              </a:rPr>
              <a:t>I</a:t>
            </a:r>
            <a:r>
              <a:rPr kumimoji="0" lang="en-US" sz="2000" b="0" u="none" strike="noStrike" kern="1200" cap="none" spc="0" normalizeH="0" noProof="0" dirty="0" smtClean="0">
                <a:ln>
                  <a:noFill/>
                </a:ln>
                <a:solidFill>
                  <a:schemeClr val="tx1"/>
                </a:solidFill>
                <a:effectLst/>
                <a:uLnTx/>
                <a:uFillTx/>
                <a:latin typeface="+mn-lt"/>
                <a:ea typeface="+mn-ea"/>
                <a:cs typeface="+mn-cs"/>
              </a:rPr>
              <a:t> deal with the nature of bias.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lang="en-US" sz="2000" baseline="0" dirty="0" smtClean="0"/>
              <a:t>I</a:t>
            </a:r>
            <a:r>
              <a:rPr lang="en-US" sz="2000" dirty="0" smtClean="0"/>
              <a:t> elaborate on the most solid scientific data I’ve come across.</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000" b="0" u="none" strike="noStrike" kern="1200" cap="none" spc="0" normalizeH="0" baseline="0" noProof="0" dirty="0" smtClean="0">
                <a:ln>
                  <a:noFill/>
                </a:ln>
                <a:solidFill>
                  <a:schemeClr val="tx1"/>
                </a:solidFill>
                <a:effectLst/>
                <a:uLnTx/>
                <a:uFillTx/>
                <a:latin typeface="+mn-lt"/>
                <a:ea typeface="+mn-ea"/>
                <a:cs typeface="+mn-cs"/>
              </a:rPr>
              <a:t>I  quote pagan</a:t>
            </a:r>
            <a:r>
              <a:rPr kumimoji="0" lang="en-US" sz="2000" b="0" u="none" strike="noStrike" kern="1200" cap="none" spc="0" normalizeH="0" noProof="0" dirty="0" smtClean="0">
                <a:ln>
                  <a:noFill/>
                </a:ln>
                <a:solidFill>
                  <a:schemeClr val="tx1"/>
                </a:solidFill>
                <a:effectLst/>
                <a:uLnTx/>
                <a:uFillTx/>
                <a:latin typeface="+mn-lt"/>
                <a:ea typeface="+mn-ea"/>
                <a:cs typeface="+mn-cs"/>
              </a:rPr>
              <a:t> sources who claim that pagan gods are our deified ancestors, a Jewish and a Christian historian that add dates, names, and other details, thereby removing any doubt.</a:t>
            </a:r>
            <a:endParaRPr kumimoji="0" lang="en-US" sz="2000" b="0" u="none" strike="noStrike" kern="1200" cap="none" spc="0" normalizeH="0" baseline="0" noProof="0" dirty="0">
              <a:ln>
                <a:noFill/>
              </a:ln>
              <a:solidFill>
                <a:schemeClr val="tx1"/>
              </a:solidFill>
              <a:effectLst/>
              <a:uLnTx/>
              <a:uFillTx/>
              <a:latin typeface="+mn-lt"/>
              <a:ea typeface="+mn-ea"/>
              <a:cs typeface="+mn-cs"/>
            </a:endParaRPr>
          </a:p>
        </p:txBody>
      </p:sp>
      <p:sp>
        <p:nvSpPr>
          <p:cNvPr id="9" name="Title 1"/>
          <p:cNvSpPr txBox="1">
            <a:spLocks/>
          </p:cNvSpPr>
          <p:nvPr/>
        </p:nvSpPr>
        <p:spPr>
          <a:xfrm>
            <a:off x="457200" y="5257800"/>
            <a:ext cx="8229600" cy="1219200"/>
          </a:xfrm>
          <a:prstGeom prst="rect">
            <a:avLst/>
          </a:prstGeom>
          <a:solidFill>
            <a:schemeClr val="bg1">
              <a:alpha val="50000"/>
            </a:schemeClr>
          </a:solidFill>
        </p:spPr>
        <p:txBody>
          <a:bodyPr vert="horz" lIns="91440" tIns="45720" rIns="91440" bIns="45720" rtlCol="0"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There is so much to history, I haven’t even begun to show</a:t>
            </a:r>
            <a:r>
              <a:rPr kumimoji="0" lang="en-US" sz="36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just how often it confirms the Bible!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baseline="0" dirty="0" smtClean="0">
                <a:effectLst>
                  <a:outerShdw blurRad="38100" dist="38100" dir="2700000" algn="tl">
                    <a:srgbClr val="000000">
                      <a:alpha val="43137"/>
                    </a:srgbClr>
                  </a:outerShdw>
                </a:effectLst>
                <a:latin typeface="+mj-lt"/>
                <a:ea typeface="+mj-ea"/>
                <a:cs typeface="+mj-cs"/>
              </a:rPr>
              <a:t>This</a:t>
            </a:r>
            <a:r>
              <a:rPr lang="en-US" sz="3600" b="1" dirty="0" smtClean="0">
                <a:effectLst>
                  <a:outerShdw blurRad="38100" dist="38100" dir="2700000" algn="tl">
                    <a:srgbClr val="000000">
                      <a:alpha val="43137"/>
                    </a:srgbClr>
                  </a:outerShdw>
                </a:effectLst>
                <a:latin typeface="+mj-lt"/>
                <a:ea typeface="+mj-ea"/>
                <a:cs typeface="+mj-cs"/>
              </a:rPr>
              <a:t> is worthy of a lifetime of study.</a:t>
            </a:r>
            <a:endParaRPr kumimoji="0" lang="en-US" sz="3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Other resources</a:t>
            </a:r>
            <a:endParaRPr lang="en-US" dirty="0"/>
          </a:p>
        </p:txBody>
      </p:sp>
      <p:sp>
        <p:nvSpPr>
          <p:cNvPr id="3" name="Content Placeholder 2"/>
          <p:cNvSpPr>
            <a:spLocks noGrp="1"/>
          </p:cNvSpPr>
          <p:nvPr>
            <p:ph idx="1"/>
          </p:nvPr>
        </p:nvSpPr>
        <p:spPr>
          <a:xfrm>
            <a:off x="457200" y="1066800"/>
            <a:ext cx="8229600" cy="2514600"/>
          </a:xfrm>
        </p:spPr>
        <p:txBody>
          <a:bodyPr/>
          <a:lstStyle/>
          <a:p>
            <a:r>
              <a:rPr lang="en-US" dirty="0" smtClean="0"/>
              <a:t>Bill Cooper, </a:t>
            </a:r>
            <a:r>
              <a:rPr lang="en-US" sz="2800" dirty="0" smtClean="0"/>
              <a:t>After the Flood &amp; The Table of Nations</a:t>
            </a:r>
          </a:p>
          <a:p>
            <a:r>
              <a:rPr lang="en-US" dirty="0" smtClean="0"/>
              <a:t>Arthur C. </a:t>
            </a:r>
            <a:r>
              <a:rPr lang="en-US" dirty="0" err="1" smtClean="0"/>
              <a:t>Custance</a:t>
            </a:r>
            <a:r>
              <a:rPr lang="en-US" dirty="0" smtClean="0"/>
              <a:t>, Noah's Three Sons</a:t>
            </a:r>
          </a:p>
          <a:p>
            <a:r>
              <a:rPr lang="en-US" dirty="0" smtClean="0"/>
              <a:t>Eusebius, </a:t>
            </a:r>
            <a:r>
              <a:rPr lang="en-US" dirty="0" err="1" smtClean="0"/>
              <a:t>Cronicle</a:t>
            </a:r>
            <a:endParaRPr lang="en-US" dirty="0" smtClean="0"/>
          </a:p>
          <a:p>
            <a:r>
              <a:rPr lang="en-US" dirty="0" smtClean="0"/>
              <a:t>Josephus, Antiquities of the Jews </a:t>
            </a:r>
            <a:endParaRPr lang="en-US" dirty="0"/>
          </a:p>
        </p:txBody>
      </p:sp>
      <p:sp>
        <p:nvSpPr>
          <p:cNvPr id="4" name="TextBox 3"/>
          <p:cNvSpPr txBox="1"/>
          <p:nvPr/>
        </p:nvSpPr>
        <p:spPr>
          <a:xfrm>
            <a:off x="609600" y="4038600"/>
            <a:ext cx="7772400" cy="2000548"/>
          </a:xfrm>
          <a:prstGeom prst="rect">
            <a:avLst/>
          </a:prstGeom>
          <a:noFill/>
        </p:spPr>
        <p:txBody>
          <a:bodyPr wrap="square" rtlCol="0">
            <a:spAutoFit/>
          </a:bodyPr>
          <a:lstStyle/>
          <a:p>
            <a:r>
              <a:rPr lang="en-US" sz="3100" dirty="0" smtClean="0"/>
              <a:t>It would be impossible to get through even </a:t>
            </a:r>
            <a:r>
              <a:rPr lang="en-US" sz="3100" u="sng" dirty="0" smtClean="0"/>
              <a:t>one</a:t>
            </a:r>
            <a:r>
              <a:rPr lang="en-US" sz="3100" dirty="0" smtClean="0"/>
              <a:t> of these resources and still believe in evolution, but when you put them together, you have a free, power pack of faith building materials.</a:t>
            </a:r>
            <a:endParaRPr lang="en-US" sz="3100" dirty="0"/>
          </a:p>
        </p:txBody>
      </p:sp>
      <p:sp>
        <p:nvSpPr>
          <p:cNvPr id="5" name="Rectangle 4"/>
          <p:cNvSpPr/>
          <p:nvPr/>
        </p:nvSpPr>
        <p:spPr>
          <a:xfrm>
            <a:off x="0" y="6248400"/>
            <a:ext cx="9144000" cy="461665"/>
          </a:xfrm>
          <a:prstGeom prst="rect">
            <a:avLst/>
          </a:prstGeom>
        </p:spPr>
        <p:txBody>
          <a:bodyPr wrap="square">
            <a:spAutoFit/>
          </a:bodyPr>
          <a:lstStyle/>
          <a:p>
            <a:pPr algn="ctr"/>
            <a:r>
              <a:rPr lang="en-US" sz="2400" i="1" dirty="0" smtClean="0">
                <a:latin typeface="Times New Roman" pitchFamily="18" charset="0"/>
                <a:cs typeface="Times New Roman" pitchFamily="18" charset="0"/>
              </a:rPr>
              <a:t>Special thanks to </a:t>
            </a:r>
            <a:r>
              <a:rPr lang="en-US" sz="2400" i="1" u="sng" dirty="0" smtClean="0">
                <a:latin typeface="Times New Roman" pitchFamily="18" charset="0"/>
                <a:cs typeface="Times New Roman" pitchFamily="18" charset="0"/>
              </a:rPr>
              <a:t>thefingerworks.com</a:t>
            </a:r>
            <a:r>
              <a:rPr lang="en-US" sz="2400" i="1" dirty="0" smtClean="0">
                <a:latin typeface="Times New Roman" pitchFamily="18" charset="0"/>
                <a:cs typeface="Times New Roman" pitchFamily="18" charset="0"/>
              </a:rPr>
              <a:t> for your amazing photos.</a:t>
            </a:r>
            <a:endParaRPr lang="en-US" sz="2400" i="1" dirty="0">
              <a:latin typeface="Times New Roman" pitchFamily="18" charset="0"/>
              <a:cs typeface="Times New Roman" pitchFamily="18" charset="0"/>
            </a:endParaRPr>
          </a:p>
        </p:txBody>
      </p:sp>
      <p:sp>
        <p:nvSpPr>
          <p:cNvPr id="6" name="TextBox 5"/>
          <p:cNvSpPr txBox="1"/>
          <p:nvPr/>
        </p:nvSpPr>
        <p:spPr>
          <a:xfrm>
            <a:off x="2667000" y="3505200"/>
            <a:ext cx="3726469" cy="446276"/>
          </a:xfrm>
          <a:prstGeom prst="rect">
            <a:avLst/>
          </a:prstGeom>
          <a:noFill/>
        </p:spPr>
        <p:txBody>
          <a:bodyPr wrap="none" rtlCol="0">
            <a:spAutoFit/>
          </a:bodyPr>
          <a:lstStyle/>
          <a:p>
            <a:r>
              <a:rPr lang="en-US" sz="2300" b="1" dirty="0" smtClean="0"/>
              <a:t>From Noah to Hercules . com</a:t>
            </a:r>
            <a:endParaRPr lang="en-US" sz="2300" b="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brian\Desktop\ashes-lava-volcanic_w725_h544.jpg"/>
          <p:cNvPicPr>
            <a:picLocks noChangeAspect="1" noChangeArrowheads="1"/>
          </p:cNvPicPr>
          <p:nvPr/>
        </p:nvPicPr>
        <p:blipFill>
          <a:blip r:embed="rId2" cstate="print">
            <a:duotone>
              <a:prstClr val="black"/>
              <a:schemeClr val="tx2">
                <a:tint val="45000"/>
                <a:satMod val="400000"/>
              </a:schemeClr>
            </a:duotone>
            <a:lum bright="-25000" contrast="-50000"/>
          </a:blip>
          <a:srcRect/>
          <a:stretch>
            <a:fillRect/>
          </a:stretch>
        </p:blipFill>
        <p:spPr bwMode="auto">
          <a:xfrm>
            <a:off x="0" y="0"/>
            <a:ext cx="9144000" cy="6861153"/>
          </a:xfrm>
          <a:prstGeom prst="rect">
            <a:avLst/>
          </a:prstGeom>
          <a:noFill/>
        </p:spPr>
      </p:pic>
      <p:pic>
        <p:nvPicPr>
          <p:cNvPr id="1026" name="Picture 2" descr="C:\Users\brian\Desktop\Forbes_1.jpg"/>
          <p:cNvPicPr>
            <a:picLocks noChangeAspect="1" noChangeArrowheads="1"/>
          </p:cNvPicPr>
          <p:nvPr/>
        </p:nvPicPr>
        <p:blipFill>
          <a:blip r:embed="rId3" cstate="print"/>
          <a:srcRect/>
          <a:stretch>
            <a:fillRect/>
          </a:stretch>
        </p:blipFill>
        <p:spPr bwMode="auto">
          <a:xfrm>
            <a:off x="4839900" y="533400"/>
            <a:ext cx="3810000" cy="5755533"/>
          </a:xfrm>
          <a:prstGeom prst="rect">
            <a:avLst/>
          </a:prstGeom>
          <a:noFill/>
        </p:spPr>
      </p:pic>
      <p:sp>
        <p:nvSpPr>
          <p:cNvPr id="10" name="TextBox 9"/>
          <p:cNvSpPr txBox="1"/>
          <p:nvPr/>
        </p:nvSpPr>
        <p:spPr>
          <a:xfrm>
            <a:off x="381000" y="533401"/>
            <a:ext cx="4343400" cy="5786199"/>
          </a:xfrm>
          <a:prstGeom prst="rect">
            <a:avLst/>
          </a:prstGeom>
          <a:blipFill dpi="0" rotWithShape="1">
            <a:blip r:embed="rId4" cstate="print">
              <a:alphaModFix amt="70000"/>
            </a:blip>
            <a:srcRect/>
            <a:tile tx="0" ty="0" sx="100000" sy="100000" flip="none" algn="tl"/>
          </a:blipFill>
        </p:spPr>
        <p:txBody>
          <a:bodyPr wrap="square" rtlCol="0">
            <a:spAutoFit/>
          </a:bodyPr>
          <a:lstStyle/>
          <a:p>
            <a:pPr algn="ctr"/>
            <a:r>
              <a:rPr lang="en-US" sz="7400" dirty="0" smtClean="0">
                <a:solidFill>
                  <a:schemeClr val="bg2">
                    <a:lumMod val="90000"/>
                  </a:schemeClr>
                </a:solidFill>
                <a:latin typeface="David" pitchFamily="34" charset="-79"/>
                <a:cs typeface="David" pitchFamily="34" charset="-79"/>
              </a:rPr>
              <a:t>What History Tells Us About History</a:t>
            </a:r>
            <a:endParaRPr lang="en-US" sz="7400" dirty="0">
              <a:solidFill>
                <a:schemeClr val="bg2">
                  <a:lumMod val="90000"/>
                </a:schemeClr>
              </a:solidFill>
              <a:latin typeface="David" pitchFamily="34" charset="-79"/>
              <a:cs typeface="David" pitchFamily="34" charset="-79"/>
            </a:endParaRPr>
          </a:p>
        </p:txBody>
      </p:sp>
      <p:sp>
        <p:nvSpPr>
          <p:cNvPr id="12" name="TextBox 11"/>
          <p:cNvSpPr txBox="1"/>
          <p:nvPr/>
        </p:nvSpPr>
        <p:spPr>
          <a:xfrm>
            <a:off x="4876800" y="5410200"/>
            <a:ext cx="3823483" cy="415498"/>
          </a:xfrm>
          <a:prstGeom prst="rect">
            <a:avLst/>
          </a:prstGeom>
          <a:noFill/>
        </p:spPr>
        <p:txBody>
          <a:bodyPr wrap="none" rtlCol="0">
            <a:spAutoFit/>
          </a:bodyPr>
          <a:lstStyle/>
          <a:p>
            <a:r>
              <a:rPr lang="en-US" sz="2100" b="1" dirty="0" smtClean="0">
                <a:solidFill>
                  <a:schemeClr val="accent5">
                    <a:lumMod val="50000"/>
                  </a:schemeClr>
                </a:solidFill>
                <a:latin typeface="Bookman Old Style" pitchFamily="18" charset="0"/>
              </a:rPr>
              <a:t>FromNoahtoHercules.com</a:t>
            </a:r>
            <a:endParaRPr lang="en-US" sz="2100" b="1" dirty="0">
              <a:solidFill>
                <a:schemeClr val="accent5">
                  <a:lumMod val="50000"/>
                </a:schemeClr>
              </a:solidFill>
              <a:latin typeface="Bookman Old Style"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6078</TotalTime>
  <Words>6205</Words>
  <Application>Microsoft Office PowerPoint</Application>
  <PresentationFormat>On-screen Show (4:3)</PresentationFormat>
  <Paragraphs>474</Paragraphs>
  <Slides>99</Slides>
  <Notes>0</Notes>
  <HiddenSlides>0</HiddenSlides>
  <MMClips>2</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History really is neglected</vt:lpstr>
      <vt:lpstr>Slide 17</vt:lpstr>
      <vt:lpstr>Slide 18</vt:lpstr>
      <vt:lpstr>Slide 19</vt:lpstr>
      <vt:lpstr>Slide 20</vt:lpstr>
      <vt:lpstr>Slide 21</vt:lpstr>
      <vt:lpstr>Me</vt:lpstr>
      <vt:lpstr>This Meeting</vt:lpstr>
      <vt:lpstr>This Meeting and Me</vt:lpstr>
      <vt:lpstr>This Meeting and the World</vt:lpstr>
      <vt:lpstr>Slide 26</vt:lpstr>
      <vt:lpstr>Outline</vt:lpstr>
      <vt:lpstr>SCIENCE</vt:lpstr>
      <vt:lpstr>The Sea Floor</vt:lpstr>
      <vt:lpstr>The Layers</vt:lpstr>
      <vt:lpstr>Power, Not Time</vt:lpstr>
      <vt:lpstr>Lamarckism</vt:lpstr>
      <vt:lpstr>Another Mechanism?</vt:lpstr>
      <vt:lpstr>An argument against Theistic Evolution - Sexual Reproduction -</vt:lpstr>
      <vt:lpstr>History, too, has something to say about catastrophe and genetic traits</vt:lpstr>
      <vt:lpstr>Paganism is Everywhere!</vt:lpstr>
      <vt:lpstr>From Greece</vt:lpstr>
      <vt:lpstr>To Rome</vt:lpstr>
      <vt:lpstr>Germanic gods</vt:lpstr>
      <vt:lpstr>Africa</vt:lpstr>
      <vt:lpstr>Asia</vt:lpstr>
      <vt:lpstr>Australia</vt:lpstr>
      <vt:lpstr>Americas</vt:lpstr>
      <vt:lpstr>Even Hawaii</vt:lpstr>
      <vt:lpstr>Everywhere!</vt:lpstr>
      <vt:lpstr>Why?</vt:lpstr>
      <vt:lpstr>I’m not going to tell you.</vt:lpstr>
      <vt:lpstr>Just kidding.</vt:lpstr>
      <vt:lpstr>Similarities in Paganism</vt:lpstr>
      <vt:lpstr>DAYS OF THE WEEK</vt:lpstr>
      <vt:lpstr>Slide 51</vt:lpstr>
      <vt:lpstr>Slide 52</vt:lpstr>
      <vt:lpstr>Slide 53</vt:lpstr>
      <vt:lpstr>Slide 54</vt:lpstr>
      <vt:lpstr>Slide 55</vt:lpstr>
      <vt:lpstr>How we got our calendar</vt:lpstr>
      <vt:lpstr>There are hundreds of examples where paganism remained in our language</vt:lpstr>
      <vt:lpstr>Slide 58</vt:lpstr>
      <vt:lpstr>Slide 59</vt:lpstr>
      <vt:lpstr>A question on similarities</vt:lpstr>
      <vt:lpstr>Slide 61</vt:lpstr>
      <vt:lpstr>Flood stories Nations close to Israel had stories pretty similar to the Biblical account</vt:lpstr>
      <vt:lpstr>Flood stories Some nations nearer to Israel had stories that were vastly different.</vt:lpstr>
      <vt:lpstr>Flood stories Even into Africa, they kept some key details.</vt:lpstr>
      <vt:lpstr>Flood stories Some details that were not in the Bible might have been true.</vt:lpstr>
      <vt:lpstr>Flood stories Whispers of Babel and Eden</vt:lpstr>
      <vt:lpstr>They carried more than Flood stories!</vt:lpstr>
      <vt:lpstr>They carried more than Flood stories!</vt:lpstr>
      <vt:lpstr>We have established that:</vt:lpstr>
      <vt:lpstr>What makes Judaism so special?</vt:lpstr>
      <vt:lpstr>Judaism</vt:lpstr>
      <vt:lpstr>Jasher</vt:lpstr>
      <vt:lpstr>Jasher</vt:lpstr>
      <vt:lpstr>Note the details of the Jewish record Names are given for people without stories</vt:lpstr>
      <vt:lpstr>Note the details of the Jewish record Details that are not in Genesis, but are not contradictory.</vt:lpstr>
      <vt:lpstr>Note the details of the Jewish record Though surreal, the numbers are consistent</vt:lpstr>
      <vt:lpstr>Note the details of the Jewish record There are logically consistent motives</vt:lpstr>
      <vt:lpstr>Note the details of the Jewish record There are logically consistent motives</vt:lpstr>
      <vt:lpstr>Note the details of the Jewish record There’s more detail all around</vt:lpstr>
      <vt:lpstr>Note the details of the Jewish record There were interactions you might not have suspected.</vt:lpstr>
      <vt:lpstr>Jasher Interpretation</vt:lpstr>
      <vt:lpstr>“Outrageous” claims in the Jewish record</vt:lpstr>
      <vt:lpstr>Ages of Kings  (Egyptian - from Eusebius)</vt:lpstr>
      <vt:lpstr>This quote from: Travels of Noah into Europe (Some say this source is unreliable)</vt:lpstr>
      <vt:lpstr>Ages of Ancestors (From Josephus)</vt:lpstr>
      <vt:lpstr>Let’s put it all together!</vt:lpstr>
      <vt:lpstr>Nations Were Named for Their Ancestors</vt:lpstr>
      <vt:lpstr>Summary</vt:lpstr>
      <vt:lpstr>Why isn’t this common knowledge?</vt:lpstr>
      <vt:lpstr>Slide 90</vt:lpstr>
      <vt:lpstr>Slide 91</vt:lpstr>
      <vt:lpstr>Moral of the story</vt:lpstr>
      <vt:lpstr>We are sinful.    We are stupid.      We need a Shepherd.</vt:lpstr>
      <vt:lpstr>Another fallacy</vt:lpstr>
      <vt:lpstr>In questions of science, the authority of a thousand is not worth the humble reasoning of a single individual.   - Galileo Galilei</vt:lpstr>
      <vt:lpstr>Slide 96</vt:lpstr>
      <vt:lpstr>This presentation was different than my book.  How?</vt:lpstr>
      <vt:lpstr>Other resources</vt:lpstr>
      <vt:lpstr>Slide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Forbes</dc:creator>
  <cp:lastModifiedBy>forbes</cp:lastModifiedBy>
  <cp:revision>363</cp:revision>
  <dcterms:created xsi:type="dcterms:W3CDTF">2011-01-19T01:44:30Z</dcterms:created>
  <dcterms:modified xsi:type="dcterms:W3CDTF">2011-03-05T23:05:08Z</dcterms:modified>
</cp:coreProperties>
</file>