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142.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44.xml" ContentType="application/vnd.openxmlformats-officedocument.presentationml.slide+xml"/>
  <Override PartName="/ppt/slides/slide153.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3" r:id="rId6"/>
    <p:sldId id="262" r:id="rId7"/>
    <p:sldId id="261" r:id="rId8"/>
    <p:sldId id="267" r:id="rId9"/>
    <p:sldId id="266" r:id="rId10"/>
    <p:sldId id="265" r:id="rId11"/>
    <p:sldId id="264" r:id="rId12"/>
    <p:sldId id="270" r:id="rId13"/>
    <p:sldId id="269" r:id="rId14"/>
    <p:sldId id="268" r:id="rId15"/>
    <p:sldId id="274" r:id="rId16"/>
    <p:sldId id="273" r:id="rId17"/>
    <p:sldId id="272" r:id="rId18"/>
    <p:sldId id="271" r:id="rId19"/>
    <p:sldId id="277" r:id="rId20"/>
    <p:sldId id="276" r:id="rId21"/>
    <p:sldId id="275" r:id="rId22"/>
    <p:sldId id="260" r:id="rId23"/>
    <p:sldId id="412" r:id="rId24"/>
    <p:sldId id="281" r:id="rId25"/>
    <p:sldId id="413" r:id="rId26"/>
    <p:sldId id="280" r:id="rId27"/>
    <p:sldId id="278" r:id="rId28"/>
    <p:sldId id="279" r:id="rId29"/>
    <p:sldId id="290" r:id="rId30"/>
    <p:sldId id="372" r:id="rId31"/>
    <p:sldId id="431" r:id="rId32"/>
    <p:sldId id="430" r:id="rId33"/>
    <p:sldId id="429" r:id="rId34"/>
    <p:sldId id="428" r:id="rId35"/>
    <p:sldId id="432" r:id="rId36"/>
    <p:sldId id="373" r:id="rId37"/>
    <p:sldId id="288" r:id="rId38"/>
    <p:sldId id="287" r:id="rId39"/>
    <p:sldId id="374" r:id="rId40"/>
    <p:sldId id="375" r:id="rId41"/>
    <p:sldId id="328" r:id="rId42"/>
    <p:sldId id="329" r:id="rId43"/>
    <p:sldId id="330" r:id="rId44"/>
    <p:sldId id="331" r:id="rId45"/>
    <p:sldId id="332" r:id="rId46"/>
    <p:sldId id="333" r:id="rId47"/>
    <p:sldId id="334" r:id="rId48"/>
    <p:sldId id="356" r:id="rId49"/>
    <p:sldId id="376" r:id="rId50"/>
    <p:sldId id="286" r:id="rId51"/>
    <p:sldId id="339" r:id="rId52"/>
    <p:sldId id="338" r:id="rId53"/>
    <p:sldId id="337" r:id="rId54"/>
    <p:sldId id="340" r:id="rId55"/>
    <p:sldId id="336" r:id="rId56"/>
    <p:sldId id="358" r:id="rId57"/>
    <p:sldId id="359" r:id="rId58"/>
    <p:sldId id="360" r:id="rId59"/>
    <p:sldId id="361" r:id="rId60"/>
    <p:sldId id="357" r:id="rId61"/>
    <p:sldId id="315" r:id="rId62"/>
    <p:sldId id="284" r:id="rId63"/>
    <p:sldId id="316" r:id="rId64"/>
    <p:sldId id="297" r:id="rId65"/>
    <p:sldId id="341" r:id="rId66"/>
    <p:sldId id="298" r:id="rId67"/>
    <p:sldId id="323" r:id="rId68"/>
    <p:sldId id="321" r:id="rId69"/>
    <p:sldId id="322" r:id="rId70"/>
    <p:sldId id="388" r:id="rId71"/>
    <p:sldId id="343" r:id="rId72"/>
    <p:sldId id="344" r:id="rId73"/>
    <p:sldId id="345" r:id="rId74"/>
    <p:sldId id="346" r:id="rId75"/>
    <p:sldId id="299" r:id="rId76"/>
    <p:sldId id="324" r:id="rId77"/>
    <p:sldId id="301" r:id="rId78"/>
    <p:sldId id="377" r:id="rId79"/>
    <p:sldId id="378" r:id="rId80"/>
    <p:sldId id="342" r:id="rId81"/>
    <p:sldId id="347" r:id="rId82"/>
    <p:sldId id="380" r:id="rId83"/>
    <p:sldId id="381" r:id="rId84"/>
    <p:sldId id="379" r:id="rId85"/>
    <p:sldId id="383" r:id="rId86"/>
    <p:sldId id="384" r:id="rId87"/>
    <p:sldId id="416" r:id="rId88"/>
    <p:sldId id="418" r:id="rId89"/>
    <p:sldId id="419" r:id="rId90"/>
    <p:sldId id="385" r:id="rId91"/>
    <p:sldId id="420" r:id="rId92"/>
    <p:sldId id="421" r:id="rId93"/>
    <p:sldId id="422" r:id="rId94"/>
    <p:sldId id="423" r:id="rId95"/>
    <p:sldId id="295" r:id="rId96"/>
    <p:sldId id="325" r:id="rId97"/>
    <p:sldId id="386" r:id="rId98"/>
    <p:sldId id="326" r:id="rId99"/>
    <p:sldId id="348" r:id="rId100"/>
    <p:sldId id="349" r:id="rId101"/>
    <p:sldId id="327" r:id="rId102"/>
    <p:sldId id="350" r:id="rId103"/>
    <p:sldId id="306" r:id="rId104"/>
    <p:sldId id="292" r:id="rId105"/>
    <p:sldId id="415" r:id="rId106"/>
    <p:sldId id="387" r:id="rId107"/>
    <p:sldId id="351" r:id="rId108"/>
    <p:sldId id="352" r:id="rId109"/>
    <p:sldId id="300" r:id="rId110"/>
    <p:sldId id="353" r:id="rId111"/>
    <p:sldId id="291" r:id="rId112"/>
    <p:sldId id="390" r:id="rId113"/>
    <p:sldId id="391" r:id="rId114"/>
    <p:sldId id="392" r:id="rId115"/>
    <p:sldId id="393" r:id="rId116"/>
    <p:sldId id="395" r:id="rId117"/>
    <p:sldId id="396" r:id="rId118"/>
    <p:sldId id="397" r:id="rId119"/>
    <p:sldId id="398" r:id="rId120"/>
    <p:sldId id="400" r:id="rId121"/>
    <p:sldId id="394" r:id="rId122"/>
    <p:sldId id="399" r:id="rId123"/>
    <p:sldId id="401" r:id="rId124"/>
    <p:sldId id="402" r:id="rId125"/>
    <p:sldId id="403" r:id="rId126"/>
    <p:sldId id="406" r:id="rId127"/>
    <p:sldId id="404" r:id="rId128"/>
    <p:sldId id="414" r:id="rId129"/>
    <p:sldId id="407" r:id="rId130"/>
    <p:sldId id="425" r:id="rId131"/>
    <p:sldId id="409" r:id="rId132"/>
    <p:sldId id="366" r:id="rId133"/>
    <p:sldId id="302" r:id="rId134"/>
    <p:sldId id="426" r:id="rId135"/>
    <p:sldId id="408" r:id="rId136"/>
    <p:sldId id="427" r:id="rId137"/>
    <p:sldId id="389" r:id="rId138"/>
    <p:sldId id="303" r:id="rId139"/>
    <p:sldId id="304" r:id="rId140"/>
    <p:sldId id="424" r:id="rId141"/>
    <p:sldId id="310" r:id="rId142"/>
    <p:sldId id="309" r:id="rId143"/>
    <p:sldId id="308" r:id="rId144"/>
    <p:sldId id="307" r:id="rId145"/>
    <p:sldId id="314" r:id="rId146"/>
    <p:sldId id="318" r:id="rId147"/>
    <p:sldId id="317" r:id="rId148"/>
    <p:sldId id="319" r:id="rId149"/>
    <p:sldId id="305" r:id="rId150"/>
    <p:sldId id="363" r:id="rId151"/>
    <p:sldId id="362" r:id="rId152"/>
    <p:sldId id="311" r:id="rId153"/>
    <p:sldId id="354" r:id="rId154"/>
    <p:sldId id="364" r:id="rId155"/>
    <p:sldId id="312" r:id="rId156"/>
    <p:sldId id="410" r:id="rId157"/>
    <p:sldId id="313" r:id="rId158"/>
    <p:sldId id="382" r:id="rId159"/>
    <p:sldId id="365" r:id="rId160"/>
    <p:sldId id="411" r:id="rId1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24039" autoAdjust="0"/>
    <p:restoredTop sz="94660"/>
  </p:normalViewPr>
  <p:slideViewPr>
    <p:cSldViewPr>
      <p:cViewPr varScale="1">
        <p:scale>
          <a:sx n="80" d="100"/>
          <a:sy n="80" d="100"/>
        </p:scale>
        <p:origin x="-528"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23D2D4-901C-44CC-A22E-D167962371D1}" type="datetimeFigureOut">
              <a:rPr lang="en-US" smtClean="0"/>
              <a:pPr/>
              <a:t>11/30/2011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1D560-E7EA-4A63-B65D-98FC910FEFE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23D2D4-901C-44CC-A22E-D167962371D1}" type="datetimeFigureOut">
              <a:rPr lang="en-US" smtClean="0"/>
              <a:pPr/>
              <a:t>11/30/2011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1D560-E7EA-4A63-B65D-98FC910FEFE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23D2D4-901C-44CC-A22E-D167962371D1}" type="datetimeFigureOut">
              <a:rPr lang="en-US" smtClean="0"/>
              <a:pPr/>
              <a:t>11/30/2011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1D560-E7EA-4A63-B65D-98FC910FEFE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23D2D4-901C-44CC-A22E-D167962371D1}" type="datetimeFigureOut">
              <a:rPr lang="en-US" smtClean="0"/>
              <a:pPr/>
              <a:t>11/30/2011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1D560-E7EA-4A63-B65D-98FC910FEFE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23D2D4-901C-44CC-A22E-D167962371D1}" type="datetimeFigureOut">
              <a:rPr lang="en-US" smtClean="0"/>
              <a:pPr/>
              <a:t>11/30/2011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1D560-E7EA-4A63-B65D-98FC910FEFE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23D2D4-901C-44CC-A22E-D167962371D1}" type="datetimeFigureOut">
              <a:rPr lang="en-US" smtClean="0"/>
              <a:pPr/>
              <a:t>11/30/2011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1D560-E7EA-4A63-B65D-98FC910FEFE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23D2D4-901C-44CC-A22E-D167962371D1}" type="datetimeFigureOut">
              <a:rPr lang="en-US" smtClean="0"/>
              <a:pPr/>
              <a:t>11/30/2011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F1D560-E7EA-4A63-B65D-98FC910FEFE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23D2D4-901C-44CC-A22E-D167962371D1}" type="datetimeFigureOut">
              <a:rPr lang="en-US" smtClean="0"/>
              <a:pPr/>
              <a:t>11/30/2011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1D560-E7EA-4A63-B65D-98FC910FEFE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23D2D4-901C-44CC-A22E-D167962371D1}" type="datetimeFigureOut">
              <a:rPr lang="en-US" smtClean="0"/>
              <a:pPr/>
              <a:t>11/30/2011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1D560-E7EA-4A63-B65D-98FC910FEFE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23D2D4-901C-44CC-A22E-D167962371D1}" type="datetimeFigureOut">
              <a:rPr lang="en-US" smtClean="0"/>
              <a:pPr/>
              <a:t>11/30/2011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1D560-E7EA-4A63-B65D-98FC910FEFE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23D2D4-901C-44CC-A22E-D167962371D1}" type="datetimeFigureOut">
              <a:rPr lang="en-US" smtClean="0"/>
              <a:pPr/>
              <a:t>11/30/2011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1D560-E7EA-4A63-B65D-98FC910FEFE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23D2D4-901C-44CC-A22E-D167962371D1}" type="datetimeFigureOut">
              <a:rPr lang="en-US" smtClean="0"/>
              <a:pPr/>
              <a:t>11/30/2011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1D560-E7EA-4A63-B65D-98FC910FEFE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fromnoahtohercules.com/"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hyperlink" Target="http://en.wikipedia.org/wiki/List_of_country_name_etymologies" TargetMode="External"/><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hyperlink" Target="http://www.newtonproject.sussex.ac.uk/view/texts/normalized/THEM00098" TargetMode="External"/><Relationship Id="rId4" Type="http://schemas.openxmlformats.org/officeDocument/2006/relationships/hyperlink" Target="http://www.attalus.org/translate/eusebius5.html" TargetMode="External"/></Relationships>
</file>

<file path=ppt/slides/_rels/slide13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hyperlink" Target="http://creation.com/a-pair-of-dogs-wolves-on-noahs-ark-couldnt-have-produced-all-dog-varieties-today" TargetMode="External"/><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video" Target="file:///C:\Users\brian\Desktop\my%20book\speech\12-3-11\Clipped-2x-MathBias_WMV%20V9.wmv"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video" Target="file:///C:\Users\brian\Desktop\my%20book\speech\12-3-11\Clipped-DarkMatter-MakingItUp_WMV%20V9.wmv"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8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3" descr="zzowl.jpg"/>
          <p:cNvPicPr>
            <a:picLocks noChangeAspect="1"/>
          </p:cNvPicPr>
          <p:nvPr/>
        </p:nvPicPr>
        <p:blipFill>
          <a:blip r:embed="rId2"/>
          <a:stretch>
            <a:fillRect/>
          </a:stretch>
        </p:blipFill>
        <p:spPr>
          <a:xfrm>
            <a:off x="0" y="0"/>
            <a:ext cx="9144000" cy="9485376"/>
          </a:xfrm>
          <a:prstGeom prst="rect">
            <a:avLst/>
          </a:prstGeom>
          <a:noFill/>
          <a:ln>
            <a:noFill/>
          </a:ln>
        </p:spPr>
      </p:pic>
      <p:sp>
        <p:nvSpPr>
          <p:cNvPr id="2" name="Title 1"/>
          <p:cNvSpPr>
            <a:spLocks noGrp="1"/>
          </p:cNvSpPr>
          <p:nvPr>
            <p:ph type="ctrTitle"/>
          </p:nvPr>
        </p:nvSpPr>
        <p:spPr>
          <a:xfrm>
            <a:off x="533400" y="304800"/>
            <a:ext cx="5105400" cy="1470025"/>
          </a:xfrm>
          <a:solidFill>
            <a:schemeClr val="bg1">
              <a:alpha val="50000"/>
            </a:schemeClr>
          </a:solidFill>
        </p:spPr>
        <p:txBody>
          <a:bodyPr/>
          <a:lstStyle/>
          <a:p>
            <a:pPr algn="l"/>
            <a:r>
              <a:rPr lang="en-US" b="1" dirty="0" smtClean="0">
                <a:effectLst>
                  <a:outerShdw blurRad="38100" dist="38100" dir="2700000" algn="tl">
                    <a:srgbClr val="000000">
                      <a:alpha val="43137"/>
                    </a:srgbClr>
                  </a:outerShdw>
                </a:effectLst>
                <a:latin typeface="EuroRoman" pitchFamily="2" charset="2"/>
              </a:rPr>
              <a:t>The Role of Bias </a:t>
            </a:r>
            <a:br>
              <a:rPr lang="en-US" b="1" dirty="0" smtClean="0">
                <a:effectLst>
                  <a:outerShdw blurRad="38100" dist="38100" dir="2700000" algn="tl">
                    <a:srgbClr val="000000">
                      <a:alpha val="43137"/>
                    </a:srgbClr>
                  </a:outerShdw>
                </a:effectLst>
                <a:latin typeface="EuroRoman" pitchFamily="2" charset="2"/>
              </a:rPr>
            </a:br>
            <a:r>
              <a:rPr lang="en-US" b="1" dirty="0" smtClean="0">
                <a:effectLst>
                  <a:outerShdw blurRad="38100" dist="38100" dir="2700000" algn="tl">
                    <a:srgbClr val="000000">
                      <a:alpha val="43137"/>
                    </a:srgbClr>
                  </a:outerShdw>
                </a:effectLst>
                <a:latin typeface="EuroRoman" pitchFamily="2" charset="2"/>
              </a:rPr>
              <a:t>In the Origins Debate</a:t>
            </a:r>
            <a:endParaRPr lang="en-US" b="1" dirty="0">
              <a:effectLst>
                <a:outerShdw blurRad="38100" dist="38100" dir="2700000" algn="tl">
                  <a:srgbClr val="000000">
                    <a:alpha val="43137"/>
                  </a:srgbClr>
                </a:outerShdw>
              </a:effectLst>
              <a:latin typeface="EuroRoman" pitchFamily="2" charset="2"/>
            </a:endParaRPr>
          </a:p>
        </p:txBody>
      </p:sp>
      <p:sp>
        <p:nvSpPr>
          <p:cNvPr id="3" name="Subtitle 2"/>
          <p:cNvSpPr>
            <a:spLocks noGrp="1"/>
          </p:cNvSpPr>
          <p:nvPr>
            <p:ph type="subTitle" idx="1"/>
          </p:nvPr>
        </p:nvSpPr>
        <p:spPr>
          <a:xfrm>
            <a:off x="4953000" y="5562600"/>
            <a:ext cx="3810000" cy="1066800"/>
          </a:xfrm>
          <a:solidFill>
            <a:schemeClr val="bg1">
              <a:alpha val="50000"/>
            </a:schemeClr>
          </a:solidFill>
        </p:spPr>
        <p:txBody>
          <a:bodyPr/>
          <a:lstStyle/>
          <a:p>
            <a:pPr algn="l"/>
            <a:r>
              <a:rPr lang="en-US" sz="3600" dirty="0" smtClean="0">
                <a:solidFill>
                  <a:schemeClr val="tx1"/>
                </a:solidFill>
                <a:latin typeface="Century" pitchFamily="18" charset="0"/>
              </a:rPr>
              <a:t>By Brian Forbes</a:t>
            </a:r>
            <a:r>
              <a:rPr lang="en-US" dirty="0" smtClean="0">
                <a:solidFill>
                  <a:schemeClr val="tx1"/>
                </a:solidFill>
              </a:rPr>
              <a:t/>
            </a:r>
            <a:br>
              <a:rPr lang="en-US" dirty="0" smtClean="0">
                <a:solidFill>
                  <a:schemeClr val="tx1"/>
                </a:solidFill>
              </a:rPr>
            </a:br>
            <a:r>
              <a:rPr lang="en-US" sz="2000" dirty="0" smtClean="0">
                <a:solidFill>
                  <a:schemeClr val="tx1"/>
                </a:solidFill>
                <a:hlinkClick r:id="rId3"/>
              </a:rPr>
              <a:t>http://FromNoahtoHercules.com</a:t>
            </a:r>
            <a:r>
              <a:rPr lang="en-US" sz="2000" dirty="0" smtClean="0">
                <a:solidFill>
                  <a:schemeClr val="tx1"/>
                </a:solidFill>
              </a:rPr>
              <a:t> </a:t>
            </a:r>
            <a:endParaRPr lang="en-US" sz="2000" dirty="0">
              <a:solidFill>
                <a:schemeClr val="tx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26000" b="-2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438400"/>
            <a:ext cx="7772400" cy="1470025"/>
          </a:xfrm>
        </p:spPr>
        <p:txBody>
          <a:bodyPr/>
          <a:lstStyle/>
          <a:p>
            <a:r>
              <a:rPr lang="en-US" dirty="0" smtClean="0">
                <a:effectLst>
                  <a:outerShdw blurRad="38100" dist="38100" dir="2700000" algn="tl">
                    <a:srgbClr val="000000">
                      <a:alpha val="43137"/>
                    </a:srgbClr>
                  </a:outerShdw>
                </a:effectLst>
              </a:rPr>
              <a:t>I wasn't in a good place to doubt God, so I avoided the topic.</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2" descr="C:\Users\brian\Desktop\storage\Creation Science Discussion Group\other speeches\Fingerworks\IMG110813_0655scr.jpg"/>
          <p:cNvPicPr>
            <a:picLocks noChangeAspect="1" noChangeArrowheads="1"/>
          </p:cNvPicPr>
          <p:nvPr/>
        </p:nvPicPr>
        <p:blipFill>
          <a:blip r:embed="rId2">
            <a:lum bright="30000" contrast="-75000"/>
          </a:blip>
          <a:srcRect/>
          <a:stretch>
            <a:fillRect/>
          </a:stretch>
        </p:blipFill>
        <p:spPr bwMode="auto">
          <a:xfrm>
            <a:off x="-609600" y="0"/>
            <a:ext cx="9753600" cy="7966075"/>
          </a:xfrm>
          <a:prstGeom prst="rect">
            <a:avLst/>
          </a:prstGeom>
          <a:noFill/>
        </p:spPr>
      </p:pic>
      <p:sp>
        <p:nvSpPr>
          <p:cNvPr id="2" name="Title 1"/>
          <p:cNvSpPr>
            <a:spLocks noGrp="1"/>
          </p:cNvSpPr>
          <p:nvPr>
            <p:ph type="ctrTitle"/>
          </p:nvPr>
        </p:nvSpPr>
        <p:spPr>
          <a:xfrm>
            <a:off x="685800" y="2667000"/>
            <a:ext cx="7772400" cy="1470025"/>
          </a:xfrm>
        </p:spPr>
        <p:txBody>
          <a:bodyPr>
            <a:normAutofit/>
          </a:bodyPr>
          <a:lstStyle/>
          <a:p>
            <a:r>
              <a:rPr lang="en-US" dirty="0" smtClean="0"/>
              <a:t>I almost believed in evolution because “all real scientists do”.</a:t>
            </a:r>
            <a:endParaRPr lang="en-US" dirty="0"/>
          </a:p>
        </p:txBody>
      </p:sp>
      <p:sp>
        <p:nvSpPr>
          <p:cNvPr id="3" name="Rectangle 2"/>
          <p:cNvSpPr/>
          <p:nvPr/>
        </p:nvSpPr>
        <p:spPr>
          <a:xfrm>
            <a:off x="3657600" y="6858000"/>
            <a:ext cx="5486400" cy="369332"/>
          </a:xfrm>
          <a:prstGeom prst="rect">
            <a:avLst/>
          </a:prstGeom>
        </p:spPr>
        <p:txBody>
          <a:bodyPr wrap="square">
            <a:spAutoFit/>
          </a:bodyPr>
          <a:lstStyle/>
          <a:p>
            <a:r>
              <a:rPr lang="en-US" dirty="0" smtClean="0"/>
              <a:t>http://www.scienceagainstevolution.org/v16i1e.htm</a:t>
            </a:r>
            <a:endParaRPr lang="en-US"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4819" name="Picture 3" descr="C:\Users\brian\Desktop\storage\Creation Science Discussion Group\other speeches\Fingerworks\IMG17_2944wb.jpg"/>
          <p:cNvPicPr>
            <a:picLocks noChangeAspect="1" noChangeArrowheads="1"/>
          </p:cNvPicPr>
          <p:nvPr/>
        </p:nvPicPr>
        <p:blipFill>
          <a:blip r:embed="rId2">
            <a:lum bright="-30000"/>
          </a:blip>
          <a:srcRect/>
          <a:stretch>
            <a:fillRect/>
          </a:stretch>
        </p:blipFill>
        <p:spPr bwMode="auto">
          <a:xfrm>
            <a:off x="0" y="-609600"/>
            <a:ext cx="9144000" cy="8035291"/>
          </a:xfrm>
          <a:prstGeom prst="rect">
            <a:avLst/>
          </a:prstGeom>
          <a:noFill/>
        </p:spPr>
      </p:pic>
      <p:sp>
        <p:nvSpPr>
          <p:cNvPr id="2" name="Title 1"/>
          <p:cNvSpPr>
            <a:spLocks noGrp="1"/>
          </p:cNvSpPr>
          <p:nvPr>
            <p:ph type="ctrTitle"/>
          </p:nvPr>
        </p:nvSpPr>
        <p:spPr>
          <a:xfrm>
            <a:off x="609600" y="0"/>
            <a:ext cx="7772400" cy="1470025"/>
          </a:xfrm>
        </p:spPr>
        <p:txBody>
          <a:bodyPr>
            <a:normAutofit/>
          </a:bodyPr>
          <a:lstStyle/>
          <a:p>
            <a:pPr algn="l"/>
            <a:r>
              <a:rPr lang="en-US" sz="3800" dirty="0" smtClean="0">
                <a:solidFill>
                  <a:schemeClr val="bg1"/>
                </a:solidFill>
                <a:effectLst>
                  <a:outerShdw blurRad="38100" dist="38100" dir="2700000" algn="tl">
                    <a:srgbClr val="000000">
                      <a:alpha val="43137"/>
                    </a:srgbClr>
                  </a:outerShdw>
                </a:effectLst>
              </a:rPr>
              <a:t>Peter predicted that they would scoff:</a:t>
            </a:r>
            <a:endParaRPr lang="en-US" sz="3800" dirty="0">
              <a:solidFill>
                <a:schemeClr val="bg1"/>
              </a:solidFill>
              <a:effectLst>
                <a:outerShdw blurRad="38100" dist="38100" dir="2700000" algn="tl">
                  <a:srgbClr val="000000">
                    <a:alpha val="43137"/>
                  </a:srgbClr>
                </a:outerShdw>
              </a:effectLst>
            </a:endParaRPr>
          </a:p>
        </p:txBody>
      </p:sp>
      <p:sp>
        <p:nvSpPr>
          <p:cNvPr id="4" name="Rectangle 3"/>
          <p:cNvSpPr/>
          <p:nvPr/>
        </p:nvSpPr>
        <p:spPr>
          <a:xfrm>
            <a:off x="685800" y="1295400"/>
            <a:ext cx="8077200" cy="5078313"/>
          </a:xfrm>
          <a:prstGeom prst="rect">
            <a:avLst/>
          </a:prstGeom>
        </p:spPr>
        <p:txBody>
          <a:bodyPr wrap="square">
            <a:spAutoFit/>
          </a:bodyPr>
          <a:lstStyle/>
          <a:p>
            <a:r>
              <a:rPr lang="en-US" sz="3600" dirty="0" smtClean="0">
                <a:solidFill>
                  <a:schemeClr val="bg1"/>
                </a:solidFill>
                <a:effectLst>
                  <a:outerShdw blurRad="38100" dist="38100" dir="2700000" algn="tl">
                    <a:srgbClr val="000000">
                      <a:alpha val="43137"/>
                    </a:srgbClr>
                  </a:outerShdw>
                </a:effectLst>
              </a:rPr>
              <a:t>“…in the last days there will be scoffers who will laugh at the truth and do every evil thing they desire. …</a:t>
            </a:r>
            <a:br>
              <a:rPr lang="en-US" sz="3600" dirty="0" smtClean="0">
                <a:solidFill>
                  <a:schemeClr val="bg1"/>
                </a:solidFill>
                <a:effectLst>
                  <a:outerShdw blurRad="38100" dist="38100" dir="2700000" algn="tl">
                    <a:srgbClr val="000000">
                      <a:alpha val="43137"/>
                    </a:srgbClr>
                  </a:outerShdw>
                </a:effectLst>
              </a:rPr>
            </a:br>
            <a:r>
              <a:rPr lang="en-US" sz="3600" dirty="0" smtClean="0">
                <a:solidFill>
                  <a:schemeClr val="bg1"/>
                </a:solidFill>
                <a:effectLst>
                  <a:outerShdw blurRad="38100" dist="38100" dir="2700000" algn="tl">
                    <a:srgbClr val="000000">
                      <a:alpha val="43137"/>
                    </a:srgbClr>
                  </a:outerShdw>
                </a:effectLst>
              </a:rPr>
              <a:t>They deliberately forget that God made the heavens by the word of his command, and he brought the earth up from the water and surrounded it with water.  Then he used the water to destroy the world with a mighty flood.” </a:t>
            </a:r>
            <a:r>
              <a:rPr lang="en-US" sz="2800" dirty="0" smtClean="0">
                <a:solidFill>
                  <a:schemeClr val="bg1"/>
                </a:solidFill>
                <a:effectLst>
                  <a:outerShdw blurRad="38100" dist="38100" dir="2700000" algn="tl">
                    <a:srgbClr val="000000">
                      <a:alpha val="43137"/>
                    </a:srgbClr>
                  </a:outerShdw>
                </a:effectLst>
              </a:rPr>
              <a:t>~ 2 Peter 3</a:t>
            </a:r>
            <a:endParaRPr lang="en-US" sz="2800"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Picture 2" descr="C:\Users\brian\Desktop\storage\Creation Science Discussion Group\other speeches\Fingerworks\IMG23_0615wb.jpg"/>
          <p:cNvPicPr>
            <a:picLocks noChangeAspect="1" noChangeArrowheads="1"/>
          </p:cNvPicPr>
          <p:nvPr/>
        </p:nvPicPr>
        <p:blipFill>
          <a:blip r:embed="rId2">
            <a:lum bright="-25000" contrast="-75000"/>
          </a:blip>
          <a:srcRect/>
          <a:stretch>
            <a:fillRect/>
          </a:stretch>
        </p:blipFill>
        <p:spPr bwMode="auto">
          <a:xfrm>
            <a:off x="-228600" y="0"/>
            <a:ext cx="9525000" cy="6818313"/>
          </a:xfrm>
          <a:prstGeom prst="rect">
            <a:avLst/>
          </a:prstGeom>
          <a:noFill/>
        </p:spPr>
      </p:pic>
      <p:sp>
        <p:nvSpPr>
          <p:cNvPr id="2" name="Title 1"/>
          <p:cNvSpPr>
            <a:spLocks noGrp="1"/>
          </p:cNvSpPr>
          <p:nvPr>
            <p:ph type="ctrTitle"/>
          </p:nvPr>
        </p:nvSpPr>
        <p:spPr>
          <a:xfrm>
            <a:off x="533400" y="1905000"/>
            <a:ext cx="8229600" cy="3124200"/>
          </a:xfrm>
        </p:spPr>
        <p:txBody>
          <a:bodyPr>
            <a:normAutofit/>
          </a:bodyPr>
          <a:lstStyle/>
          <a:p>
            <a:pPr algn="l"/>
            <a:r>
              <a:rPr lang="en-US" sz="3800" dirty="0" smtClean="0">
                <a:solidFill>
                  <a:schemeClr val="bg1"/>
                </a:solidFill>
              </a:rPr>
              <a:t>It’s not only the religious who have faith.</a:t>
            </a:r>
            <a:br>
              <a:rPr lang="en-US" sz="3800" dirty="0" smtClean="0">
                <a:solidFill>
                  <a:schemeClr val="bg1"/>
                </a:solidFill>
              </a:rPr>
            </a:br>
            <a:r>
              <a:rPr lang="en-US" sz="3800" dirty="0" smtClean="0">
                <a:solidFill>
                  <a:schemeClr val="bg1"/>
                </a:solidFill>
              </a:rPr>
              <a:t/>
            </a:r>
            <a:br>
              <a:rPr lang="en-US" sz="3800" dirty="0" smtClean="0">
                <a:solidFill>
                  <a:schemeClr val="bg1"/>
                </a:solidFill>
              </a:rPr>
            </a:br>
            <a:r>
              <a:rPr lang="en-US" sz="3800" dirty="0" smtClean="0">
                <a:solidFill>
                  <a:schemeClr val="bg1"/>
                </a:solidFill>
              </a:rPr>
              <a:t>Evolutionists make some outrageous, biased, faith filled claims, too.</a:t>
            </a:r>
            <a:endParaRPr lang="en-US" sz="3800" dirty="0">
              <a:solidFill>
                <a:schemeClr val="bg1"/>
              </a:solidFill>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Picture 2" descr="C:\Users\brian\Desktop\storage\Creation Science Discussion Group\other speeches\Fingerworks\IMG23_0615wb.jpg"/>
          <p:cNvPicPr>
            <a:picLocks noChangeAspect="1" noChangeArrowheads="1"/>
          </p:cNvPicPr>
          <p:nvPr/>
        </p:nvPicPr>
        <p:blipFill>
          <a:blip r:embed="rId2">
            <a:lum bright="-25000" contrast="-75000"/>
          </a:blip>
          <a:srcRect/>
          <a:stretch>
            <a:fillRect/>
          </a:stretch>
        </p:blipFill>
        <p:spPr bwMode="auto">
          <a:xfrm>
            <a:off x="-228600" y="0"/>
            <a:ext cx="9525000" cy="6818313"/>
          </a:xfrm>
          <a:prstGeom prst="rect">
            <a:avLst/>
          </a:prstGeom>
          <a:noFill/>
        </p:spPr>
      </p:pic>
      <p:sp>
        <p:nvSpPr>
          <p:cNvPr id="2" name="Title 1"/>
          <p:cNvSpPr>
            <a:spLocks noGrp="1"/>
          </p:cNvSpPr>
          <p:nvPr>
            <p:ph type="ctrTitle"/>
          </p:nvPr>
        </p:nvSpPr>
        <p:spPr>
          <a:xfrm>
            <a:off x="609600" y="2590800"/>
            <a:ext cx="7772400" cy="1470025"/>
          </a:xfrm>
        </p:spPr>
        <p:txBody>
          <a:bodyPr>
            <a:normAutofit fontScale="90000"/>
          </a:bodyPr>
          <a:lstStyle/>
          <a:p>
            <a:pPr algn="l"/>
            <a:r>
              <a:rPr lang="en-US" dirty="0" smtClean="0">
                <a:solidFill>
                  <a:schemeClr val="bg1"/>
                </a:solidFill>
              </a:rPr>
              <a:t>Convergent evolution:</a:t>
            </a:r>
            <a:br>
              <a:rPr lang="en-US" dirty="0" smtClean="0">
                <a:solidFill>
                  <a:schemeClr val="bg1"/>
                </a:solidFill>
              </a:rPr>
            </a:br>
            <a:r>
              <a:rPr lang="en-US" sz="1600" dirty="0" smtClean="0">
                <a:solidFill>
                  <a:schemeClr val="bg1"/>
                </a:solidFill>
              </a:rPr>
              <a:t>http://www.newscientist.com/article/dn21015-zoologger-the-first-reptile-with-a-true-placenta.html</a:t>
            </a:r>
            <a:r>
              <a:rPr lang="en-US" dirty="0" smtClean="0">
                <a:solidFill>
                  <a:schemeClr val="bg1"/>
                </a:solidFill>
              </a:rPr>
              <a:t/>
            </a:r>
            <a:br>
              <a:rPr lang="en-US" dirty="0" smtClean="0">
                <a:solidFill>
                  <a:schemeClr val="bg1"/>
                </a:solidFill>
              </a:rPr>
            </a:br>
            <a:r>
              <a:rPr lang="en-US" sz="3900" dirty="0" smtClean="0">
                <a:solidFill>
                  <a:schemeClr val="bg1"/>
                </a:solidFill>
              </a:rPr>
              <a:t>"Backboned animals have evolved live birth no fewer than 132 times…"</a:t>
            </a:r>
            <a:br>
              <a:rPr lang="en-US" sz="3900" dirty="0" smtClean="0">
                <a:solidFill>
                  <a:schemeClr val="bg1"/>
                </a:solidFill>
              </a:rPr>
            </a:br>
            <a:r>
              <a:rPr lang="en-US" sz="3900" dirty="0" smtClean="0">
                <a:solidFill>
                  <a:schemeClr val="bg1"/>
                </a:solidFill>
              </a:rPr>
              <a:t>"What is difficult, however, is nourishing unborn young the way mammals do. [...] It now appears that it evolved at least twice: once in mammals, and once in an obscure African lizard...  ...placental feeding has evolved in skinks not once, but three times."</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4" descr="C:\Users\brian\Desktop\storage\Creation Science Discussion Group\other speeches\Fingerworks\IMG23_0615wb.jpg"/>
          <p:cNvPicPr>
            <a:picLocks noChangeAspect="1" noChangeArrowheads="1"/>
          </p:cNvPicPr>
          <p:nvPr/>
        </p:nvPicPr>
        <p:blipFill>
          <a:blip r:embed="rId2">
            <a:lum bright="-25000" contrast="-75000"/>
          </a:blip>
          <a:srcRect/>
          <a:stretch>
            <a:fillRect/>
          </a:stretch>
        </p:blipFill>
        <p:spPr bwMode="auto">
          <a:xfrm>
            <a:off x="-228600" y="0"/>
            <a:ext cx="9525000" cy="6818313"/>
          </a:xfrm>
          <a:prstGeom prst="rect">
            <a:avLst/>
          </a:prstGeom>
          <a:noFill/>
        </p:spPr>
      </p:pic>
      <p:sp>
        <p:nvSpPr>
          <p:cNvPr id="2" name="Title 1"/>
          <p:cNvSpPr>
            <a:spLocks noGrp="1"/>
          </p:cNvSpPr>
          <p:nvPr>
            <p:ph type="ctrTitle"/>
          </p:nvPr>
        </p:nvSpPr>
        <p:spPr>
          <a:xfrm>
            <a:off x="609600" y="457200"/>
            <a:ext cx="7772400" cy="1470025"/>
          </a:xfrm>
        </p:spPr>
        <p:txBody>
          <a:bodyPr/>
          <a:lstStyle/>
          <a:p>
            <a:pPr algn="l"/>
            <a:r>
              <a:rPr lang="en-US" dirty="0" smtClean="0">
                <a:solidFill>
                  <a:schemeClr val="bg1"/>
                </a:solidFill>
              </a:rPr>
              <a:t>Do you see the bias?</a:t>
            </a:r>
            <a:endParaRPr lang="en-US" dirty="0">
              <a:solidFill>
                <a:schemeClr val="bg1"/>
              </a:solidFill>
            </a:endParaRPr>
          </a:p>
        </p:txBody>
      </p:sp>
      <p:sp>
        <p:nvSpPr>
          <p:cNvPr id="3" name="Title 1"/>
          <p:cNvSpPr txBox="1">
            <a:spLocks/>
          </p:cNvSpPr>
          <p:nvPr/>
        </p:nvSpPr>
        <p:spPr>
          <a:xfrm>
            <a:off x="685800" y="2057400"/>
            <a:ext cx="7772400"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I think you’d be surprised how many people don’t.</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
        <p:nvSpPr>
          <p:cNvPr id="4" name="Title 1"/>
          <p:cNvSpPr txBox="1">
            <a:spLocks/>
          </p:cNvSpPr>
          <p:nvPr/>
        </p:nvSpPr>
        <p:spPr>
          <a:xfrm>
            <a:off x="762000" y="4038600"/>
            <a:ext cx="7772400" cy="2057400"/>
          </a:xfrm>
          <a:prstGeom prst="rect">
            <a:avLst/>
          </a:prstGeom>
        </p:spPr>
        <p:txBody>
          <a:bodyPr vert="horz" lIns="91440" tIns="45720" rIns="91440" bIns="45720" rtlCol="0" anchor="ctr">
            <a:normAutofit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They claim</a:t>
            </a:r>
            <a:r>
              <a:rPr kumimoji="0" lang="en-US" sz="4400" b="0" i="0" u="none" strike="noStrike" kern="1200" cap="none" spc="0" normalizeH="0" noProof="0" dirty="0" smtClean="0">
                <a:ln>
                  <a:noFill/>
                </a:ln>
                <a:solidFill>
                  <a:schemeClr val="bg1"/>
                </a:solidFill>
                <a:effectLst/>
                <a:uLnTx/>
                <a:uFillTx/>
                <a:latin typeface="+mj-lt"/>
                <a:ea typeface="+mj-ea"/>
                <a:cs typeface="+mj-cs"/>
              </a:rPr>
              <a:t> that they are completely objective, that they only use empirical facts.</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4" descr="C:\Users\brian\Desktop\storage\Creation Science Discussion Group\other speeches\Fingerworks\IMG23_0615wb.jpg"/>
          <p:cNvPicPr>
            <a:picLocks noChangeAspect="1" noChangeArrowheads="1"/>
          </p:cNvPicPr>
          <p:nvPr/>
        </p:nvPicPr>
        <p:blipFill>
          <a:blip r:embed="rId2">
            <a:lum bright="-25000" contrast="-75000"/>
          </a:blip>
          <a:srcRect/>
          <a:stretch>
            <a:fillRect/>
          </a:stretch>
        </p:blipFill>
        <p:spPr bwMode="auto">
          <a:xfrm>
            <a:off x="-228600" y="0"/>
            <a:ext cx="9525000" cy="6818313"/>
          </a:xfrm>
          <a:prstGeom prst="rect">
            <a:avLst/>
          </a:prstGeom>
          <a:noFill/>
        </p:spPr>
      </p:pic>
      <p:sp>
        <p:nvSpPr>
          <p:cNvPr id="2" name="Title 1"/>
          <p:cNvSpPr>
            <a:spLocks noGrp="1"/>
          </p:cNvSpPr>
          <p:nvPr>
            <p:ph type="ctrTitle"/>
          </p:nvPr>
        </p:nvSpPr>
        <p:spPr>
          <a:xfrm>
            <a:off x="4267200" y="5029200"/>
            <a:ext cx="7772400" cy="1470025"/>
          </a:xfrm>
        </p:spPr>
        <p:txBody>
          <a:bodyPr>
            <a:normAutofit/>
          </a:bodyPr>
          <a:lstStyle/>
          <a:p>
            <a:pPr algn="l"/>
            <a:r>
              <a:rPr lang="en-US" sz="3500" dirty="0" smtClean="0">
                <a:solidFill>
                  <a:schemeClr val="bg1"/>
                </a:solidFill>
              </a:rPr>
              <a:t>~ Granville Penn</a:t>
            </a:r>
            <a:endParaRPr lang="en-US" sz="3500" dirty="0">
              <a:solidFill>
                <a:schemeClr val="bg1"/>
              </a:solidFill>
            </a:endParaRPr>
          </a:p>
        </p:txBody>
      </p:sp>
      <p:sp>
        <p:nvSpPr>
          <p:cNvPr id="3" name="Title 1"/>
          <p:cNvSpPr txBox="1">
            <a:spLocks/>
          </p:cNvSpPr>
          <p:nvPr/>
        </p:nvSpPr>
        <p:spPr>
          <a:xfrm>
            <a:off x="533400" y="228600"/>
            <a:ext cx="8077200" cy="5486400"/>
          </a:xfrm>
          <a:prstGeom prst="rect">
            <a:avLst/>
          </a:prstGeom>
        </p:spPr>
        <p:txBody>
          <a:bodyPr vert="horz" lIns="91440" tIns="45720" rIns="91440" bIns="45720" rtlCol="0" anchor="ctr">
            <a:noAutofit/>
          </a:bodyPr>
          <a:lstStyle/>
          <a:p>
            <a:pPr lvl="0">
              <a:spcBef>
                <a:spcPct val="0"/>
              </a:spcBef>
              <a:defRPr/>
            </a:pPr>
            <a:r>
              <a:rPr lang="en-US" sz="2800" dirty="0" smtClean="0">
                <a:solidFill>
                  <a:schemeClr val="bg1"/>
                </a:solidFill>
              </a:rPr>
              <a:t>“It is one thing to accumulate data, and another thing to reason soundly upon them when accumulated...”</a:t>
            </a:r>
            <a:br>
              <a:rPr lang="en-US" sz="2800" dirty="0" smtClean="0">
                <a:solidFill>
                  <a:schemeClr val="bg1"/>
                </a:solidFill>
              </a:rPr>
            </a:br>
            <a:endParaRPr lang="en-US" sz="1400" dirty="0" smtClean="0">
              <a:solidFill>
                <a:schemeClr val="bg1"/>
              </a:solidFill>
              <a:latin typeface="+mj-lt"/>
              <a:ea typeface="+mj-ea"/>
              <a:cs typeface="+mj-cs"/>
            </a:endParaRPr>
          </a:p>
          <a:p>
            <a:pPr lvl="0">
              <a:spcBef>
                <a:spcPct val="0"/>
              </a:spcBef>
              <a:defRPr/>
            </a:pPr>
            <a:r>
              <a:rPr lang="en-US" sz="2800" dirty="0" smtClean="0">
                <a:solidFill>
                  <a:schemeClr val="bg1"/>
                </a:solidFill>
                <a:latin typeface="+mj-lt"/>
                <a:ea typeface="+mj-ea"/>
                <a:cs typeface="+mj-cs"/>
              </a:rPr>
              <a:t>“[T]he question [of geology] is a compound question; it is both physical and historical; for it seeks the historical truth of a physical fact.”</a:t>
            </a:r>
            <a:br>
              <a:rPr lang="en-US" sz="2800" dirty="0" smtClean="0">
                <a:solidFill>
                  <a:schemeClr val="bg1"/>
                </a:solidFill>
                <a:latin typeface="+mj-lt"/>
                <a:ea typeface="+mj-ea"/>
                <a:cs typeface="+mj-cs"/>
              </a:rPr>
            </a:br>
            <a:endParaRPr lang="en-US" sz="1400" dirty="0" smtClean="0">
              <a:solidFill>
                <a:schemeClr val="bg1"/>
              </a:solidFill>
              <a:latin typeface="+mj-lt"/>
              <a:ea typeface="+mj-ea"/>
              <a:cs typeface="+mj-cs"/>
            </a:endParaRPr>
          </a:p>
          <a:p>
            <a:pPr>
              <a:spcBef>
                <a:spcPct val="0"/>
              </a:spcBef>
              <a:defRPr/>
            </a:pPr>
            <a:r>
              <a:rPr lang="en-US" sz="2800" dirty="0" smtClean="0">
                <a:solidFill>
                  <a:schemeClr val="bg1"/>
                </a:solidFill>
              </a:rPr>
              <a:t>“Why, then, wantonly and viciously, without a pretense of authority, choose the supposition [that God formed the world imperfectly]? It is entirely a decision of choice […] the reason is no party in it…“ </a:t>
            </a:r>
          </a:p>
        </p:txBody>
      </p:sp>
      <p:sp>
        <p:nvSpPr>
          <p:cNvPr id="6" name="Rectangle 5"/>
          <p:cNvSpPr/>
          <p:nvPr/>
        </p:nvSpPr>
        <p:spPr>
          <a:xfrm>
            <a:off x="1524000" y="6324600"/>
            <a:ext cx="7620000" cy="369332"/>
          </a:xfrm>
          <a:prstGeom prst="rect">
            <a:avLst/>
          </a:prstGeom>
        </p:spPr>
        <p:txBody>
          <a:bodyPr wrap="square">
            <a:spAutoFit/>
          </a:bodyPr>
          <a:lstStyle/>
          <a:p>
            <a:r>
              <a:rPr lang="en-US" dirty="0" smtClean="0">
                <a:solidFill>
                  <a:schemeClr val="bg1">
                    <a:lumMod val="85000"/>
                  </a:schemeClr>
                </a:solidFill>
              </a:rPr>
              <a:t>http://www.answersingenesis.org/articles/gtp/granville-penn</a:t>
            </a:r>
            <a:endParaRPr lang="en-US" dirty="0">
              <a:solidFill>
                <a:schemeClr val="bg1">
                  <a:lumMod val="85000"/>
                </a:schemeClr>
              </a:solidFill>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D:\WINDOWS FILES\My Documents\memorable graphics\Physics envy.jpg"/>
          <p:cNvPicPr>
            <a:picLocks noChangeAspect="1" noChangeArrowheads="1"/>
          </p:cNvPicPr>
          <p:nvPr/>
        </p:nvPicPr>
        <p:blipFill>
          <a:blip r:embed="rId2"/>
          <a:srcRect/>
          <a:stretch>
            <a:fillRect/>
          </a:stretch>
        </p:blipFill>
        <p:spPr bwMode="auto">
          <a:xfrm>
            <a:off x="-59101" y="304800"/>
            <a:ext cx="9203101" cy="6324600"/>
          </a:xfrm>
          <a:prstGeom prst="rect">
            <a:avLst/>
          </a:prstGeom>
          <a:noFill/>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5842" name="Picture 2" descr="C:\Users\brian\Desktop\storage\Creation Science Discussion Group\other speeches\Fingerworks\IMG19_0684scr.jpg"/>
          <p:cNvPicPr>
            <a:picLocks noChangeAspect="1" noChangeArrowheads="1"/>
          </p:cNvPicPr>
          <p:nvPr/>
        </p:nvPicPr>
        <p:blipFill>
          <a:blip r:embed="rId2"/>
          <a:srcRect/>
          <a:stretch>
            <a:fillRect/>
          </a:stretch>
        </p:blipFill>
        <p:spPr bwMode="auto">
          <a:xfrm>
            <a:off x="-609600" y="-381000"/>
            <a:ext cx="9753600" cy="7239000"/>
          </a:xfrm>
          <a:prstGeom prst="rect">
            <a:avLst/>
          </a:prstGeom>
          <a:noFill/>
        </p:spPr>
      </p:pic>
      <p:sp>
        <p:nvSpPr>
          <p:cNvPr id="2" name="Title 1"/>
          <p:cNvSpPr>
            <a:spLocks noGrp="1"/>
          </p:cNvSpPr>
          <p:nvPr>
            <p:ph type="ctrTitle"/>
          </p:nvPr>
        </p:nvSpPr>
        <p:spPr>
          <a:xfrm>
            <a:off x="609600" y="-152400"/>
            <a:ext cx="7772400" cy="1470025"/>
          </a:xfrm>
        </p:spPr>
        <p:txBody>
          <a:bodyPr>
            <a:normAutofit/>
          </a:bodyPr>
          <a:lstStyle/>
          <a:p>
            <a:pPr algn="l"/>
            <a:r>
              <a:rPr lang="en-US" sz="3700" dirty="0" smtClean="0">
                <a:solidFill>
                  <a:schemeClr val="bg1"/>
                </a:solidFill>
              </a:rPr>
              <a:t>Don’t ask IF you are susceptible to bias.</a:t>
            </a:r>
            <a:endParaRPr lang="en-US" sz="3700" dirty="0">
              <a:solidFill>
                <a:schemeClr val="bg1"/>
              </a:solidFill>
            </a:endParaRPr>
          </a:p>
        </p:txBody>
      </p:sp>
      <p:sp>
        <p:nvSpPr>
          <p:cNvPr id="3" name="Title 1"/>
          <p:cNvSpPr txBox="1">
            <a:spLocks/>
          </p:cNvSpPr>
          <p:nvPr/>
        </p:nvSpPr>
        <p:spPr>
          <a:xfrm>
            <a:off x="685800" y="3200400"/>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75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Arial Black" pitchFamily="34" charset="0"/>
                <a:ea typeface="+mj-ea"/>
                <a:cs typeface="+mj-cs"/>
              </a:rPr>
              <a:t>You</a:t>
            </a:r>
            <a:r>
              <a:rPr kumimoji="0" lang="en-US" sz="7500" b="0" i="0" u="none" strike="noStrike" kern="1200" cap="none" spc="0" normalizeH="0" noProof="0" dirty="0" smtClean="0">
                <a:ln>
                  <a:noFill/>
                </a:ln>
                <a:solidFill>
                  <a:srgbClr val="FF0000"/>
                </a:solidFill>
                <a:effectLst>
                  <a:outerShdw blurRad="38100" dist="38100" dir="2700000" algn="tl">
                    <a:srgbClr val="000000">
                      <a:alpha val="43137"/>
                    </a:srgbClr>
                  </a:outerShdw>
                </a:effectLst>
                <a:uLnTx/>
                <a:uFillTx/>
                <a:latin typeface="Arial Black" pitchFamily="34" charset="0"/>
                <a:ea typeface="+mj-ea"/>
                <a:cs typeface="+mj-cs"/>
              </a:rPr>
              <a:t> are!</a:t>
            </a:r>
            <a:endParaRPr kumimoji="0" lang="en-US" sz="75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Black" pitchFamily="34" charset="0"/>
              <a:ea typeface="+mj-ea"/>
              <a:cs typeface="+mj-cs"/>
            </a:endParaRPr>
          </a:p>
        </p:txBody>
      </p:sp>
      <p:sp>
        <p:nvSpPr>
          <p:cNvPr id="4" name="Title 1"/>
          <p:cNvSpPr txBox="1">
            <a:spLocks/>
          </p:cNvSpPr>
          <p:nvPr/>
        </p:nvSpPr>
        <p:spPr>
          <a:xfrm>
            <a:off x="685800" y="4953000"/>
            <a:ext cx="7772400" cy="20574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100" b="0" i="0" u="none" strike="noStrike" kern="1200" cap="none" spc="0" normalizeH="0" baseline="0" noProof="0" dirty="0" smtClean="0">
                <a:ln>
                  <a:noFill/>
                </a:ln>
                <a:solidFill>
                  <a:schemeClr val="tx1"/>
                </a:solidFill>
                <a:effectLst/>
                <a:uLnTx/>
                <a:uFillTx/>
                <a:latin typeface="+mj-lt"/>
                <a:ea typeface="+mj-ea"/>
                <a:cs typeface="+mj-cs"/>
              </a:rPr>
              <a:t>Ask yourself which bias you’d</a:t>
            </a:r>
            <a:r>
              <a:rPr kumimoji="0" lang="en-US" sz="3100" b="0" i="0" u="none" strike="noStrike" kern="1200" cap="none" spc="0" normalizeH="0" noProof="0" dirty="0" smtClean="0">
                <a:ln>
                  <a:noFill/>
                </a:ln>
                <a:solidFill>
                  <a:schemeClr val="tx1"/>
                </a:solidFill>
                <a:effectLst/>
                <a:uLnTx/>
                <a:uFillTx/>
                <a:latin typeface="+mj-lt"/>
                <a:ea typeface="+mj-ea"/>
                <a:cs typeface="+mj-cs"/>
              </a:rPr>
              <a:t> rather start with.</a:t>
            </a:r>
            <a:endParaRPr kumimoji="0" lang="en-US" sz="31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6" name="Picture 2" descr="C:\Users\brian\Desktop\storage\Creation Science Discussion Group\other speeches\Fingerworks\IMG19_0684scr.jpg"/>
          <p:cNvPicPr>
            <a:picLocks noChangeAspect="1" noChangeArrowheads="1"/>
          </p:cNvPicPr>
          <p:nvPr/>
        </p:nvPicPr>
        <p:blipFill>
          <a:blip r:embed="rId2">
            <a:lum bright="30000" contrast="-75000"/>
          </a:blip>
          <a:srcRect/>
          <a:stretch>
            <a:fillRect/>
          </a:stretch>
        </p:blipFill>
        <p:spPr bwMode="auto">
          <a:xfrm>
            <a:off x="-609600" y="-381000"/>
            <a:ext cx="9753600" cy="7239000"/>
          </a:xfrm>
          <a:prstGeom prst="rect">
            <a:avLst/>
          </a:prstGeom>
          <a:noFill/>
        </p:spPr>
      </p:pic>
      <p:sp>
        <p:nvSpPr>
          <p:cNvPr id="2" name="Title 1"/>
          <p:cNvSpPr>
            <a:spLocks noGrp="1"/>
          </p:cNvSpPr>
          <p:nvPr>
            <p:ph type="ctrTitle"/>
          </p:nvPr>
        </p:nvSpPr>
        <p:spPr>
          <a:xfrm>
            <a:off x="609600" y="609600"/>
            <a:ext cx="7772400" cy="1470025"/>
          </a:xfrm>
        </p:spPr>
        <p:txBody>
          <a:bodyPr>
            <a:noAutofit/>
          </a:bodyPr>
          <a:lstStyle/>
          <a:p>
            <a:pPr algn="l"/>
            <a:r>
              <a:rPr lang="en-US" sz="6000" dirty="0" smtClean="0"/>
              <a:t>Bias does NOT make your decisions for you.</a:t>
            </a:r>
            <a:endParaRPr lang="en-US" sz="6000" dirty="0"/>
          </a:p>
        </p:txBody>
      </p:sp>
      <p:sp>
        <p:nvSpPr>
          <p:cNvPr id="4" name="Title 1"/>
          <p:cNvSpPr txBox="1">
            <a:spLocks/>
          </p:cNvSpPr>
          <p:nvPr/>
        </p:nvSpPr>
        <p:spPr>
          <a:xfrm>
            <a:off x="685800" y="2209800"/>
            <a:ext cx="7772400" cy="20574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500" b="0" i="0" u="none" strike="noStrike" kern="1200" cap="none" spc="0" normalizeH="0" baseline="0" noProof="0" dirty="0" smtClean="0">
                <a:ln>
                  <a:noFill/>
                </a:ln>
                <a:solidFill>
                  <a:schemeClr val="tx1"/>
                </a:solidFill>
                <a:effectLst/>
                <a:uLnTx/>
                <a:uFillTx/>
                <a:latin typeface="+mj-lt"/>
                <a:ea typeface="+mj-ea"/>
                <a:cs typeface="+mj-cs"/>
              </a:rPr>
              <a:t>Bias shapes which evidences you’re inclined to accept as true.</a:t>
            </a:r>
            <a:endParaRPr kumimoji="0" lang="en-US" sz="35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Title 1"/>
          <p:cNvSpPr txBox="1">
            <a:spLocks/>
          </p:cNvSpPr>
          <p:nvPr/>
        </p:nvSpPr>
        <p:spPr>
          <a:xfrm>
            <a:off x="685800" y="4114800"/>
            <a:ext cx="7772400" cy="20574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500" b="0" i="0" u="none" strike="noStrike" kern="1200" cap="none" spc="0" normalizeH="0" baseline="0" noProof="0" dirty="0" smtClean="0">
                <a:ln>
                  <a:noFill/>
                </a:ln>
                <a:solidFill>
                  <a:schemeClr val="tx1"/>
                </a:solidFill>
                <a:effectLst/>
                <a:uLnTx/>
                <a:uFillTx/>
                <a:latin typeface="+mj-lt"/>
                <a:ea typeface="+mj-ea"/>
                <a:cs typeface="+mj-cs"/>
              </a:rPr>
              <a:t>Another way to say the same thing: </a:t>
            </a:r>
            <a:br>
              <a:rPr kumimoji="0" lang="en-US" sz="3500" b="0" i="0" u="none" strike="noStrike" kern="1200" cap="none" spc="0" normalizeH="0" baseline="0" noProof="0" dirty="0" smtClean="0">
                <a:ln>
                  <a:noFill/>
                </a:ln>
                <a:solidFill>
                  <a:schemeClr val="tx1"/>
                </a:solidFill>
                <a:effectLst/>
                <a:uLnTx/>
                <a:uFillTx/>
                <a:latin typeface="+mj-lt"/>
                <a:ea typeface="+mj-ea"/>
                <a:cs typeface="+mj-cs"/>
              </a:rPr>
            </a:br>
            <a:r>
              <a:rPr kumimoji="0" lang="en-US" sz="3500" b="0" i="0" u="none" strike="noStrike" kern="1200" cap="none" spc="0" normalizeH="0" baseline="0" noProof="0" dirty="0" smtClean="0">
                <a:ln>
                  <a:noFill/>
                </a:ln>
                <a:solidFill>
                  <a:schemeClr val="tx1"/>
                </a:solidFill>
                <a:effectLst/>
                <a:uLnTx/>
                <a:uFillTx/>
                <a:latin typeface="+mj-lt"/>
                <a:ea typeface="+mj-ea"/>
                <a:cs typeface="+mj-cs"/>
              </a:rPr>
              <a:t>Who have you chosen to trust?</a:t>
            </a:r>
            <a:endParaRPr kumimoji="0" lang="en-US" sz="35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Picture 2" descr="C:\Users\brian\Desktop\storage\Creation Science Discussion Group\other speeches\Fingerworks\IMG19_0684scr.jpg"/>
          <p:cNvPicPr>
            <a:picLocks noChangeAspect="1" noChangeArrowheads="1"/>
          </p:cNvPicPr>
          <p:nvPr/>
        </p:nvPicPr>
        <p:blipFill>
          <a:blip r:embed="rId2">
            <a:lum/>
          </a:blip>
          <a:srcRect/>
          <a:stretch>
            <a:fillRect/>
          </a:stretch>
        </p:blipFill>
        <p:spPr bwMode="auto">
          <a:xfrm>
            <a:off x="-609600" y="-381000"/>
            <a:ext cx="9753600" cy="7239000"/>
          </a:xfrm>
          <a:prstGeom prst="rect">
            <a:avLst/>
          </a:prstGeom>
          <a:noFill/>
        </p:spPr>
      </p:pic>
      <p:sp>
        <p:nvSpPr>
          <p:cNvPr id="2" name="Title 1"/>
          <p:cNvSpPr>
            <a:spLocks noGrp="1"/>
          </p:cNvSpPr>
          <p:nvPr>
            <p:ph type="ctrTitle"/>
          </p:nvPr>
        </p:nvSpPr>
        <p:spPr>
          <a:xfrm>
            <a:off x="609600" y="3581400"/>
            <a:ext cx="7772400" cy="2689225"/>
          </a:xfrm>
          <a:solidFill>
            <a:schemeClr val="bg1">
              <a:alpha val="70000"/>
            </a:schemeClr>
          </a:solidFill>
        </p:spPr>
        <p:txBody>
          <a:bodyPr>
            <a:normAutofit fontScale="90000"/>
          </a:bodyPr>
          <a:lstStyle/>
          <a:p>
            <a:r>
              <a:rPr lang="en-US" dirty="0" smtClean="0"/>
              <a:t>There is a single bias that influences whether you love my book.  </a:t>
            </a:r>
            <a:br>
              <a:rPr lang="en-US" dirty="0" smtClean="0"/>
            </a:br>
            <a:r>
              <a:rPr lang="en-US" dirty="0" smtClean="0"/>
              <a:t/>
            </a:r>
            <a:br>
              <a:rPr lang="en-US" dirty="0" smtClean="0"/>
            </a:br>
            <a:r>
              <a:rPr lang="en-US" dirty="0" smtClean="0"/>
              <a:t>It is this…</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26000" b="-2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457200"/>
            <a:ext cx="7772400" cy="5410200"/>
          </a:xfrm>
        </p:spPr>
        <p:txBody>
          <a:bodyPr>
            <a:normAutofit/>
          </a:bodyPr>
          <a:lstStyle/>
          <a:p>
            <a:pPr algn="l"/>
            <a:r>
              <a:rPr lang="en-US" sz="6500" dirty="0" smtClean="0">
                <a:effectLst>
                  <a:outerShdw blurRad="38100" dist="38100" dir="2700000" algn="tl">
                    <a:srgbClr val="000000">
                      <a:alpha val="43137"/>
                    </a:srgbClr>
                  </a:outerShdw>
                </a:effectLst>
              </a:rPr>
              <a:t>For years, I held the position that scripture might be true, but the evidence probably contradicted it.</a:t>
            </a:r>
            <a:endParaRPr lang="en-US" sz="65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6866" name="Picture 2" descr="C:\Users\brian\Desktop\storage\Creation Science Discussion Group\other speeches\Fingerworks\IMG01_0270scr.jpg"/>
          <p:cNvPicPr>
            <a:picLocks noChangeAspect="1" noChangeArrowheads="1"/>
          </p:cNvPicPr>
          <p:nvPr/>
        </p:nvPicPr>
        <p:blipFill>
          <a:blip r:embed="rId2"/>
          <a:srcRect/>
          <a:stretch>
            <a:fillRect/>
          </a:stretch>
        </p:blipFill>
        <p:spPr bwMode="auto">
          <a:xfrm>
            <a:off x="-609601" y="-6945"/>
            <a:ext cx="10363201" cy="6864945"/>
          </a:xfrm>
          <a:prstGeom prst="rect">
            <a:avLst/>
          </a:prstGeom>
          <a:noFill/>
        </p:spPr>
      </p:pic>
      <p:sp>
        <p:nvSpPr>
          <p:cNvPr id="2" name="Title 1"/>
          <p:cNvSpPr>
            <a:spLocks noGrp="1"/>
          </p:cNvSpPr>
          <p:nvPr>
            <p:ph type="ctrTitle"/>
          </p:nvPr>
        </p:nvSpPr>
        <p:spPr>
          <a:xfrm>
            <a:off x="228600" y="4419600"/>
            <a:ext cx="8763000" cy="1470025"/>
          </a:xfrm>
        </p:spPr>
        <p:txBody>
          <a:bodyPr>
            <a:normAutofit fontScale="90000"/>
          </a:bodyPr>
          <a:lstStyle/>
          <a:p>
            <a:r>
              <a:rPr lang="en-US" dirty="0" smtClean="0">
                <a:solidFill>
                  <a:schemeClr val="bg1"/>
                </a:solidFill>
                <a:effectLst>
                  <a:outerShdw blurRad="38100" dist="38100" dir="2700000" algn="tl">
                    <a:srgbClr val="000000">
                      <a:alpha val="43137"/>
                    </a:srgbClr>
                  </a:outerShdw>
                </a:effectLst>
                <a:latin typeface="Arial Black" pitchFamily="34" charset="0"/>
              </a:rPr>
              <a:t>Do you accept the testimonies of the ancient historians?</a:t>
            </a:r>
            <a:endParaRPr lang="en-US" dirty="0">
              <a:solidFill>
                <a:schemeClr val="bg1"/>
              </a:solidFill>
              <a:effectLst>
                <a:outerShdw blurRad="38100" dist="38100" dir="2700000" algn="tl">
                  <a:srgbClr val="000000">
                    <a:alpha val="43137"/>
                  </a:srgbClr>
                </a:outerShdw>
              </a:effectLst>
              <a:latin typeface="Arial Black" pitchFamily="34" charset="0"/>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2" descr="C:\Users\brian\Desktop\storage\Creation Science Discussion Group\other speeches\Fingerworks\IMG01_0270scr.jpg"/>
          <p:cNvPicPr>
            <a:picLocks noChangeAspect="1" noChangeArrowheads="1"/>
          </p:cNvPicPr>
          <p:nvPr/>
        </p:nvPicPr>
        <p:blipFill>
          <a:blip r:embed="rId2"/>
          <a:srcRect/>
          <a:stretch>
            <a:fillRect/>
          </a:stretch>
        </p:blipFill>
        <p:spPr bwMode="auto">
          <a:xfrm>
            <a:off x="-609601" y="-6945"/>
            <a:ext cx="10363201" cy="6864945"/>
          </a:xfrm>
          <a:prstGeom prst="rect">
            <a:avLst/>
          </a:prstGeom>
          <a:noFill/>
        </p:spPr>
      </p:pic>
      <p:sp>
        <p:nvSpPr>
          <p:cNvPr id="2" name="Title 1"/>
          <p:cNvSpPr>
            <a:spLocks noGrp="1"/>
          </p:cNvSpPr>
          <p:nvPr>
            <p:ph type="ctrTitle"/>
          </p:nvPr>
        </p:nvSpPr>
        <p:spPr>
          <a:xfrm>
            <a:off x="4191000" y="457200"/>
            <a:ext cx="7772400" cy="1470025"/>
          </a:xfrm>
        </p:spPr>
        <p:txBody>
          <a:bodyPr/>
          <a:lstStyle/>
          <a:p>
            <a:pPr algn="l"/>
            <a:r>
              <a:rPr lang="en-US" dirty="0" smtClean="0">
                <a:solidFill>
                  <a:schemeClr val="bg1"/>
                </a:solidFill>
                <a:effectLst>
                  <a:outerShdw blurRad="38100" dist="38100" dir="2700000" algn="tl">
                    <a:srgbClr val="000000">
                      <a:alpha val="43137"/>
                    </a:srgbClr>
                  </a:outerShdw>
                </a:effectLst>
                <a:latin typeface="Arial Black" pitchFamily="34" charset="0"/>
              </a:rPr>
              <a:t>Either you do…</a:t>
            </a:r>
            <a:endParaRPr lang="en-US" dirty="0">
              <a:solidFill>
                <a:schemeClr val="bg1"/>
              </a:solidFill>
              <a:effectLst>
                <a:outerShdw blurRad="38100" dist="38100" dir="2700000" algn="tl">
                  <a:srgbClr val="000000">
                    <a:alpha val="43137"/>
                  </a:srgbClr>
                </a:outerShdw>
              </a:effectLst>
              <a:latin typeface="Arial Black" pitchFamily="34" charset="0"/>
            </a:endParaRPr>
          </a:p>
        </p:txBody>
      </p:sp>
      <p:sp>
        <p:nvSpPr>
          <p:cNvPr id="3" name="Subtitle 2"/>
          <p:cNvSpPr>
            <a:spLocks noGrp="1"/>
          </p:cNvSpPr>
          <p:nvPr>
            <p:ph type="subTitle" idx="1"/>
          </p:nvPr>
        </p:nvSpPr>
        <p:spPr>
          <a:xfrm>
            <a:off x="1143000" y="4419600"/>
            <a:ext cx="6477000" cy="1219200"/>
          </a:xfrm>
        </p:spPr>
        <p:txBody>
          <a:bodyPr/>
          <a:lstStyle/>
          <a:p>
            <a:pPr algn="l"/>
            <a:r>
              <a:rPr lang="en-US" sz="4000" dirty="0" smtClean="0">
                <a:solidFill>
                  <a:schemeClr val="bg1"/>
                </a:solidFill>
                <a:effectLst>
                  <a:outerShdw blurRad="38100" dist="38100" dir="2700000" algn="tl">
                    <a:srgbClr val="000000">
                      <a:alpha val="43137"/>
                    </a:srgbClr>
                  </a:outerShdw>
                </a:effectLst>
                <a:latin typeface="Arial Black" pitchFamily="34" charset="0"/>
              </a:rPr>
              <a:t>… or you don’t.</a:t>
            </a:r>
            <a:endParaRPr lang="en-US" sz="2500" dirty="0">
              <a:solidFill>
                <a:schemeClr val="bg1"/>
              </a:solidFill>
              <a:effectLst>
                <a:outerShdw blurRad="38100" dist="38100" dir="2700000" algn="tl">
                  <a:srgbClr val="000000">
                    <a:alpha val="43137"/>
                  </a:srgbClr>
                </a:outerShdw>
              </a:effectLst>
              <a:latin typeface="Arial Black" pitchFamily="34" charset="0"/>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7890" name="Picture 2" descr="C:\Users\brian\Desktop\storage\Creation Science Discussion Group\other speeches\Fingerworks\IMG03_3115wb.jpg"/>
          <p:cNvPicPr>
            <a:picLocks noChangeAspect="1" noChangeArrowheads="1"/>
          </p:cNvPicPr>
          <p:nvPr/>
        </p:nvPicPr>
        <p:blipFill>
          <a:blip r:embed="rId2"/>
          <a:srcRect/>
          <a:stretch>
            <a:fillRect/>
          </a:stretch>
        </p:blipFill>
        <p:spPr bwMode="auto">
          <a:xfrm>
            <a:off x="0" y="0"/>
            <a:ext cx="11604610" cy="8229600"/>
          </a:xfrm>
          <a:prstGeom prst="rect">
            <a:avLst/>
          </a:prstGeom>
          <a:noFill/>
        </p:spPr>
      </p:pic>
      <p:sp>
        <p:nvSpPr>
          <p:cNvPr id="2" name="Title 1"/>
          <p:cNvSpPr>
            <a:spLocks noGrp="1"/>
          </p:cNvSpPr>
          <p:nvPr>
            <p:ph type="ctrTitle"/>
          </p:nvPr>
        </p:nvSpPr>
        <p:spPr>
          <a:xfrm>
            <a:off x="609600" y="457200"/>
            <a:ext cx="8229600" cy="1470025"/>
          </a:xfrm>
          <a:solidFill>
            <a:schemeClr val="tx1">
              <a:alpha val="70000"/>
            </a:schemeClr>
          </a:solidFill>
        </p:spPr>
        <p:txBody>
          <a:bodyPr>
            <a:normAutofit fontScale="90000"/>
          </a:bodyPr>
          <a:lstStyle/>
          <a:p>
            <a:pPr algn="l"/>
            <a:r>
              <a:rPr lang="en-US" b="1" dirty="0" smtClean="0">
                <a:solidFill>
                  <a:schemeClr val="bg1"/>
                </a:solidFill>
              </a:rPr>
              <a:t>There are many truths about ancient cultures that don’t vary much.</a:t>
            </a:r>
            <a:endParaRPr lang="en-US" b="1" dirty="0">
              <a:solidFill>
                <a:schemeClr val="bg1"/>
              </a:solidFill>
            </a:endParaRPr>
          </a:p>
        </p:txBody>
      </p:sp>
      <p:sp>
        <p:nvSpPr>
          <p:cNvPr id="3" name="Subtitle 2"/>
          <p:cNvSpPr>
            <a:spLocks noGrp="1"/>
          </p:cNvSpPr>
          <p:nvPr>
            <p:ph type="subTitle" idx="1"/>
          </p:nvPr>
        </p:nvSpPr>
        <p:spPr>
          <a:xfrm>
            <a:off x="685800" y="2133600"/>
            <a:ext cx="8001000" cy="4038600"/>
          </a:xfrm>
        </p:spPr>
        <p:txBody>
          <a:bodyPr>
            <a:normAutofit lnSpcReduction="10000"/>
          </a:bodyPr>
          <a:lstStyle/>
          <a:p>
            <a:pPr algn="l">
              <a:buFont typeface="Arial" pitchFamily="34" charset="0"/>
              <a:buChar char="•"/>
            </a:pPr>
            <a:r>
              <a:rPr lang="en-US" sz="2500" dirty="0" smtClean="0">
                <a:solidFill>
                  <a:schemeClr val="bg1"/>
                </a:solidFill>
                <a:effectLst>
                  <a:outerShdw blurRad="38100" dist="38100" dir="2700000" algn="tl">
                    <a:srgbClr val="000000">
                      <a:alpha val="43137"/>
                    </a:srgbClr>
                  </a:outerShdw>
                </a:effectLst>
                <a:latin typeface="Arial Black" pitchFamily="34" charset="0"/>
              </a:rPr>
              <a:t> They were all pagans</a:t>
            </a:r>
          </a:p>
          <a:p>
            <a:pPr algn="l">
              <a:buFont typeface="Arial" pitchFamily="34" charset="0"/>
              <a:buChar char="•"/>
            </a:pPr>
            <a:r>
              <a:rPr lang="en-US" sz="2500" dirty="0" smtClean="0">
                <a:solidFill>
                  <a:schemeClr val="bg1"/>
                </a:solidFill>
                <a:effectLst>
                  <a:outerShdw blurRad="38100" dist="38100" dir="2700000" algn="tl">
                    <a:srgbClr val="000000">
                      <a:alpha val="43137"/>
                    </a:srgbClr>
                  </a:outerShdw>
                </a:effectLst>
                <a:latin typeface="Arial Black" pitchFamily="34" charset="0"/>
              </a:rPr>
              <a:t> They made Idols</a:t>
            </a:r>
          </a:p>
          <a:p>
            <a:pPr algn="l">
              <a:buFont typeface="Arial" pitchFamily="34" charset="0"/>
              <a:buChar char="•"/>
            </a:pPr>
            <a:r>
              <a:rPr lang="en-US" sz="2500" dirty="0" smtClean="0">
                <a:solidFill>
                  <a:schemeClr val="bg1"/>
                </a:solidFill>
                <a:effectLst>
                  <a:outerShdw blurRad="38100" dist="38100" dir="2700000" algn="tl">
                    <a:srgbClr val="000000">
                      <a:alpha val="43137"/>
                    </a:srgbClr>
                  </a:outerShdw>
                </a:effectLst>
                <a:latin typeface="Arial Black" pitchFamily="34" charset="0"/>
              </a:rPr>
              <a:t> They sacrificed animals to their gods</a:t>
            </a:r>
          </a:p>
          <a:p>
            <a:pPr algn="l">
              <a:buFont typeface="Arial" pitchFamily="34" charset="0"/>
              <a:buChar char="•"/>
            </a:pPr>
            <a:r>
              <a:rPr lang="en-US" sz="2500" dirty="0" smtClean="0">
                <a:solidFill>
                  <a:schemeClr val="bg1"/>
                </a:solidFill>
                <a:effectLst>
                  <a:outerShdw blurRad="38100" dist="38100" dir="2700000" algn="tl">
                    <a:srgbClr val="000000">
                      <a:alpha val="43137"/>
                    </a:srgbClr>
                  </a:outerShdw>
                </a:effectLst>
                <a:latin typeface="Arial Black" pitchFamily="34" charset="0"/>
              </a:rPr>
              <a:t> Their gods had birth stories</a:t>
            </a:r>
          </a:p>
          <a:p>
            <a:pPr algn="l">
              <a:buFont typeface="Arial" pitchFamily="34" charset="0"/>
              <a:buChar char="•"/>
            </a:pPr>
            <a:r>
              <a:rPr lang="en-US" sz="2500" dirty="0" smtClean="0">
                <a:solidFill>
                  <a:schemeClr val="bg1"/>
                </a:solidFill>
                <a:effectLst>
                  <a:outerShdw blurRad="38100" dist="38100" dir="2700000" algn="tl">
                    <a:srgbClr val="000000">
                      <a:alpha val="43137"/>
                    </a:srgbClr>
                  </a:outerShdw>
                </a:effectLst>
                <a:latin typeface="Arial Black" pitchFamily="34" charset="0"/>
              </a:rPr>
              <a:t> They deified their leaders and ancestors</a:t>
            </a:r>
          </a:p>
          <a:p>
            <a:pPr algn="l">
              <a:buFont typeface="Arial" pitchFamily="34" charset="0"/>
              <a:buChar char="•"/>
            </a:pPr>
            <a:r>
              <a:rPr lang="en-US" sz="2500" dirty="0" smtClean="0">
                <a:solidFill>
                  <a:schemeClr val="bg1"/>
                </a:solidFill>
                <a:effectLst>
                  <a:outerShdw blurRad="38100" dist="38100" dir="2700000" algn="tl">
                    <a:srgbClr val="000000">
                      <a:alpha val="43137"/>
                    </a:srgbClr>
                  </a:outerShdw>
                </a:effectLst>
                <a:latin typeface="Arial Black" pitchFamily="34" charset="0"/>
              </a:rPr>
              <a:t> They remembered firsts:</a:t>
            </a:r>
            <a:br>
              <a:rPr lang="en-US" sz="2500" dirty="0" smtClean="0">
                <a:solidFill>
                  <a:schemeClr val="bg1"/>
                </a:solidFill>
                <a:effectLst>
                  <a:outerShdw blurRad="38100" dist="38100" dir="2700000" algn="tl">
                    <a:srgbClr val="000000">
                      <a:alpha val="43137"/>
                    </a:srgbClr>
                  </a:outerShdw>
                </a:effectLst>
                <a:latin typeface="Arial Black" pitchFamily="34" charset="0"/>
              </a:rPr>
            </a:br>
            <a:r>
              <a:rPr lang="en-US" sz="2500" dirty="0" smtClean="0">
                <a:solidFill>
                  <a:schemeClr val="bg1"/>
                </a:solidFill>
                <a:effectLst>
                  <a:outerShdw blurRad="38100" dist="38100" dir="2700000" algn="tl">
                    <a:srgbClr val="000000">
                      <a:alpha val="43137"/>
                    </a:srgbClr>
                  </a:outerShdw>
                </a:effectLst>
                <a:latin typeface="Arial Black" pitchFamily="34" charset="0"/>
              </a:rPr>
              <a:t>	foundations of cities and temples</a:t>
            </a:r>
            <a:r>
              <a:rPr lang="en-US" sz="1700" dirty="0">
                <a:solidFill>
                  <a:schemeClr val="bg1"/>
                </a:solidFill>
                <a:effectLst>
                  <a:outerShdw blurRad="38100" dist="38100" dir="2700000" algn="tl">
                    <a:srgbClr val="000000">
                      <a:alpha val="43137"/>
                    </a:srgbClr>
                  </a:outerShdw>
                </a:effectLst>
                <a:latin typeface="Arial Black" pitchFamily="34" charset="0"/>
              </a:rPr>
              <a:t/>
            </a:r>
            <a:br>
              <a:rPr lang="en-US" sz="1700" dirty="0">
                <a:solidFill>
                  <a:schemeClr val="bg1"/>
                </a:solidFill>
                <a:effectLst>
                  <a:outerShdw blurRad="38100" dist="38100" dir="2700000" algn="tl">
                    <a:srgbClr val="000000">
                      <a:alpha val="43137"/>
                    </a:srgbClr>
                  </a:outerShdw>
                </a:effectLst>
                <a:latin typeface="Arial Black" pitchFamily="34" charset="0"/>
              </a:rPr>
            </a:br>
            <a:r>
              <a:rPr lang="en-US" sz="2500" dirty="0" smtClean="0">
                <a:solidFill>
                  <a:schemeClr val="bg1"/>
                </a:solidFill>
                <a:effectLst>
                  <a:outerShdw blurRad="38100" dist="38100" dir="2700000" algn="tl">
                    <a:srgbClr val="000000">
                      <a:alpha val="43137"/>
                    </a:srgbClr>
                  </a:outerShdw>
                </a:effectLst>
                <a:latin typeface="Arial Black" pitchFamily="34" charset="0"/>
              </a:rPr>
              <a:t>	agriculture</a:t>
            </a:r>
            <a:br>
              <a:rPr lang="en-US" sz="2500" dirty="0" smtClean="0">
                <a:solidFill>
                  <a:schemeClr val="bg1"/>
                </a:solidFill>
                <a:effectLst>
                  <a:outerShdw blurRad="38100" dist="38100" dir="2700000" algn="tl">
                    <a:srgbClr val="000000">
                      <a:alpha val="43137"/>
                    </a:srgbClr>
                  </a:outerShdw>
                </a:effectLst>
                <a:latin typeface="Arial Black" pitchFamily="34" charset="0"/>
              </a:rPr>
            </a:br>
            <a:r>
              <a:rPr lang="en-US" sz="2500" dirty="0" smtClean="0">
                <a:solidFill>
                  <a:schemeClr val="bg1"/>
                </a:solidFill>
                <a:effectLst>
                  <a:outerShdw blurRad="38100" dist="38100" dir="2700000" algn="tl">
                    <a:srgbClr val="000000">
                      <a:alpha val="43137"/>
                    </a:srgbClr>
                  </a:outerShdw>
                </a:effectLst>
                <a:latin typeface="Arial Black" pitchFamily="34" charset="0"/>
              </a:rPr>
              <a:t>	writing</a:t>
            </a:r>
            <a:br>
              <a:rPr lang="en-US" sz="2500" dirty="0" smtClean="0">
                <a:solidFill>
                  <a:schemeClr val="bg1"/>
                </a:solidFill>
                <a:effectLst>
                  <a:outerShdw blurRad="38100" dist="38100" dir="2700000" algn="tl">
                    <a:srgbClr val="000000">
                      <a:alpha val="43137"/>
                    </a:srgbClr>
                  </a:outerShdw>
                </a:effectLst>
                <a:latin typeface="Arial Black" pitchFamily="34" charset="0"/>
              </a:rPr>
            </a:br>
            <a:r>
              <a:rPr lang="en-US" sz="2500" dirty="0" smtClean="0">
                <a:solidFill>
                  <a:schemeClr val="bg1"/>
                </a:solidFill>
                <a:effectLst>
                  <a:outerShdw blurRad="38100" dist="38100" dir="2700000" algn="tl">
                    <a:srgbClr val="000000">
                      <a:alpha val="43137"/>
                    </a:srgbClr>
                  </a:outerShdw>
                </a:effectLst>
                <a:latin typeface="Arial Black" pitchFamily="34" charset="0"/>
              </a:rPr>
              <a:t>	star gazing</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2" descr="C:\Users\brian\Desktop\storage\Creation Science Discussion Group\other speeches\Fingerworks\IMG03_3115wb.jpg"/>
          <p:cNvPicPr>
            <a:picLocks noChangeAspect="1" noChangeArrowheads="1"/>
          </p:cNvPicPr>
          <p:nvPr/>
        </p:nvPicPr>
        <p:blipFill>
          <a:blip r:embed="rId2"/>
          <a:srcRect/>
          <a:stretch>
            <a:fillRect/>
          </a:stretch>
        </p:blipFill>
        <p:spPr bwMode="auto">
          <a:xfrm>
            <a:off x="0" y="0"/>
            <a:ext cx="11604610" cy="8229600"/>
          </a:xfrm>
          <a:prstGeom prst="rect">
            <a:avLst/>
          </a:prstGeom>
          <a:noFill/>
        </p:spPr>
      </p:pic>
      <p:sp>
        <p:nvSpPr>
          <p:cNvPr id="3" name="Subtitle 2"/>
          <p:cNvSpPr>
            <a:spLocks noGrp="1"/>
          </p:cNvSpPr>
          <p:nvPr>
            <p:ph type="subTitle" idx="1"/>
          </p:nvPr>
        </p:nvSpPr>
        <p:spPr>
          <a:xfrm>
            <a:off x="533400" y="457200"/>
            <a:ext cx="8915400" cy="5257800"/>
          </a:xfrm>
        </p:spPr>
        <p:txBody>
          <a:bodyPr>
            <a:noAutofit/>
          </a:bodyPr>
          <a:lstStyle/>
          <a:p>
            <a:pPr algn="l"/>
            <a:r>
              <a:rPr lang="en-US" sz="5000" dirty="0" smtClean="0">
                <a:solidFill>
                  <a:schemeClr val="bg1"/>
                </a:solidFill>
                <a:effectLst>
                  <a:outerShdw blurRad="38100" dist="38100" dir="2700000" algn="tl">
                    <a:srgbClr val="000000">
                      <a:alpha val="43137"/>
                    </a:srgbClr>
                  </a:outerShdw>
                </a:effectLst>
                <a:latin typeface="Arial Black" pitchFamily="34" charset="0"/>
              </a:rPr>
              <a:t>Abram was a notable exception.  He saw the folly of Paganism, and he served the supreme God, the maker of heaven and earth.</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8914" name="Picture 2" descr="C:\Users\brian\Desktop\storage\Creation Science Discussion Group\other speeches\Fingerworks\IMG06_0423wb.jpg"/>
          <p:cNvPicPr>
            <a:picLocks noChangeAspect="1" noChangeArrowheads="1"/>
          </p:cNvPicPr>
          <p:nvPr/>
        </p:nvPicPr>
        <p:blipFill>
          <a:blip r:embed="rId2"/>
          <a:srcRect/>
          <a:stretch>
            <a:fillRect/>
          </a:stretch>
        </p:blipFill>
        <p:spPr bwMode="auto">
          <a:xfrm>
            <a:off x="0" y="0"/>
            <a:ext cx="9144000" cy="7155180"/>
          </a:xfrm>
          <a:prstGeom prst="rect">
            <a:avLst/>
          </a:prstGeom>
          <a:noFill/>
        </p:spPr>
      </p:pic>
      <p:sp>
        <p:nvSpPr>
          <p:cNvPr id="2" name="Title 1"/>
          <p:cNvSpPr>
            <a:spLocks noGrp="1"/>
          </p:cNvSpPr>
          <p:nvPr>
            <p:ph type="ctrTitle"/>
          </p:nvPr>
        </p:nvSpPr>
        <p:spPr>
          <a:xfrm>
            <a:off x="609600" y="0"/>
            <a:ext cx="7772400" cy="1470025"/>
          </a:xfrm>
        </p:spPr>
        <p:txBody>
          <a:bodyPr>
            <a:normAutofit/>
          </a:bodyPr>
          <a:lstStyle/>
          <a:p>
            <a:pPr algn="l"/>
            <a:r>
              <a:rPr lang="en-US" sz="4000" dirty="0" smtClean="0">
                <a:solidFill>
                  <a:schemeClr val="bg1"/>
                </a:solidFill>
                <a:effectLst>
                  <a:outerShdw blurRad="38100" dist="38100" dir="2700000" algn="tl">
                    <a:srgbClr val="000000">
                      <a:alpha val="43137"/>
                    </a:srgbClr>
                  </a:outerShdw>
                </a:effectLst>
              </a:rPr>
              <a:t>Why did anyone believe in the gods?</a:t>
            </a:r>
            <a:endParaRPr lang="en-US" sz="4000"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7" name="Picture 2" descr="C:\Users\brian\Desktop\storage\Creation Science Discussion Group\other speeches\Fingerworks\IMG06_0423wb.jpg"/>
          <p:cNvPicPr>
            <a:picLocks noChangeAspect="1" noChangeArrowheads="1"/>
          </p:cNvPicPr>
          <p:nvPr/>
        </p:nvPicPr>
        <p:blipFill>
          <a:blip r:embed="rId2">
            <a:lum bright="30000" contrast="-75000"/>
          </a:blip>
          <a:srcRect/>
          <a:stretch>
            <a:fillRect/>
          </a:stretch>
        </p:blipFill>
        <p:spPr bwMode="auto">
          <a:xfrm>
            <a:off x="0" y="0"/>
            <a:ext cx="9144000" cy="7155180"/>
          </a:xfrm>
          <a:prstGeom prst="rect">
            <a:avLst/>
          </a:prstGeom>
          <a:noFill/>
        </p:spPr>
      </p:pic>
      <p:sp>
        <p:nvSpPr>
          <p:cNvPr id="2" name="Title 1"/>
          <p:cNvSpPr>
            <a:spLocks noGrp="1"/>
          </p:cNvSpPr>
          <p:nvPr>
            <p:ph type="ctrTitle"/>
          </p:nvPr>
        </p:nvSpPr>
        <p:spPr>
          <a:xfrm>
            <a:off x="609600" y="0"/>
            <a:ext cx="7772400" cy="1470025"/>
          </a:xfrm>
        </p:spPr>
        <p:txBody>
          <a:bodyPr>
            <a:normAutofit/>
          </a:bodyPr>
          <a:lstStyle/>
          <a:p>
            <a:pPr algn="l"/>
            <a:r>
              <a:rPr lang="en-US" sz="4000" dirty="0" smtClean="0"/>
              <a:t>Why did anyone believe in the gods?</a:t>
            </a:r>
            <a:endParaRPr lang="en-US" sz="4000" dirty="0"/>
          </a:p>
        </p:txBody>
      </p:sp>
      <p:sp>
        <p:nvSpPr>
          <p:cNvPr id="3" name="Subtitle 2"/>
          <p:cNvSpPr>
            <a:spLocks noGrp="1"/>
          </p:cNvSpPr>
          <p:nvPr>
            <p:ph type="subTitle" idx="1"/>
          </p:nvPr>
        </p:nvSpPr>
        <p:spPr>
          <a:xfrm>
            <a:off x="685800" y="1676400"/>
            <a:ext cx="7772400" cy="5029200"/>
          </a:xfrm>
        </p:spPr>
        <p:txBody>
          <a:bodyPr>
            <a:normAutofit/>
          </a:bodyPr>
          <a:lstStyle/>
          <a:p>
            <a:pPr algn="l"/>
            <a:r>
              <a:rPr lang="en-US" sz="2500" dirty="0" smtClean="0">
                <a:solidFill>
                  <a:schemeClr val="tx1"/>
                </a:solidFill>
              </a:rPr>
              <a:t>Hesiod says Chaos came from nothing, then Earth (Gaia).</a:t>
            </a:r>
          </a:p>
          <a:p>
            <a:pPr algn="l"/>
            <a:r>
              <a:rPr lang="en-US" sz="2500" dirty="0" smtClean="0">
                <a:solidFill>
                  <a:schemeClr val="tx1"/>
                </a:solidFill>
              </a:rPr>
              <a:t>Chaos gave birth to: day, night</a:t>
            </a:r>
          </a:p>
          <a:p>
            <a:pPr algn="l"/>
            <a:r>
              <a:rPr lang="en-US" sz="2500" dirty="0" smtClean="0">
                <a:solidFill>
                  <a:schemeClr val="tx1"/>
                </a:solidFill>
              </a:rPr>
              <a:t>Earth gave birth to: sky, and others</a:t>
            </a:r>
          </a:p>
        </p:txBody>
      </p:sp>
      <p:sp>
        <p:nvSpPr>
          <p:cNvPr id="4" name="Subtitle 2"/>
          <p:cNvSpPr txBox="1">
            <a:spLocks/>
          </p:cNvSpPr>
          <p:nvPr/>
        </p:nvSpPr>
        <p:spPr>
          <a:xfrm>
            <a:off x="685800" y="1066800"/>
            <a:ext cx="7772400" cy="5334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500" b="0" i="0" u="none" strike="noStrike" kern="1200" cap="none" spc="0" normalizeH="0" baseline="0" noProof="0" dirty="0" smtClean="0">
                <a:ln>
                  <a:noFill/>
                </a:ln>
                <a:solidFill>
                  <a:schemeClr val="tx1"/>
                </a:solidFill>
                <a:effectLst/>
                <a:uLnTx/>
                <a:uFillTx/>
                <a:latin typeface="+mn-lt"/>
                <a:ea typeface="+mn-ea"/>
                <a:cs typeface="+mn-cs"/>
              </a:rPr>
              <a:t>It was stupid…</a:t>
            </a:r>
          </a:p>
        </p:txBody>
      </p:sp>
      <p:sp>
        <p:nvSpPr>
          <p:cNvPr id="5" name="TextBox 4"/>
          <p:cNvSpPr txBox="1"/>
          <p:nvPr/>
        </p:nvSpPr>
        <p:spPr>
          <a:xfrm>
            <a:off x="5410200" y="1981200"/>
            <a:ext cx="484428" cy="1015663"/>
          </a:xfrm>
          <a:prstGeom prst="rect">
            <a:avLst/>
          </a:prstGeom>
          <a:noFill/>
        </p:spPr>
        <p:txBody>
          <a:bodyPr wrap="none" rtlCol="0">
            <a:spAutoFit/>
          </a:bodyPr>
          <a:lstStyle/>
          <a:p>
            <a:r>
              <a:rPr lang="en-US" sz="6000" dirty="0" smtClean="0">
                <a:latin typeface="Cambria" pitchFamily="18" charset="0"/>
                <a:ea typeface="Batang" pitchFamily="18" charset="-127"/>
              </a:rPr>
              <a:t>}</a:t>
            </a:r>
            <a:endParaRPr lang="en-US" sz="6000" dirty="0">
              <a:latin typeface="Cambria" pitchFamily="18" charset="0"/>
              <a:ea typeface="Batang" pitchFamily="18" charset="-127"/>
            </a:endParaRPr>
          </a:p>
        </p:txBody>
      </p:sp>
      <p:sp>
        <p:nvSpPr>
          <p:cNvPr id="6" name="TextBox 5"/>
          <p:cNvSpPr txBox="1"/>
          <p:nvPr/>
        </p:nvSpPr>
        <p:spPr>
          <a:xfrm>
            <a:off x="5943600" y="2286000"/>
            <a:ext cx="1600200" cy="646331"/>
          </a:xfrm>
          <a:prstGeom prst="rect">
            <a:avLst/>
          </a:prstGeom>
          <a:noFill/>
        </p:spPr>
        <p:txBody>
          <a:bodyPr wrap="square" rtlCol="0">
            <a:spAutoFit/>
          </a:bodyPr>
          <a:lstStyle/>
          <a:p>
            <a:r>
              <a:rPr lang="en-US" dirty="0" smtClean="0"/>
              <a:t>Asexual reproduction</a:t>
            </a:r>
            <a:endParaRPr lang="en-US"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9" name="Picture 2" descr="C:\Users\brian\Desktop\storage\Creation Science Discussion Group\other speeches\Fingerworks\IMG06_0423wb.jpg"/>
          <p:cNvPicPr>
            <a:picLocks noChangeAspect="1" noChangeArrowheads="1"/>
          </p:cNvPicPr>
          <p:nvPr/>
        </p:nvPicPr>
        <p:blipFill>
          <a:blip r:embed="rId2">
            <a:lum bright="30000" contrast="-75000"/>
          </a:blip>
          <a:srcRect/>
          <a:stretch>
            <a:fillRect/>
          </a:stretch>
        </p:blipFill>
        <p:spPr bwMode="auto">
          <a:xfrm>
            <a:off x="0" y="0"/>
            <a:ext cx="9144000" cy="7155180"/>
          </a:xfrm>
          <a:prstGeom prst="rect">
            <a:avLst/>
          </a:prstGeom>
          <a:noFill/>
        </p:spPr>
      </p:pic>
      <p:sp>
        <p:nvSpPr>
          <p:cNvPr id="2" name="Title 1"/>
          <p:cNvSpPr>
            <a:spLocks noGrp="1"/>
          </p:cNvSpPr>
          <p:nvPr>
            <p:ph type="ctrTitle"/>
          </p:nvPr>
        </p:nvSpPr>
        <p:spPr>
          <a:xfrm>
            <a:off x="609600" y="0"/>
            <a:ext cx="7772400" cy="1470025"/>
          </a:xfrm>
        </p:spPr>
        <p:txBody>
          <a:bodyPr>
            <a:normAutofit/>
          </a:bodyPr>
          <a:lstStyle/>
          <a:p>
            <a:pPr algn="l"/>
            <a:r>
              <a:rPr lang="en-US" sz="4000" dirty="0" smtClean="0"/>
              <a:t>Why did anyone believe in the gods?</a:t>
            </a:r>
            <a:endParaRPr lang="en-US" sz="4000" dirty="0"/>
          </a:p>
        </p:txBody>
      </p:sp>
      <p:sp>
        <p:nvSpPr>
          <p:cNvPr id="3" name="Subtitle 2"/>
          <p:cNvSpPr>
            <a:spLocks noGrp="1"/>
          </p:cNvSpPr>
          <p:nvPr>
            <p:ph type="subTitle" idx="1"/>
          </p:nvPr>
        </p:nvSpPr>
        <p:spPr>
          <a:xfrm>
            <a:off x="685800" y="1676400"/>
            <a:ext cx="7772400" cy="5029200"/>
          </a:xfrm>
        </p:spPr>
        <p:txBody>
          <a:bodyPr>
            <a:normAutofit/>
          </a:bodyPr>
          <a:lstStyle/>
          <a:p>
            <a:pPr algn="l"/>
            <a:r>
              <a:rPr lang="en-US" sz="2500" dirty="0" smtClean="0">
                <a:solidFill>
                  <a:schemeClr val="tx1"/>
                </a:solidFill>
              </a:rPr>
              <a:t>Hesiod says Chaos came from nothing, then Earth (Gaia).</a:t>
            </a:r>
          </a:p>
          <a:p>
            <a:pPr algn="l"/>
            <a:r>
              <a:rPr lang="en-US" sz="2500" dirty="0" smtClean="0">
                <a:solidFill>
                  <a:schemeClr val="tx1"/>
                </a:solidFill>
              </a:rPr>
              <a:t>Chaos gave birth to: day, night</a:t>
            </a:r>
          </a:p>
          <a:p>
            <a:pPr algn="l"/>
            <a:r>
              <a:rPr lang="en-US" sz="2500" dirty="0" smtClean="0">
                <a:solidFill>
                  <a:schemeClr val="tx1"/>
                </a:solidFill>
              </a:rPr>
              <a:t>Earth gave birth to: sky, and others</a:t>
            </a:r>
          </a:p>
          <a:p>
            <a:pPr algn="l"/>
            <a:endParaRPr lang="en-US" sz="2500" dirty="0" smtClean="0">
              <a:solidFill>
                <a:schemeClr val="tx1"/>
              </a:solidFill>
            </a:endParaRPr>
          </a:p>
          <a:p>
            <a:pPr algn="l"/>
            <a:r>
              <a:rPr lang="en-US" sz="2500" dirty="0" smtClean="0">
                <a:solidFill>
                  <a:schemeClr val="tx1"/>
                </a:solidFill>
              </a:rPr>
              <a:t>The question of who made the Unmade Maker (aka God) makes no sense philosophically.</a:t>
            </a:r>
            <a:br>
              <a:rPr lang="en-US" sz="2500" dirty="0" smtClean="0">
                <a:solidFill>
                  <a:schemeClr val="tx1"/>
                </a:solidFill>
              </a:rPr>
            </a:br>
            <a:r>
              <a:rPr lang="en-US" sz="2500" dirty="0" smtClean="0">
                <a:solidFill>
                  <a:schemeClr val="tx1"/>
                </a:solidFill>
              </a:rPr>
              <a:t/>
            </a:r>
            <a:br>
              <a:rPr lang="en-US" sz="2500" dirty="0" smtClean="0">
                <a:solidFill>
                  <a:schemeClr val="tx1"/>
                </a:solidFill>
              </a:rPr>
            </a:br>
            <a:r>
              <a:rPr lang="en-US" sz="2500" dirty="0" smtClean="0">
                <a:solidFill>
                  <a:schemeClr val="tx1"/>
                </a:solidFill>
              </a:rPr>
              <a:t>The question of who made Chaos and Earth does make sense, and the pagans, had they survived, would have no answer. What was there before Chaos and Earth?</a:t>
            </a:r>
          </a:p>
        </p:txBody>
      </p:sp>
      <p:sp>
        <p:nvSpPr>
          <p:cNvPr id="4" name="Subtitle 2"/>
          <p:cNvSpPr txBox="1">
            <a:spLocks/>
          </p:cNvSpPr>
          <p:nvPr/>
        </p:nvSpPr>
        <p:spPr>
          <a:xfrm>
            <a:off x="685800" y="1066800"/>
            <a:ext cx="7772400" cy="5334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500" b="0" i="0" u="none" strike="noStrike" kern="1200" cap="none" spc="0" normalizeH="0" baseline="0" noProof="0" dirty="0" smtClean="0">
                <a:ln>
                  <a:noFill/>
                </a:ln>
                <a:solidFill>
                  <a:schemeClr val="tx1"/>
                </a:solidFill>
                <a:effectLst/>
                <a:uLnTx/>
                <a:uFillTx/>
                <a:latin typeface="+mn-lt"/>
                <a:ea typeface="+mn-ea"/>
                <a:cs typeface="+mn-cs"/>
              </a:rPr>
              <a:t>It was stupid…</a:t>
            </a:r>
          </a:p>
        </p:txBody>
      </p:sp>
      <p:sp>
        <p:nvSpPr>
          <p:cNvPr id="5" name="TextBox 4"/>
          <p:cNvSpPr txBox="1"/>
          <p:nvPr/>
        </p:nvSpPr>
        <p:spPr>
          <a:xfrm>
            <a:off x="5410200" y="1981200"/>
            <a:ext cx="484428" cy="1015663"/>
          </a:xfrm>
          <a:prstGeom prst="rect">
            <a:avLst/>
          </a:prstGeom>
          <a:noFill/>
        </p:spPr>
        <p:txBody>
          <a:bodyPr wrap="none" rtlCol="0">
            <a:spAutoFit/>
          </a:bodyPr>
          <a:lstStyle/>
          <a:p>
            <a:r>
              <a:rPr lang="en-US" sz="6000" dirty="0" smtClean="0">
                <a:latin typeface="Cambria" pitchFamily="18" charset="0"/>
                <a:ea typeface="Batang" pitchFamily="18" charset="-127"/>
              </a:rPr>
              <a:t>}</a:t>
            </a:r>
            <a:endParaRPr lang="en-US" sz="6000" dirty="0">
              <a:latin typeface="Cambria" pitchFamily="18" charset="0"/>
              <a:ea typeface="Batang" pitchFamily="18" charset="-127"/>
            </a:endParaRPr>
          </a:p>
        </p:txBody>
      </p:sp>
      <p:sp>
        <p:nvSpPr>
          <p:cNvPr id="6" name="TextBox 5"/>
          <p:cNvSpPr txBox="1"/>
          <p:nvPr/>
        </p:nvSpPr>
        <p:spPr>
          <a:xfrm>
            <a:off x="5943600" y="2286000"/>
            <a:ext cx="1600200" cy="646331"/>
          </a:xfrm>
          <a:prstGeom prst="rect">
            <a:avLst/>
          </a:prstGeom>
          <a:noFill/>
        </p:spPr>
        <p:txBody>
          <a:bodyPr wrap="square" rtlCol="0">
            <a:spAutoFit/>
          </a:bodyPr>
          <a:lstStyle/>
          <a:p>
            <a:r>
              <a:rPr lang="en-US" dirty="0" smtClean="0"/>
              <a:t>Asexual reproduction</a:t>
            </a:r>
            <a:endParaRPr lang="en-US" dirty="0"/>
          </a:p>
        </p:txBody>
      </p:sp>
      <p:cxnSp>
        <p:nvCxnSpPr>
          <p:cNvPr id="8" name="Straight Connector 7"/>
          <p:cNvCxnSpPr/>
          <p:nvPr/>
        </p:nvCxnSpPr>
        <p:spPr>
          <a:xfrm>
            <a:off x="990600" y="3200400"/>
            <a:ext cx="68580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9" name="Picture 2" descr="C:\Users\brian\Desktop\storage\Creation Science Discussion Group\other speeches\Fingerworks\IMG06_0423wb.jpg"/>
          <p:cNvPicPr>
            <a:picLocks noChangeAspect="1" noChangeArrowheads="1"/>
          </p:cNvPicPr>
          <p:nvPr/>
        </p:nvPicPr>
        <p:blipFill>
          <a:blip r:embed="rId2">
            <a:lum bright="30000" contrast="-75000"/>
          </a:blip>
          <a:srcRect/>
          <a:stretch>
            <a:fillRect/>
          </a:stretch>
        </p:blipFill>
        <p:spPr bwMode="auto">
          <a:xfrm>
            <a:off x="0" y="0"/>
            <a:ext cx="9144000" cy="7155180"/>
          </a:xfrm>
          <a:prstGeom prst="rect">
            <a:avLst/>
          </a:prstGeom>
          <a:noFill/>
        </p:spPr>
      </p:pic>
      <p:sp>
        <p:nvSpPr>
          <p:cNvPr id="2" name="Title 1"/>
          <p:cNvSpPr>
            <a:spLocks noGrp="1"/>
          </p:cNvSpPr>
          <p:nvPr>
            <p:ph type="ctrTitle"/>
          </p:nvPr>
        </p:nvSpPr>
        <p:spPr>
          <a:xfrm>
            <a:off x="609600" y="0"/>
            <a:ext cx="7772400" cy="1470025"/>
          </a:xfrm>
        </p:spPr>
        <p:txBody>
          <a:bodyPr>
            <a:normAutofit/>
          </a:bodyPr>
          <a:lstStyle/>
          <a:p>
            <a:pPr algn="l"/>
            <a:r>
              <a:rPr lang="en-US" sz="4000" dirty="0" smtClean="0"/>
              <a:t>Why did anyone believe in the gods?</a:t>
            </a:r>
            <a:endParaRPr lang="en-US" sz="4000" dirty="0"/>
          </a:p>
        </p:txBody>
      </p:sp>
      <p:sp>
        <p:nvSpPr>
          <p:cNvPr id="3" name="Subtitle 2"/>
          <p:cNvSpPr>
            <a:spLocks noGrp="1"/>
          </p:cNvSpPr>
          <p:nvPr>
            <p:ph type="subTitle" idx="1"/>
          </p:nvPr>
        </p:nvSpPr>
        <p:spPr>
          <a:xfrm>
            <a:off x="685800" y="1676400"/>
            <a:ext cx="7772400" cy="5029200"/>
          </a:xfrm>
        </p:spPr>
        <p:txBody>
          <a:bodyPr>
            <a:normAutofit/>
          </a:bodyPr>
          <a:lstStyle/>
          <a:p>
            <a:pPr algn="l"/>
            <a:r>
              <a:rPr lang="en-US" sz="2500" dirty="0" smtClean="0">
                <a:solidFill>
                  <a:schemeClr val="tx1"/>
                </a:solidFill>
              </a:rPr>
              <a:t>Hesiod says Chaos came from nothing, then Earth (Gaia).</a:t>
            </a:r>
          </a:p>
          <a:p>
            <a:pPr algn="l"/>
            <a:r>
              <a:rPr lang="en-US" sz="2500" dirty="0" smtClean="0">
                <a:solidFill>
                  <a:schemeClr val="tx1"/>
                </a:solidFill>
              </a:rPr>
              <a:t>Chaos gave birth to: day, night</a:t>
            </a:r>
          </a:p>
          <a:p>
            <a:pPr algn="l"/>
            <a:r>
              <a:rPr lang="en-US" sz="2500" dirty="0" smtClean="0">
                <a:solidFill>
                  <a:schemeClr val="tx1"/>
                </a:solidFill>
              </a:rPr>
              <a:t>Earth gave birth to: sky, and others</a:t>
            </a:r>
          </a:p>
          <a:p>
            <a:pPr algn="l"/>
            <a:endParaRPr lang="en-US" sz="2500" dirty="0" smtClean="0">
              <a:solidFill>
                <a:schemeClr val="tx1"/>
              </a:solidFill>
            </a:endParaRPr>
          </a:p>
          <a:p>
            <a:pPr algn="l"/>
            <a:r>
              <a:rPr lang="en-US" sz="2500" dirty="0" smtClean="0">
                <a:solidFill>
                  <a:schemeClr val="tx1"/>
                </a:solidFill>
              </a:rPr>
              <a:t>Uranus (sky) and Gaia (earth) had </a:t>
            </a:r>
            <a:r>
              <a:rPr lang="en-US" sz="2500" dirty="0" err="1" smtClean="0">
                <a:solidFill>
                  <a:schemeClr val="tx1"/>
                </a:solidFill>
              </a:rPr>
              <a:t>Cronus</a:t>
            </a:r>
            <a:r>
              <a:rPr lang="en-US" sz="2500" dirty="0" smtClean="0">
                <a:solidFill>
                  <a:schemeClr val="tx1"/>
                </a:solidFill>
              </a:rPr>
              <a:t> (among others)</a:t>
            </a:r>
          </a:p>
          <a:p>
            <a:pPr algn="l"/>
            <a:endParaRPr lang="en-US" sz="2500" dirty="0" smtClean="0">
              <a:solidFill>
                <a:schemeClr val="tx1"/>
              </a:solidFill>
            </a:endParaRPr>
          </a:p>
          <a:p>
            <a:pPr algn="l"/>
            <a:r>
              <a:rPr lang="en-US" sz="2500" dirty="0" smtClean="0">
                <a:solidFill>
                  <a:schemeClr val="tx1"/>
                </a:solidFill>
              </a:rPr>
              <a:t>In fact, every time the two meet, babies pop out.</a:t>
            </a:r>
          </a:p>
        </p:txBody>
      </p:sp>
      <p:sp>
        <p:nvSpPr>
          <p:cNvPr id="4" name="Subtitle 2"/>
          <p:cNvSpPr txBox="1">
            <a:spLocks/>
          </p:cNvSpPr>
          <p:nvPr/>
        </p:nvSpPr>
        <p:spPr>
          <a:xfrm>
            <a:off x="685800" y="1066800"/>
            <a:ext cx="7772400" cy="5334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500" b="0" i="0" u="none" strike="noStrike" kern="1200" cap="none" spc="0" normalizeH="0" baseline="0" noProof="0" dirty="0" smtClean="0">
                <a:ln>
                  <a:noFill/>
                </a:ln>
                <a:solidFill>
                  <a:schemeClr val="tx1"/>
                </a:solidFill>
                <a:effectLst/>
                <a:uLnTx/>
                <a:uFillTx/>
                <a:latin typeface="+mn-lt"/>
                <a:ea typeface="+mn-ea"/>
                <a:cs typeface="+mn-cs"/>
              </a:rPr>
              <a:t>It was stupid…</a:t>
            </a:r>
          </a:p>
        </p:txBody>
      </p:sp>
      <p:sp>
        <p:nvSpPr>
          <p:cNvPr id="5" name="TextBox 4"/>
          <p:cNvSpPr txBox="1"/>
          <p:nvPr/>
        </p:nvSpPr>
        <p:spPr>
          <a:xfrm>
            <a:off x="5410200" y="1981200"/>
            <a:ext cx="484428" cy="1015663"/>
          </a:xfrm>
          <a:prstGeom prst="rect">
            <a:avLst/>
          </a:prstGeom>
          <a:noFill/>
        </p:spPr>
        <p:txBody>
          <a:bodyPr wrap="none" rtlCol="0">
            <a:spAutoFit/>
          </a:bodyPr>
          <a:lstStyle/>
          <a:p>
            <a:r>
              <a:rPr lang="en-US" sz="6000" dirty="0" smtClean="0">
                <a:latin typeface="Cambria" pitchFamily="18" charset="0"/>
                <a:ea typeface="Batang" pitchFamily="18" charset="-127"/>
              </a:rPr>
              <a:t>}</a:t>
            </a:r>
            <a:endParaRPr lang="en-US" sz="6000" dirty="0">
              <a:latin typeface="Cambria" pitchFamily="18" charset="0"/>
              <a:ea typeface="Batang" pitchFamily="18" charset="-127"/>
            </a:endParaRPr>
          </a:p>
        </p:txBody>
      </p:sp>
      <p:sp>
        <p:nvSpPr>
          <p:cNvPr id="6" name="TextBox 5"/>
          <p:cNvSpPr txBox="1"/>
          <p:nvPr/>
        </p:nvSpPr>
        <p:spPr>
          <a:xfrm>
            <a:off x="5943600" y="2286000"/>
            <a:ext cx="1600200" cy="646331"/>
          </a:xfrm>
          <a:prstGeom prst="rect">
            <a:avLst/>
          </a:prstGeom>
          <a:noFill/>
        </p:spPr>
        <p:txBody>
          <a:bodyPr wrap="square" rtlCol="0">
            <a:spAutoFit/>
          </a:bodyPr>
          <a:lstStyle/>
          <a:p>
            <a:r>
              <a:rPr lang="en-US" dirty="0" smtClean="0"/>
              <a:t>Asexual reproduction</a:t>
            </a:r>
            <a:endParaRPr lang="en-US" dirty="0"/>
          </a:p>
        </p:txBody>
      </p:sp>
      <p:cxnSp>
        <p:nvCxnSpPr>
          <p:cNvPr id="8" name="Straight Connector 7"/>
          <p:cNvCxnSpPr/>
          <p:nvPr/>
        </p:nvCxnSpPr>
        <p:spPr>
          <a:xfrm>
            <a:off x="990600" y="3200400"/>
            <a:ext cx="68580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8" name="Picture 2" descr="C:\Users\brian\Desktop\storage\Creation Science Discussion Group\other speeches\Fingerworks\IMG06_0423wb.jpg"/>
          <p:cNvPicPr>
            <a:picLocks noChangeAspect="1" noChangeArrowheads="1"/>
          </p:cNvPicPr>
          <p:nvPr/>
        </p:nvPicPr>
        <p:blipFill>
          <a:blip r:embed="rId2">
            <a:lum bright="30000" contrast="-75000"/>
          </a:blip>
          <a:srcRect/>
          <a:stretch>
            <a:fillRect/>
          </a:stretch>
        </p:blipFill>
        <p:spPr bwMode="auto">
          <a:xfrm>
            <a:off x="0" y="0"/>
            <a:ext cx="9144000" cy="7155180"/>
          </a:xfrm>
          <a:prstGeom prst="rect">
            <a:avLst/>
          </a:prstGeom>
          <a:noFill/>
        </p:spPr>
      </p:pic>
      <p:sp>
        <p:nvSpPr>
          <p:cNvPr id="2" name="Title 1"/>
          <p:cNvSpPr>
            <a:spLocks noGrp="1"/>
          </p:cNvSpPr>
          <p:nvPr>
            <p:ph type="ctrTitle"/>
          </p:nvPr>
        </p:nvSpPr>
        <p:spPr>
          <a:xfrm>
            <a:off x="609600" y="0"/>
            <a:ext cx="7772400" cy="1470025"/>
          </a:xfrm>
        </p:spPr>
        <p:txBody>
          <a:bodyPr>
            <a:normAutofit/>
          </a:bodyPr>
          <a:lstStyle/>
          <a:p>
            <a:pPr algn="l"/>
            <a:r>
              <a:rPr lang="en-US" sz="4000" dirty="0" smtClean="0"/>
              <a:t>Why did anyone believe in the gods?</a:t>
            </a:r>
            <a:endParaRPr lang="en-US" sz="4000" dirty="0"/>
          </a:p>
        </p:txBody>
      </p:sp>
      <p:sp>
        <p:nvSpPr>
          <p:cNvPr id="3" name="Subtitle 2"/>
          <p:cNvSpPr>
            <a:spLocks noGrp="1"/>
          </p:cNvSpPr>
          <p:nvPr>
            <p:ph type="subTitle" idx="1"/>
          </p:nvPr>
        </p:nvSpPr>
        <p:spPr>
          <a:xfrm>
            <a:off x="685800" y="1676400"/>
            <a:ext cx="7924800" cy="5029200"/>
          </a:xfrm>
        </p:spPr>
        <p:txBody>
          <a:bodyPr>
            <a:normAutofit/>
          </a:bodyPr>
          <a:lstStyle/>
          <a:p>
            <a:pPr algn="l"/>
            <a:r>
              <a:rPr lang="en-US" sz="2500" dirty="0" smtClean="0">
                <a:solidFill>
                  <a:schemeClr val="tx1"/>
                </a:solidFill>
              </a:rPr>
              <a:t>Hesiod says Chaos came from nothing, then Earth (Gaia).</a:t>
            </a:r>
          </a:p>
          <a:p>
            <a:pPr algn="l"/>
            <a:r>
              <a:rPr lang="en-US" sz="2500" dirty="0" smtClean="0">
                <a:solidFill>
                  <a:schemeClr val="tx1"/>
                </a:solidFill>
              </a:rPr>
              <a:t>Chaos gave birth to: day, night</a:t>
            </a:r>
          </a:p>
          <a:p>
            <a:pPr algn="l"/>
            <a:r>
              <a:rPr lang="en-US" sz="2500" dirty="0" smtClean="0">
                <a:solidFill>
                  <a:schemeClr val="tx1"/>
                </a:solidFill>
              </a:rPr>
              <a:t>Earth gave birth to: sky, and others</a:t>
            </a:r>
          </a:p>
          <a:p>
            <a:pPr algn="l"/>
            <a:endParaRPr lang="en-US" sz="2500" dirty="0" smtClean="0">
              <a:solidFill>
                <a:schemeClr val="tx1"/>
              </a:solidFill>
            </a:endParaRPr>
          </a:p>
          <a:p>
            <a:pPr algn="l"/>
            <a:r>
              <a:rPr lang="en-US" sz="2500" dirty="0" err="1" smtClean="0">
                <a:solidFill>
                  <a:schemeClr val="tx1"/>
                </a:solidFill>
              </a:rPr>
              <a:t>Cronus</a:t>
            </a:r>
            <a:r>
              <a:rPr lang="en-US" sz="2500" dirty="0" smtClean="0">
                <a:solidFill>
                  <a:schemeClr val="tx1"/>
                </a:solidFill>
              </a:rPr>
              <a:t> ate his kids until baby Zeus was replaced by a rock.</a:t>
            </a:r>
          </a:p>
          <a:p>
            <a:pPr algn="l"/>
            <a:r>
              <a:rPr lang="en-US" sz="2500" dirty="0" err="1" smtClean="0">
                <a:solidFill>
                  <a:schemeClr val="tx1"/>
                </a:solidFill>
              </a:rPr>
              <a:t>Cronus</a:t>
            </a:r>
            <a:r>
              <a:rPr lang="en-US" sz="2500" dirty="0" smtClean="0">
                <a:solidFill>
                  <a:schemeClr val="tx1"/>
                </a:solidFill>
              </a:rPr>
              <a:t> swallowed the rock. Zeus later castrated his father.</a:t>
            </a:r>
          </a:p>
          <a:p>
            <a:pPr algn="l"/>
            <a:endParaRPr lang="en-US" sz="2500" dirty="0" smtClean="0">
              <a:solidFill>
                <a:schemeClr val="tx1"/>
              </a:solidFill>
            </a:endParaRPr>
          </a:p>
          <a:p>
            <a:pPr algn="l"/>
            <a:r>
              <a:rPr lang="en-US" sz="2500" dirty="0" smtClean="0">
                <a:solidFill>
                  <a:schemeClr val="tx1"/>
                </a:solidFill>
              </a:rPr>
              <a:t>The “member” fell to earth and made more children.</a:t>
            </a:r>
          </a:p>
        </p:txBody>
      </p:sp>
      <p:sp>
        <p:nvSpPr>
          <p:cNvPr id="4" name="Subtitle 2"/>
          <p:cNvSpPr txBox="1">
            <a:spLocks/>
          </p:cNvSpPr>
          <p:nvPr/>
        </p:nvSpPr>
        <p:spPr>
          <a:xfrm>
            <a:off x="685800" y="1066800"/>
            <a:ext cx="7772400" cy="5334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500" b="0" i="0" u="none" strike="noStrike" kern="1200" cap="none" spc="0" normalizeH="0" baseline="0" noProof="0" dirty="0" smtClean="0">
                <a:ln>
                  <a:noFill/>
                </a:ln>
                <a:solidFill>
                  <a:schemeClr val="tx1"/>
                </a:solidFill>
                <a:effectLst/>
                <a:uLnTx/>
                <a:uFillTx/>
                <a:latin typeface="+mn-lt"/>
                <a:ea typeface="+mn-ea"/>
                <a:cs typeface="+mn-cs"/>
              </a:rPr>
              <a:t>It was stupid…</a:t>
            </a:r>
          </a:p>
        </p:txBody>
      </p:sp>
      <p:sp>
        <p:nvSpPr>
          <p:cNvPr id="5" name="TextBox 4"/>
          <p:cNvSpPr txBox="1"/>
          <p:nvPr/>
        </p:nvSpPr>
        <p:spPr>
          <a:xfrm>
            <a:off x="5410200" y="1981200"/>
            <a:ext cx="484428" cy="1015663"/>
          </a:xfrm>
          <a:prstGeom prst="rect">
            <a:avLst/>
          </a:prstGeom>
          <a:noFill/>
        </p:spPr>
        <p:txBody>
          <a:bodyPr wrap="none" rtlCol="0">
            <a:spAutoFit/>
          </a:bodyPr>
          <a:lstStyle/>
          <a:p>
            <a:r>
              <a:rPr lang="en-US" sz="6000" dirty="0" smtClean="0">
                <a:latin typeface="Cambria" pitchFamily="18" charset="0"/>
                <a:ea typeface="Batang" pitchFamily="18" charset="-127"/>
              </a:rPr>
              <a:t>}</a:t>
            </a:r>
            <a:endParaRPr lang="en-US" sz="6000" dirty="0">
              <a:latin typeface="Cambria" pitchFamily="18" charset="0"/>
              <a:ea typeface="Batang" pitchFamily="18" charset="-127"/>
            </a:endParaRPr>
          </a:p>
        </p:txBody>
      </p:sp>
      <p:sp>
        <p:nvSpPr>
          <p:cNvPr id="6" name="TextBox 5"/>
          <p:cNvSpPr txBox="1"/>
          <p:nvPr/>
        </p:nvSpPr>
        <p:spPr>
          <a:xfrm>
            <a:off x="5943600" y="2286000"/>
            <a:ext cx="1600200" cy="646331"/>
          </a:xfrm>
          <a:prstGeom prst="rect">
            <a:avLst/>
          </a:prstGeom>
          <a:noFill/>
        </p:spPr>
        <p:txBody>
          <a:bodyPr wrap="square" rtlCol="0">
            <a:spAutoFit/>
          </a:bodyPr>
          <a:lstStyle/>
          <a:p>
            <a:r>
              <a:rPr lang="en-US" dirty="0" smtClean="0"/>
              <a:t>Asexual reproduction</a:t>
            </a:r>
            <a:endParaRPr lang="en-US" dirty="0"/>
          </a:p>
        </p:txBody>
      </p:sp>
      <p:sp>
        <p:nvSpPr>
          <p:cNvPr id="7" name="Rectangle 6"/>
          <p:cNvSpPr/>
          <p:nvPr/>
        </p:nvSpPr>
        <p:spPr>
          <a:xfrm>
            <a:off x="-990600" y="-6555641"/>
            <a:ext cx="10972800" cy="6555641"/>
          </a:xfrm>
          <a:prstGeom prst="rect">
            <a:avLst/>
          </a:prstGeom>
        </p:spPr>
        <p:txBody>
          <a:bodyPr wrap="square">
            <a:spAutoFit/>
          </a:bodyPr>
          <a:lstStyle/>
          <a:p>
            <a:r>
              <a:rPr lang="en-US" sz="1200" dirty="0" smtClean="0"/>
              <a:t>(ll. 116-138) Verily at the first Chaos came to be, but next wide-bosomed Earth, the ever-sure foundations of all (4) the deathless ones who </a:t>
            </a:r>
          </a:p>
          <a:p>
            <a:r>
              <a:rPr lang="en-US" sz="1200" dirty="0" smtClean="0"/>
              <a:t>hold the peaks of snowy Olympus, and dim </a:t>
            </a:r>
            <a:r>
              <a:rPr lang="en-US" sz="1200" dirty="0" err="1" smtClean="0"/>
              <a:t>Tartarus</a:t>
            </a:r>
            <a:r>
              <a:rPr lang="en-US" sz="1200" dirty="0" smtClean="0"/>
              <a:t> in the depth of the wide-</a:t>
            </a:r>
            <a:r>
              <a:rPr lang="en-US" sz="1200" dirty="0" err="1" smtClean="0"/>
              <a:t>pathed</a:t>
            </a:r>
            <a:r>
              <a:rPr lang="en-US" sz="1200" dirty="0" smtClean="0"/>
              <a:t> Earth, and Eros (Love), fairest among the deathless gods, who </a:t>
            </a:r>
          </a:p>
          <a:p>
            <a:r>
              <a:rPr lang="en-US" sz="1200" dirty="0" smtClean="0"/>
              <a:t>unnerves the limbs and overcomes the mind and wise counsels of all gods and all men within them. From Chaos came forth Erebus and black Night; </a:t>
            </a:r>
          </a:p>
          <a:p>
            <a:r>
              <a:rPr lang="en-US" sz="1200" dirty="0" smtClean="0"/>
              <a:t>but of Night were born </a:t>
            </a:r>
            <a:r>
              <a:rPr lang="en-US" sz="1200" dirty="0" err="1" smtClean="0"/>
              <a:t>Aether</a:t>
            </a:r>
            <a:r>
              <a:rPr lang="en-US" sz="1200" dirty="0" smtClean="0"/>
              <a:t> (5) and Day, whom she conceived and bare from union in love with Erebus. And Earth first bare starry Heaven, </a:t>
            </a:r>
          </a:p>
          <a:p>
            <a:r>
              <a:rPr lang="en-US" sz="1200" dirty="0" smtClean="0"/>
              <a:t>equal to herself, to cover her on every side, and to be an ever-sure abiding-place for the blessed gods. And she brought forth long Hills, </a:t>
            </a:r>
          </a:p>
          <a:p>
            <a:r>
              <a:rPr lang="en-US" sz="1200" dirty="0" smtClean="0"/>
              <a:t>graceful haunts of the goddess-Nymphs who dwell amongst the glens of the hills. She bare also the fruitless deep with his raging swell, Pontus, </a:t>
            </a:r>
          </a:p>
          <a:p>
            <a:r>
              <a:rPr lang="en-US" sz="1200" dirty="0" smtClean="0"/>
              <a:t>without sweet union of love. But afterwards she lay with Heaven and bare deep-swirling Oceanus, </a:t>
            </a:r>
            <a:r>
              <a:rPr lang="en-US" sz="1200" dirty="0" err="1" smtClean="0"/>
              <a:t>Coeus</a:t>
            </a:r>
            <a:r>
              <a:rPr lang="en-US" sz="1200" dirty="0" smtClean="0"/>
              <a:t> and </a:t>
            </a:r>
            <a:r>
              <a:rPr lang="en-US" sz="1200" dirty="0" err="1" smtClean="0"/>
              <a:t>Crius</a:t>
            </a:r>
            <a:r>
              <a:rPr lang="en-US" sz="1200" dirty="0" smtClean="0"/>
              <a:t> and Hyperion and </a:t>
            </a:r>
            <a:r>
              <a:rPr lang="en-US" sz="1200" dirty="0" err="1" smtClean="0"/>
              <a:t>Iapetus</a:t>
            </a:r>
            <a:r>
              <a:rPr lang="en-US" sz="1200" dirty="0" smtClean="0"/>
              <a:t>, </a:t>
            </a:r>
            <a:r>
              <a:rPr lang="en-US" sz="1200" dirty="0" err="1" smtClean="0"/>
              <a:t>Theia</a:t>
            </a:r>
            <a:r>
              <a:rPr lang="en-US" sz="1200" dirty="0" smtClean="0"/>
              <a:t> </a:t>
            </a:r>
          </a:p>
          <a:p>
            <a:r>
              <a:rPr lang="en-US" sz="1200" dirty="0" smtClean="0"/>
              <a:t>and Rhea, </a:t>
            </a:r>
            <a:r>
              <a:rPr lang="en-US" sz="1200" dirty="0" err="1" smtClean="0"/>
              <a:t>Themis</a:t>
            </a:r>
            <a:r>
              <a:rPr lang="en-US" sz="1200" dirty="0" smtClean="0"/>
              <a:t> and Mnemosyne and gold-crowned Phoebe and lovely Tethys. After them was born </a:t>
            </a:r>
            <a:r>
              <a:rPr lang="en-US" sz="1200" dirty="0" err="1" smtClean="0"/>
              <a:t>Cronos</a:t>
            </a:r>
            <a:r>
              <a:rPr lang="en-US" sz="1200" dirty="0" smtClean="0"/>
              <a:t> the wily, youngest and most terrible of </a:t>
            </a:r>
          </a:p>
          <a:p>
            <a:r>
              <a:rPr lang="en-US" sz="1200" dirty="0" smtClean="0"/>
              <a:t>her children, and he hated his lusty sire. (Hesiod)</a:t>
            </a:r>
          </a:p>
          <a:p>
            <a:endParaRPr lang="en-US" sz="1200" dirty="0" smtClean="0"/>
          </a:p>
          <a:p>
            <a:r>
              <a:rPr lang="en-US" sz="1200" dirty="0" smtClean="0"/>
              <a:t>--</a:t>
            </a:r>
          </a:p>
          <a:p>
            <a:r>
              <a:rPr lang="en-US" sz="1200" dirty="0" smtClean="0"/>
              <a:t>Then the son from his ambush stretched forth his left hand and in his right took the great long sickle with jagged teeth, and swiftly lopped </a:t>
            </a:r>
          </a:p>
          <a:p>
            <a:r>
              <a:rPr lang="en-US" sz="1200" dirty="0" smtClean="0"/>
              <a:t>off his own father's members and cast them away to fall behind him. And not vainly did they fall from his hand; for all the bloody drops that </a:t>
            </a:r>
          </a:p>
          <a:p>
            <a:r>
              <a:rPr lang="en-US" sz="1200" dirty="0" smtClean="0"/>
              <a:t>gushed forth Earth received, and as the seasons moved round she bare the strong </a:t>
            </a:r>
            <a:r>
              <a:rPr lang="en-US" sz="1200" dirty="0" err="1" smtClean="0"/>
              <a:t>Erinyes</a:t>
            </a:r>
            <a:r>
              <a:rPr lang="en-US" sz="1200" dirty="0" smtClean="0"/>
              <a:t> and the great Giants with gleaming </a:t>
            </a:r>
            <a:r>
              <a:rPr lang="en-US" sz="1200" dirty="0" err="1" smtClean="0"/>
              <a:t>armour</a:t>
            </a:r>
            <a:r>
              <a:rPr lang="en-US" sz="1200" dirty="0" smtClean="0"/>
              <a:t>, holding long </a:t>
            </a:r>
          </a:p>
          <a:p>
            <a:r>
              <a:rPr lang="en-US" sz="1200" dirty="0" smtClean="0"/>
              <a:t>spears in their hands and the Nymphs whom they call </a:t>
            </a:r>
            <a:r>
              <a:rPr lang="en-US" sz="1200" dirty="0" err="1" smtClean="0"/>
              <a:t>Meliae</a:t>
            </a:r>
            <a:r>
              <a:rPr lang="en-US" sz="1200" dirty="0" smtClean="0"/>
              <a:t> (8) all over the boundless earth. And so soon as he had cut off the members with </a:t>
            </a:r>
          </a:p>
          <a:p>
            <a:r>
              <a:rPr lang="en-US" sz="1200" dirty="0" smtClean="0"/>
              <a:t>flint and cast them from the land into the surging sea, they were swept away over the main a long time: and a white foam spread around them </a:t>
            </a:r>
          </a:p>
          <a:p>
            <a:r>
              <a:rPr lang="en-US" sz="1200" dirty="0" smtClean="0"/>
              <a:t>from the immortal flesh, and in it there grew a maiden. (Hesiod) - Castration of Uranus by </a:t>
            </a:r>
            <a:r>
              <a:rPr lang="en-US" sz="1200" dirty="0" err="1" smtClean="0"/>
              <a:t>Cronus</a:t>
            </a:r>
            <a:r>
              <a:rPr lang="en-US" sz="1200" dirty="0" smtClean="0"/>
              <a:t/>
            </a:r>
            <a:br>
              <a:rPr lang="en-US" sz="1200" dirty="0" smtClean="0"/>
            </a:br>
            <a:r>
              <a:rPr lang="en-US" sz="1200" dirty="0" smtClean="0"/>
              <a:t>--</a:t>
            </a:r>
          </a:p>
          <a:p>
            <a:r>
              <a:rPr lang="en-US" sz="1200" dirty="0" smtClean="0"/>
              <a:t>(ll. 453-491) But Rhea was subject in love to </a:t>
            </a:r>
            <a:r>
              <a:rPr lang="en-US" sz="1200" dirty="0" err="1" smtClean="0"/>
              <a:t>Cronos</a:t>
            </a:r>
            <a:r>
              <a:rPr lang="en-US" sz="1200" dirty="0" smtClean="0"/>
              <a:t> and bare splendid children, Hestia (18), Demeter, and gold-shod Hera and strong Hades, </a:t>
            </a:r>
          </a:p>
          <a:p>
            <a:r>
              <a:rPr lang="en-US" sz="1200" dirty="0" smtClean="0"/>
              <a:t>pitiless in heart, who dwells under the earth, and the loud-crashing Earth-Shaker, and wise Zeus, father of gods and men, by whose thunder the </a:t>
            </a:r>
          </a:p>
          <a:p>
            <a:r>
              <a:rPr lang="en-US" sz="1200" dirty="0" smtClean="0"/>
              <a:t>wide earth is shaken. These great </a:t>
            </a:r>
            <a:r>
              <a:rPr lang="en-US" sz="1200" dirty="0" err="1" smtClean="0"/>
              <a:t>Cronos</a:t>
            </a:r>
            <a:r>
              <a:rPr lang="en-US" sz="1200" dirty="0" smtClean="0"/>
              <a:t> swallowed as each came forth from the womb to his mother's knees with this intent, that no other of </a:t>
            </a:r>
          </a:p>
          <a:p>
            <a:r>
              <a:rPr lang="en-US" sz="1200" dirty="0" smtClean="0"/>
              <a:t>the proud sons of Heaven should hold the kingly office amongst the deathless gods. For he learned from Earth and starry Heaven that he was </a:t>
            </a:r>
          </a:p>
          <a:p>
            <a:r>
              <a:rPr lang="en-US" sz="1200" dirty="0" smtClean="0"/>
              <a:t>destined to be overcome by his own son, strong though he was, through the contriving of great Zeus (19). Therefore he kept no blind outlook, </a:t>
            </a:r>
          </a:p>
          <a:p>
            <a:r>
              <a:rPr lang="en-US" sz="1200" dirty="0" smtClean="0"/>
              <a:t>but watched and swallowed down his children: and unceasing grief seized Rhea. But when she was about to bear Zeus, the father of gods and men, </a:t>
            </a:r>
          </a:p>
          <a:p>
            <a:r>
              <a:rPr lang="en-US" sz="1200" dirty="0" smtClean="0"/>
              <a:t>then she besought her own dear parents, Earth and starry Heaven, to devise some plan with her that the birth of her dear child might be </a:t>
            </a:r>
          </a:p>
          <a:p>
            <a:r>
              <a:rPr lang="en-US" sz="1200" dirty="0" smtClean="0"/>
              <a:t>concealed, and that retribution might overtake great, crafty </a:t>
            </a:r>
            <a:r>
              <a:rPr lang="en-US" sz="1200" dirty="0" err="1" smtClean="0"/>
              <a:t>Cronos</a:t>
            </a:r>
            <a:r>
              <a:rPr lang="en-US" sz="1200" dirty="0" smtClean="0"/>
              <a:t> for his own father and also for the children whom he had swallowed down. </a:t>
            </a:r>
          </a:p>
          <a:p>
            <a:r>
              <a:rPr lang="en-US" sz="1200" dirty="0" smtClean="0"/>
              <a:t>And they readily heard and obeyed their dear daughter, and told her all that was destined to happen touching </a:t>
            </a:r>
            <a:r>
              <a:rPr lang="en-US" sz="1200" dirty="0" err="1" smtClean="0"/>
              <a:t>Cronos</a:t>
            </a:r>
            <a:r>
              <a:rPr lang="en-US" sz="1200" dirty="0" smtClean="0"/>
              <a:t> the king and his stout-</a:t>
            </a:r>
          </a:p>
          <a:p>
            <a:r>
              <a:rPr lang="en-US" sz="1200" dirty="0" smtClean="0"/>
              <a:t>hearted son. So they sent her to </a:t>
            </a:r>
            <a:r>
              <a:rPr lang="en-US" sz="1200" dirty="0" err="1" smtClean="0"/>
              <a:t>Lyetus</a:t>
            </a:r>
            <a:r>
              <a:rPr lang="en-US" sz="1200" dirty="0" smtClean="0"/>
              <a:t>, to the rich land of Crete, when she was ready to bear great Zeus, the youngest of her children. Him </a:t>
            </a:r>
          </a:p>
          <a:p>
            <a:r>
              <a:rPr lang="en-US" sz="1200" dirty="0" smtClean="0"/>
              <a:t>did vast Earth receive from Rhea in wide Crete to nourish and to bring up. Thither came Earth carrying him swiftly through the black night to </a:t>
            </a:r>
          </a:p>
          <a:p>
            <a:r>
              <a:rPr lang="en-US" sz="1200" dirty="0" err="1" smtClean="0"/>
              <a:t>Lyctus</a:t>
            </a:r>
            <a:r>
              <a:rPr lang="en-US" sz="1200" dirty="0" smtClean="0"/>
              <a:t> first, and took him in her arms and hid him in a remote cave beneath the secret places of the holy earth on thick-wooded Mount </a:t>
            </a:r>
            <a:r>
              <a:rPr lang="en-US" sz="1200" dirty="0" err="1" smtClean="0"/>
              <a:t>Aegeum</a:t>
            </a:r>
            <a:r>
              <a:rPr lang="en-US" sz="1200" dirty="0" smtClean="0"/>
              <a:t>; </a:t>
            </a:r>
          </a:p>
          <a:p>
            <a:r>
              <a:rPr lang="en-US" sz="1200" dirty="0" smtClean="0"/>
              <a:t>but to the mightily ruling son of Heaven, the earlier king of the gods, she gave a great stone wrapped in swaddling clothes. Then he took it in </a:t>
            </a:r>
          </a:p>
          <a:p>
            <a:r>
              <a:rPr lang="en-US" sz="1200" dirty="0" smtClean="0"/>
              <a:t>his hands and thrust it down into his belly: wretch! he knew not in his heart that in place of the stone his son was left behind, unconquered </a:t>
            </a:r>
          </a:p>
          <a:p>
            <a:r>
              <a:rPr lang="en-US" sz="1200" dirty="0" smtClean="0"/>
              <a:t>and untroubled, and that he was soon to overcome him by force and might and drive him from his </a:t>
            </a:r>
            <a:r>
              <a:rPr lang="en-US" sz="1200" dirty="0" err="1" smtClean="0"/>
              <a:t>honours</a:t>
            </a:r>
            <a:r>
              <a:rPr lang="en-US" sz="1200" dirty="0" smtClean="0"/>
              <a:t>, himself to reign over the deathless </a:t>
            </a:r>
          </a:p>
          <a:p>
            <a:r>
              <a:rPr lang="en-US" sz="1200" dirty="0" smtClean="0"/>
              <a:t>gods. </a:t>
            </a:r>
            <a:endParaRPr lang="en-US" sz="1200" dirty="0"/>
          </a:p>
        </p:txBody>
      </p:sp>
      <p:cxnSp>
        <p:nvCxnSpPr>
          <p:cNvPr id="9" name="Straight Connector 8"/>
          <p:cNvCxnSpPr/>
          <p:nvPr/>
        </p:nvCxnSpPr>
        <p:spPr>
          <a:xfrm>
            <a:off x="990600" y="3200400"/>
            <a:ext cx="68580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7" name="Picture 2" descr="C:\Users\brian\Desktop\storage\Creation Science Discussion Group\other speeches\Fingerworks\IMG06_0423wb.jpg"/>
          <p:cNvPicPr>
            <a:picLocks noChangeAspect="1" noChangeArrowheads="1"/>
          </p:cNvPicPr>
          <p:nvPr/>
        </p:nvPicPr>
        <p:blipFill>
          <a:blip r:embed="rId2">
            <a:lum bright="30000" contrast="-75000"/>
          </a:blip>
          <a:srcRect/>
          <a:stretch>
            <a:fillRect/>
          </a:stretch>
        </p:blipFill>
        <p:spPr bwMode="auto">
          <a:xfrm>
            <a:off x="0" y="0"/>
            <a:ext cx="9144000" cy="7155180"/>
          </a:xfrm>
          <a:prstGeom prst="rect">
            <a:avLst/>
          </a:prstGeom>
          <a:noFill/>
        </p:spPr>
      </p:pic>
      <p:sp>
        <p:nvSpPr>
          <p:cNvPr id="2" name="Title 1"/>
          <p:cNvSpPr>
            <a:spLocks noGrp="1"/>
          </p:cNvSpPr>
          <p:nvPr>
            <p:ph type="ctrTitle"/>
          </p:nvPr>
        </p:nvSpPr>
        <p:spPr>
          <a:xfrm>
            <a:off x="609600" y="0"/>
            <a:ext cx="7772400" cy="1470025"/>
          </a:xfrm>
        </p:spPr>
        <p:txBody>
          <a:bodyPr>
            <a:normAutofit/>
          </a:bodyPr>
          <a:lstStyle/>
          <a:p>
            <a:pPr algn="l"/>
            <a:r>
              <a:rPr lang="en-US" sz="4000" dirty="0" smtClean="0"/>
              <a:t>Why did anyone believe in the gods?</a:t>
            </a:r>
            <a:endParaRPr lang="en-US" sz="4000" dirty="0"/>
          </a:p>
        </p:txBody>
      </p:sp>
      <p:sp>
        <p:nvSpPr>
          <p:cNvPr id="3" name="Subtitle 2"/>
          <p:cNvSpPr>
            <a:spLocks noGrp="1"/>
          </p:cNvSpPr>
          <p:nvPr>
            <p:ph type="subTitle" idx="1"/>
          </p:nvPr>
        </p:nvSpPr>
        <p:spPr>
          <a:xfrm>
            <a:off x="457200" y="1752600"/>
            <a:ext cx="8382000" cy="4648200"/>
          </a:xfrm>
        </p:spPr>
        <p:txBody>
          <a:bodyPr>
            <a:normAutofit fontScale="55000" lnSpcReduction="20000"/>
          </a:bodyPr>
          <a:lstStyle/>
          <a:p>
            <a:pPr algn="l"/>
            <a:r>
              <a:rPr lang="en-US" sz="5000" dirty="0" smtClean="0">
                <a:solidFill>
                  <a:schemeClr val="tx1"/>
                </a:solidFill>
              </a:rPr>
              <a:t>Zeus […] made women to be an evil to mortal men […] And he gave them a second evil to be the price for the good they had: whoever avoids marriage and the sorrows that women cause, and will not wed, reaches deadly old age without anyone to tend his years, and though he at least has no lack of livelihood while he lives, yet, when he is dead, his kinsfolk divide his possessions amongst them. And as for the man who chooses the lot of marriage and takes a good wife suited to his mind, evil continually contends with good; for whoever happens to have mischievous children, lives always with unceasing grief in his spirit and heart within him; and this evil cannot be healed.  </a:t>
            </a:r>
            <a:r>
              <a:rPr lang="en-US" sz="3400" dirty="0" smtClean="0">
                <a:solidFill>
                  <a:schemeClr val="tx1"/>
                </a:solidFill>
              </a:rPr>
              <a:t>(Hesiod, </a:t>
            </a:r>
            <a:r>
              <a:rPr lang="en-US" sz="3600" dirty="0" smtClean="0">
                <a:solidFill>
                  <a:schemeClr val="tx1"/>
                </a:solidFill>
                <a:latin typeface="Symath" pitchFamily="2" charset="0"/>
                <a:cs typeface="Symath" pitchFamily="2" charset="0"/>
              </a:rPr>
              <a:t>y</a:t>
            </a:r>
            <a:r>
              <a:rPr lang="en-US" sz="3400" dirty="0" smtClean="0">
                <a:solidFill>
                  <a:schemeClr val="tx1"/>
                </a:solidFill>
              </a:rPr>
              <a:t>700BC)</a:t>
            </a:r>
          </a:p>
        </p:txBody>
      </p:sp>
      <p:sp>
        <p:nvSpPr>
          <p:cNvPr id="4" name="Subtitle 2"/>
          <p:cNvSpPr txBox="1">
            <a:spLocks/>
          </p:cNvSpPr>
          <p:nvPr/>
        </p:nvSpPr>
        <p:spPr>
          <a:xfrm>
            <a:off x="685800" y="1066800"/>
            <a:ext cx="7772400" cy="5334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500" b="0" i="0" u="none" strike="noStrike" kern="1200" cap="none" spc="0" normalizeH="0" baseline="0" noProof="0" dirty="0" smtClean="0">
                <a:ln>
                  <a:noFill/>
                </a:ln>
                <a:solidFill>
                  <a:schemeClr val="tx1"/>
                </a:solidFill>
                <a:effectLst/>
                <a:uLnTx/>
                <a:uFillTx/>
                <a:latin typeface="+mn-lt"/>
                <a:ea typeface="+mn-ea"/>
                <a:cs typeface="+mn-cs"/>
              </a:rPr>
              <a:t>It was stupid…</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26000" b="-2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533400"/>
            <a:ext cx="7772400" cy="5638800"/>
          </a:xfrm>
        </p:spPr>
        <p:txBody>
          <a:bodyPr>
            <a:normAutofit/>
          </a:bodyPr>
          <a:lstStyle/>
          <a:p>
            <a:pPr algn="l"/>
            <a:r>
              <a:rPr lang="en-US" dirty="0" smtClean="0">
                <a:effectLst>
                  <a:outerShdw blurRad="38100" dist="38100" dir="2700000" algn="tl">
                    <a:srgbClr val="000000">
                      <a:alpha val="43137"/>
                    </a:srgbClr>
                  </a:outerShdw>
                </a:effectLst>
              </a:rPr>
              <a:t>During this time, however, I was praying.  I was looking at the New Testament scriptures, especially the Gospels.  I devoted myself to sermons and music that allowed me to worship my Maker.</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	  			I was growing. </a:t>
            </a:r>
            <a:endParaRPr lang="en-US"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2" descr="C:\Users\brian\Desktop\storage\Creation Science Discussion Group\other speeches\Fingerworks\IMG06_0423wb.jpg"/>
          <p:cNvPicPr>
            <a:picLocks noChangeAspect="1" noChangeArrowheads="1"/>
          </p:cNvPicPr>
          <p:nvPr/>
        </p:nvPicPr>
        <p:blipFill>
          <a:blip r:embed="rId2">
            <a:lum bright="30000" contrast="-75000"/>
          </a:blip>
          <a:srcRect/>
          <a:stretch>
            <a:fillRect/>
          </a:stretch>
        </p:blipFill>
        <p:spPr bwMode="auto">
          <a:xfrm>
            <a:off x="0" y="0"/>
            <a:ext cx="9144000" cy="7155180"/>
          </a:xfrm>
          <a:prstGeom prst="rect">
            <a:avLst/>
          </a:prstGeom>
          <a:noFill/>
        </p:spPr>
      </p:pic>
      <p:sp>
        <p:nvSpPr>
          <p:cNvPr id="2" name="Title 1"/>
          <p:cNvSpPr>
            <a:spLocks noGrp="1"/>
          </p:cNvSpPr>
          <p:nvPr>
            <p:ph type="ctrTitle"/>
          </p:nvPr>
        </p:nvSpPr>
        <p:spPr>
          <a:xfrm>
            <a:off x="609600" y="0"/>
            <a:ext cx="7772400" cy="1470025"/>
          </a:xfrm>
        </p:spPr>
        <p:txBody>
          <a:bodyPr>
            <a:normAutofit/>
          </a:bodyPr>
          <a:lstStyle/>
          <a:p>
            <a:pPr algn="l"/>
            <a:r>
              <a:rPr lang="en-US" sz="4000" dirty="0" smtClean="0"/>
              <a:t>Why did anyone believe in the gods?</a:t>
            </a:r>
            <a:endParaRPr lang="en-US" sz="4000" dirty="0"/>
          </a:p>
        </p:txBody>
      </p:sp>
      <p:sp>
        <p:nvSpPr>
          <p:cNvPr id="3" name="Subtitle 2"/>
          <p:cNvSpPr>
            <a:spLocks noGrp="1"/>
          </p:cNvSpPr>
          <p:nvPr>
            <p:ph type="subTitle" idx="1"/>
          </p:nvPr>
        </p:nvSpPr>
        <p:spPr>
          <a:xfrm>
            <a:off x="685800" y="2590800"/>
            <a:ext cx="7772400" cy="3352800"/>
          </a:xfrm>
        </p:spPr>
        <p:txBody>
          <a:bodyPr>
            <a:normAutofit/>
          </a:bodyPr>
          <a:lstStyle/>
          <a:p>
            <a:r>
              <a:rPr lang="en-US" sz="5000" dirty="0" smtClean="0">
                <a:solidFill>
                  <a:schemeClr val="tx1"/>
                </a:solidFill>
              </a:rPr>
              <a:t>Are you convinced?</a:t>
            </a:r>
          </a:p>
        </p:txBody>
      </p:sp>
      <p:sp>
        <p:nvSpPr>
          <p:cNvPr id="4" name="Subtitle 2"/>
          <p:cNvSpPr txBox="1">
            <a:spLocks/>
          </p:cNvSpPr>
          <p:nvPr/>
        </p:nvSpPr>
        <p:spPr>
          <a:xfrm>
            <a:off x="685800" y="1066800"/>
            <a:ext cx="7772400" cy="5334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500" b="0" i="0" u="none" strike="noStrike" kern="1200" cap="none" spc="0" normalizeH="0" baseline="0" noProof="0" dirty="0" smtClean="0">
                <a:ln>
                  <a:noFill/>
                </a:ln>
                <a:solidFill>
                  <a:schemeClr val="tx1"/>
                </a:solidFill>
                <a:effectLst/>
                <a:uLnTx/>
                <a:uFillTx/>
                <a:latin typeface="+mn-lt"/>
                <a:ea typeface="+mn-ea"/>
                <a:cs typeface="+mn-cs"/>
              </a:rPr>
              <a:t>It was stupid…</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9938" name="Picture 2" descr="C:\Users\brian\Desktop\storage\Creation Science Discussion Group\other speeches\Fingerworks\IMG22_2881wb.jpg"/>
          <p:cNvPicPr>
            <a:picLocks noChangeAspect="1" noChangeArrowheads="1"/>
          </p:cNvPicPr>
          <p:nvPr/>
        </p:nvPicPr>
        <p:blipFill>
          <a:blip r:embed="rId2">
            <a:lum bright="-20000" contrast="-75000"/>
          </a:blip>
          <a:srcRect/>
          <a:stretch>
            <a:fillRect/>
          </a:stretch>
        </p:blipFill>
        <p:spPr bwMode="auto">
          <a:xfrm>
            <a:off x="0" y="-367393"/>
            <a:ext cx="9144000" cy="7225393"/>
          </a:xfrm>
          <a:prstGeom prst="rect">
            <a:avLst/>
          </a:prstGeom>
          <a:noFill/>
        </p:spPr>
      </p:pic>
      <p:sp>
        <p:nvSpPr>
          <p:cNvPr id="2" name="Title 1"/>
          <p:cNvSpPr>
            <a:spLocks noGrp="1"/>
          </p:cNvSpPr>
          <p:nvPr>
            <p:ph type="ctrTitle"/>
          </p:nvPr>
        </p:nvSpPr>
        <p:spPr>
          <a:xfrm>
            <a:off x="609600" y="0"/>
            <a:ext cx="7772400" cy="1470025"/>
          </a:xfrm>
        </p:spPr>
        <p:txBody>
          <a:bodyPr>
            <a:normAutofit/>
          </a:bodyPr>
          <a:lstStyle/>
          <a:p>
            <a:pPr algn="l"/>
            <a:r>
              <a:rPr lang="en-US" sz="4000" dirty="0" smtClean="0">
                <a:solidFill>
                  <a:schemeClr val="bg1"/>
                </a:solidFill>
              </a:rPr>
              <a:t>Why did anyone believe in the gods?</a:t>
            </a:r>
            <a:endParaRPr lang="en-US" sz="4000" dirty="0">
              <a:solidFill>
                <a:schemeClr val="bg1"/>
              </a:solidFill>
            </a:endParaRPr>
          </a:p>
        </p:txBody>
      </p:sp>
      <p:sp>
        <p:nvSpPr>
          <p:cNvPr id="3" name="Subtitle 2"/>
          <p:cNvSpPr>
            <a:spLocks noGrp="1"/>
          </p:cNvSpPr>
          <p:nvPr>
            <p:ph type="subTitle" idx="1"/>
          </p:nvPr>
        </p:nvSpPr>
        <p:spPr>
          <a:xfrm>
            <a:off x="685800" y="1676400"/>
            <a:ext cx="7772400" cy="5029200"/>
          </a:xfrm>
        </p:spPr>
        <p:txBody>
          <a:bodyPr>
            <a:normAutofit/>
          </a:bodyPr>
          <a:lstStyle/>
          <a:p>
            <a:pPr algn="l"/>
            <a:r>
              <a:rPr lang="en-US" sz="2500" dirty="0" smtClean="0">
                <a:solidFill>
                  <a:schemeClr val="bg1"/>
                </a:solidFill>
              </a:rPr>
              <a:t>Our founder </a:t>
            </a:r>
            <a:r>
              <a:rPr lang="en-US" sz="2500" dirty="0" err="1" smtClean="0">
                <a:solidFill>
                  <a:schemeClr val="bg1"/>
                </a:solidFill>
              </a:rPr>
              <a:t>Dardanus</a:t>
            </a:r>
            <a:r>
              <a:rPr lang="en-US" sz="2500" dirty="0" smtClean="0">
                <a:solidFill>
                  <a:schemeClr val="bg1"/>
                </a:solidFill>
              </a:rPr>
              <a:t>, as fame has sung,</a:t>
            </a:r>
          </a:p>
          <a:p>
            <a:pPr algn="l"/>
            <a:r>
              <a:rPr lang="en-US" sz="2500" dirty="0" smtClean="0">
                <a:solidFill>
                  <a:schemeClr val="bg1"/>
                </a:solidFill>
              </a:rPr>
              <a:t>And Greeks acknowledge, from Electra sprung:</a:t>
            </a:r>
          </a:p>
          <a:p>
            <a:pPr algn="l"/>
            <a:r>
              <a:rPr lang="en-US" sz="2500" dirty="0" smtClean="0">
                <a:solidFill>
                  <a:schemeClr val="bg1"/>
                </a:solidFill>
              </a:rPr>
              <a:t>Electra from the loins of Atlas came;</a:t>
            </a:r>
          </a:p>
          <a:p>
            <a:pPr algn="l"/>
            <a:r>
              <a:rPr lang="en-US" sz="2500" dirty="0" smtClean="0">
                <a:solidFill>
                  <a:schemeClr val="bg1"/>
                </a:solidFill>
              </a:rPr>
              <a:t>Atlas, whose head sustains the starry frame.</a:t>
            </a:r>
          </a:p>
          <a:p>
            <a:pPr algn="l"/>
            <a:r>
              <a:rPr lang="en-US" sz="2500" dirty="0" smtClean="0">
                <a:solidFill>
                  <a:schemeClr val="bg1"/>
                </a:solidFill>
              </a:rPr>
              <a:t>Your sire is Mercury, whom long before</a:t>
            </a:r>
          </a:p>
          <a:p>
            <a:pPr algn="l"/>
            <a:r>
              <a:rPr lang="en-US" sz="2500" dirty="0" smtClean="0">
                <a:solidFill>
                  <a:schemeClr val="bg1"/>
                </a:solidFill>
              </a:rPr>
              <a:t>On cold </a:t>
            </a:r>
            <a:r>
              <a:rPr lang="en-US" sz="2500" dirty="0" err="1" smtClean="0">
                <a:solidFill>
                  <a:schemeClr val="bg1"/>
                </a:solidFill>
              </a:rPr>
              <a:t>Cyllene's</a:t>
            </a:r>
            <a:r>
              <a:rPr lang="en-US" sz="2500" dirty="0" smtClean="0">
                <a:solidFill>
                  <a:schemeClr val="bg1"/>
                </a:solidFill>
              </a:rPr>
              <a:t> top fair Maia bore.</a:t>
            </a:r>
          </a:p>
          <a:p>
            <a:pPr algn="l"/>
            <a:r>
              <a:rPr lang="en-US" sz="2500" dirty="0" smtClean="0">
                <a:solidFill>
                  <a:schemeClr val="bg1"/>
                </a:solidFill>
              </a:rPr>
              <a:t>Maia the fair, on fame if we rely,</a:t>
            </a:r>
          </a:p>
          <a:p>
            <a:pPr algn="l"/>
            <a:r>
              <a:rPr lang="en-US" sz="2500" dirty="0" smtClean="0">
                <a:solidFill>
                  <a:schemeClr val="bg1"/>
                </a:solidFill>
              </a:rPr>
              <a:t>Was Atlas' daughter, who sustains the sky.</a:t>
            </a:r>
          </a:p>
          <a:p>
            <a:pPr algn="l"/>
            <a:r>
              <a:rPr lang="en-US" sz="2500" dirty="0" smtClean="0">
                <a:solidFill>
                  <a:schemeClr val="bg1"/>
                </a:solidFill>
              </a:rPr>
              <a:t>Thus from one common source our streams divide;</a:t>
            </a:r>
          </a:p>
          <a:p>
            <a:pPr algn="l"/>
            <a:r>
              <a:rPr lang="en-US" sz="2500" dirty="0" smtClean="0">
                <a:solidFill>
                  <a:schemeClr val="bg1"/>
                </a:solidFill>
              </a:rPr>
              <a:t>Ours is the Trojan, yours </a:t>
            </a:r>
            <a:r>
              <a:rPr lang="en-US" sz="2500" dirty="0" err="1" smtClean="0">
                <a:solidFill>
                  <a:schemeClr val="bg1"/>
                </a:solidFill>
              </a:rPr>
              <a:t>th</a:t>
            </a:r>
            <a:r>
              <a:rPr lang="en-US" sz="2500" dirty="0" smtClean="0">
                <a:solidFill>
                  <a:schemeClr val="bg1"/>
                </a:solidFill>
              </a:rPr>
              <a:t>' </a:t>
            </a:r>
            <a:r>
              <a:rPr lang="en-US" sz="2500" dirty="0" err="1" smtClean="0">
                <a:solidFill>
                  <a:schemeClr val="bg1"/>
                </a:solidFill>
              </a:rPr>
              <a:t>Areadian</a:t>
            </a:r>
            <a:r>
              <a:rPr lang="en-US" sz="2500" dirty="0" smtClean="0">
                <a:solidFill>
                  <a:schemeClr val="bg1"/>
                </a:solidFill>
              </a:rPr>
              <a:t> side.</a:t>
            </a:r>
            <a:br>
              <a:rPr lang="en-US" sz="2500" dirty="0" smtClean="0">
                <a:solidFill>
                  <a:schemeClr val="bg1"/>
                </a:solidFill>
              </a:rPr>
            </a:br>
            <a:r>
              <a:rPr lang="en-US" sz="2500" dirty="0" smtClean="0">
                <a:solidFill>
                  <a:schemeClr val="bg1"/>
                </a:solidFill>
              </a:rPr>
              <a:t>					</a:t>
            </a:r>
            <a:r>
              <a:rPr lang="en-US" sz="2200" dirty="0" smtClean="0">
                <a:solidFill>
                  <a:schemeClr val="bg1"/>
                </a:solidFill>
              </a:rPr>
              <a:t>~ Virgil, </a:t>
            </a:r>
            <a:r>
              <a:rPr lang="en-US" sz="2200" dirty="0" err="1" smtClean="0">
                <a:solidFill>
                  <a:schemeClr val="bg1"/>
                </a:solidFill>
              </a:rPr>
              <a:t>Aeneid</a:t>
            </a:r>
            <a:endParaRPr lang="en-US" sz="2200" dirty="0" smtClean="0">
              <a:solidFill>
                <a:schemeClr val="bg1"/>
              </a:solidFill>
            </a:endParaRPr>
          </a:p>
        </p:txBody>
      </p:sp>
      <p:sp>
        <p:nvSpPr>
          <p:cNvPr id="4" name="Subtitle 2"/>
          <p:cNvSpPr txBox="1">
            <a:spLocks/>
          </p:cNvSpPr>
          <p:nvPr/>
        </p:nvSpPr>
        <p:spPr>
          <a:xfrm>
            <a:off x="685800" y="1066800"/>
            <a:ext cx="7772400" cy="5334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500" b="0" i="0" u="none" strike="noStrike" kern="1200" cap="none" spc="0" normalizeH="0" baseline="0" noProof="0" dirty="0" smtClean="0">
                <a:ln>
                  <a:noFill/>
                </a:ln>
                <a:solidFill>
                  <a:schemeClr val="bg1"/>
                </a:solidFill>
                <a:effectLst/>
                <a:uLnTx/>
                <a:uFillTx/>
                <a:latin typeface="+mn-lt"/>
                <a:ea typeface="+mn-ea"/>
                <a:cs typeface="+mn-cs"/>
              </a:rPr>
              <a:t>It was historical…</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2" descr="C:\Users\brian\Desktop\storage\Creation Science Discussion Group\other speeches\Fingerworks\IMG22_2881wb.jpg"/>
          <p:cNvPicPr>
            <a:picLocks noChangeAspect="1" noChangeArrowheads="1"/>
          </p:cNvPicPr>
          <p:nvPr/>
        </p:nvPicPr>
        <p:blipFill>
          <a:blip r:embed="rId2">
            <a:lum bright="-20000" contrast="-75000"/>
          </a:blip>
          <a:srcRect/>
          <a:stretch>
            <a:fillRect/>
          </a:stretch>
        </p:blipFill>
        <p:spPr bwMode="auto">
          <a:xfrm>
            <a:off x="0" y="-367393"/>
            <a:ext cx="9144000" cy="7225393"/>
          </a:xfrm>
          <a:prstGeom prst="rect">
            <a:avLst/>
          </a:prstGeom>
          <a:noFill/>
        </p:spPr>
      </p:pic>
      <p:sp>
        <p:nvSpPr>
          <p:cNvPr id="2" name="Title 1"/>
          <p:cNvSpPr>
            <a:spLocks noGrp="1"/>
          </p:cNvSpPr>
          <p:nvPr>
            <p:ph type="ctrTitle"/>
          </p:nvPr>
        </p:nvSpPr>
        <p:spPr>
          <a:xfrm>
            <a:off x="609600" y="0"/>
            <a:ext cx="7772400" cy="1470025"/>
          </a:xfrm>
        </p:spPr>
        <p:txBody>
          <a:bodyPr>
            <a:normAutofit/>
          </a:bodyPr>
          <a:lstStyle/>
          <a:p>
            <a:pPr algn="l"/>
            <a:r>
              <a:rPr lang="en-US" sz="4000" dirty="0" smtClean="0">
                <a:solidFill>
                  <a:schemeClr val="bg1"/>
                </a:solidFill>
              </a:rPr>
              <a:t>Why did anyone believe in the gods?</a:t>
            </a:r>
            <a:endParaRPr lang="en-US" sz="4000" dirty="0">
              <a:solidFill>
                <a:schemeClr val="bg1"/>
              </a:solidFill>
            </a:endParaRPr>
          </a:p>
        </p:txBody>
      </p:sp>
      <p:sp>
        <p:nvSpPr>
          <p:cNvPr id="3" name="Subtitle 2"/>
          <p:cNvSpPr>
            <a:spLocks noGrp="1"/>
          </p:cNvSpPr>
          <p:nvPr>
            <p:ph type="subTitle" idx="1"/>
          </p:nvPr>
        </p:nvSpPr>
        <p:spPr>
          <a:xfrm>
            <a:off x="685800" y="1676400"/>
            <a:ext cx="7772400" cy="5029200"/>
          </a:xfrm>
        </p:spPr>
        <p:txBody>
          <a:bodyPr>
            <a:normAutofit/>
          </a:bodyPr>
          <a:lstStyle/>
          <a:p>
            <a:pPr algn="l"/>
            <a:r>
              <a:rPr lang="en-US" sz="4500" dirty="0" smtClean="0">
                <a:solidFill>
                  <a:schemeClr val="bg1"/>
                </a:solidFill>
              </a:rPr>
              <a:t> [In India] it is the custom, instead of making obeisance, to offer prayers to the kings and to all who are in authority and of superior rank. </a:t>
            </a:r>
            <a:r>
              <a:rPr lang="en-US" sz="3000" dirty="0" smtClean="0">
                <a:solidFill>
                  <a:schemeClr val="bg1"/>
                </a:solidFill>
              </a:rPr>
              <a:t>~ Strabo</a:t>
            </a:r>
          </a:p>
          <a:p>
            <a:pPr algn="l"/>
            <a:endParaRPr lang="en-US" sz="4500" dirty="0" smtClean="0">
              <a:solidFill>
                <a:schemeClr val="bg1"/>
              </a:solidFill>
            </a:endParaRPr>
          </a:p>
        </p:txBody>
      </p:sp>
      <p:sp>
        <p:nvSpPr>
          <p:cNvPr id="4" name="Subtitle 2"/>
          <p:cNvSpPr txBox="1">
            <a:spLocks/>
          </p:cNvSpPr>
          <p:nvPr/>
        </p:nvSpPr>
        <p:spPr>
          <a:xfrm>
            <a:off x="685800" y="1066800"/>
            <a:ext cx="7772400" cy="5334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500" b="0" i="0" u="none" strike="noStrike" kern="1200" cap="none" spc="0" normalizeH="0" baseline="0" noProof="0" dirty="0" smtClean="0">
                <a:ln>
                  <a:noFill/>
                </a:ln>
                <a:solidFill>
                  <a:schemeClr val="bg1"/>
                </a:solidFill>
                <a:effectLst/>
                <a:uLnTx/>
                <a:uFillTx/>
                <a:latin typeface="+mn-lt"/>
                <a:ea typeface="+mn-ea"/>
                <a:cs typeface="+mn-cs"/>
              </a:rPr>
              <a:t>It was historical…</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2" descr="C:\Users\brian\Desktop\storage\Creation Science Discussion Group\other speeches\Fingerworks\IMG22_2881wb.jpg"/>
          <p:cNvPicPr>
            <a:picLocks noChangeAspect="1" noChangeArrowheads="1"/>
          </p:cNvPicPr>
          <p:nvPr/>
        </p:nvPicPr>
        <p:blipFill>
          <a:blip r:embed="rId2">
            <a:lum bright="-20000" contrast="-75000"/>
          </a:blip>
          <a:srcRect/>
          <a:stretch>
            <a:fillRect/>
          </a:stretch>
        </p:blipFill>
        <p:spPr bwMode="auto">
          <a:xfrm>
            <a:off x="0" y="-367393"/>
            <a:ext cx="9144000" cy="7225393"/>
          </a:xfrm>
          <a:prstGeom prst="rect">
            <a:avLst/>
          </a:prstGeom>
          <a:noFill/>
        </p:spPr>
      </p:pic>
      <p:sp>
        <p:nvSpPr>
          <p:cNvPr id="2" name="Title 1"/>
          <p:cNvSpPr>
            <a:spLocks noGrp="1"/>
          </p:cNvSpPr>
          <p:nvPr>
            <p:ph type="ctrTitle"/>
          </p:nvPr>
        </p:nvSpPr>
        <p:spPr>
          <a:xfrm>
            <a:off x="609600" y="0"/>
            <a:ext cx="7772400" cy="1470025"/>
          </a:xfrm>
        </p:spPr>
        <p:txBody>
          <a:bodyPr>
            <a:normAutofit/>
          </a:bodyPr>
          <a:lstStyle/>
          <a:p>
            <a:pPr algn="l"/>
            <a:r>
              <a:rPr lang="en-US" sz="4000" dirty="0" smtClean="0">
                <a:solidFill>
                  <a:schemeClr val="bg1"/>
                </a:solidFill>
              </a:rPr>
              <a:t>Why did anyone believe in the gods?</a:t>
            </a:r>
            <a:endParaRPr lang="en-US" sz="4000" dirty="0">
              <a:solidFill>
                <a:schemeClr val="bg1"/>
              </a:solidFill>
            </a:endParaRPr>
          </a:p>
        </p:txBody>
      </p:sp>
      <p:sp>
        <p:nvSpPr>
          <p:cNvPr id="3" name="Subtitle 2"/>
          <p:cNvSpPr>
            <a:spLocks noGrp="1"/>
          </p:cNvSpPr>
          <p:nvPr>
            <p:ph type="subTitle" idx="1"/>
          </p:nvPr>
        </p:nvSpPr>
        <p:spPr>
          <a:xfrm>
            <a:off x="685800" y="1676400"/>
            <a:ext cx="7772400" cy="5029200"/>
          </a:xfrm>
        </p:spPr>
        <p:txBody>
          <a:bodyPr>
            <a:normAutofit/>
          </a:bodyPr>
          <a:lstStyle/>
          <a:p>
            <a:pPr algn="l"/>
            <a:r>
              <a:rPr lang="en-US" sz="4500" dirty="0" smtClean="0">
                <a:solidFill>
                  <a:schemeClr val="bg1"/>
                </a:solidFill>
              </a:rPr>
              <a:t>[Several famous women] became the first ancestors of the larger part of the race of human beings, giving birth to those who, because of their high achievements, came to be called gods and heroes... </a:t>
            </a:r>
            <a:r>
              <a:rPr lang="en-US" sz="3000" dirty="0" smtClean="0">
                <a:solidFill>
                  <a:schemeClr val="bg1"/>
                </a:solidFill>
              </a:rPr>
              <a:t>~ </a:t>
            </a:r>
            <a:r>
              <a:rPr lang="en-US" sz="3000" dirty="0" err="1" smtClean="0">
                <a:solidFill>
                  <a:schemeClr val="bg1"/>
                </a:solidFill>
              </a:rPr>
              <a:t>Diodorus</a:t>
            </a:r>
            <a:endParaRPr lang="en-US" sz="3000" dirty="0" smtClean="0">
              <a:solidFill>
                <a:schemeClr val="bg1"/>
              </a:solidFill>
            </a:endParaRPr>
          </a:p>
          <a:p>
            <a:pPr algn="l"/>
            <a:endParaRPr lang="en-US" sz="4500" dirty="0" smtClean="0">
              <a:solidFill>
                <a:schemeClr val="bg1"/>
              </a:solidFill>
            </a:endParaRPr>
          </a:p>
        </p:txBody>
      </p:sp>
      <p:sp>
        <p:nvSpPr>
          <p:cNvPr id="4" name="Subtitle 2"/>
          <p:cNvSpPr txBox="1">
            <a:spLocks/>
          </p:cNvSpPr>
          <p:nvPr/>
        </p:nvSpPr>
        <p:spPr>
          <a:xfrm>
            <a:off x="685800" y="1066800"/>
            <a:ext cx="7772400" cy="5334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500" b="0" i="0" u="none" strike="noStrike" kern="1200" cap="none" spc="0" normalizeH="0" baseline="0" noProof="0" dirty="0" smtClean="0">
                <a:ln>
                  <a:noFill/>
                </a:ln>
                <a:solidFill>
                  <a:schemeClr val="bg1"/>
                </a:solidFill>
                <a:effectLst/>
                <a:uLnTx/>
                <a:uFillTx/>
                <a:latin typeface="+mn-lt"/>
                <a:ea typeface="+mn-ea"/>
                <a:cs typeface="+mn-cs"/>
              </a:rPr>
              <a:t>It was historical…</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2" descr="C:\Users\brian\Desktop\storage\Creation Science Discussion Group\other speeches\Fingerworks\IMG22_2881wb.jpg"/>
          <p:cNvPicPr>
            <a:picLocks noChangeAspect="1" noChangeArrowheads="1"/>
          </p:cNvPicPr>
          <p:nvPr/>
        </p:nvPicPr>
        <p:blipFill>
          <a:blip r:embed="rId2">
            <a:lum bright="-20000" contrast="-75000"/>
          </a:blip>
          <a:srcRect/>
          <a:stretch>
            <a:fillRect/>
          </a:stretch>
        </p:blipFill>
        <p:spPr bwMode="auto">
          <a:xfrm>
            <a:off x="0" y="-367393"/>
            <a:ext cx="9144000" cy="7225393"/>
          </a:xfrm>
          <a:prstGeom prst="rect">
            <a:avLst/>
          </a:prstGeom>
          <a:noFill/>
        </p:spPr>
      </p:pic>
      <p:sp>
        <p:nvSpPr>
          <p:cNvPr id="2" name="Title 1"/>
          <p:cNvSpPr>
            <a:spLocks noGrp="1"/>
          </p:cNvSpPr>
          <p:nvPr>
            <p:ph type="ctrTitle"/>
          </p:nvPr>
        </p:nvSpPr>
        <p:spPr>
          <a:xfrm>
            <a:off x="609600" y="0"/>
            <a:ext cx="7772400" cy="1470025"/>
          </a:xfrm>
        </p:spPr>
        <p:txBody>
          <a:bodyPr>
            <a:normAutofit/>
          </a:bodyPr>
          <a:lstStyle/>
          <a:p>
            <a:pPr algn="l"/>
            <a:r>
              <a:rPr lang="en-US" sz="4000" dirty="0" smtClean="0">
                <a:solidFill>
                  <a:schemeClr val="bg1"/>
                </a:solidFill>
              </a:rPr>
              <a:t>Why did anyone believe in the gods?</a:t>
            </a:r>
            <a:endParaRPr lang="en-US" sz="4000" dirty="0">
              <a:solidFill>
                <a:schemeClr val="bg1"/>
              </a:solidFill>
            </a:endParaRPr>
          </a:p>
        </p:txBody>
      </p:sp>
      <p:sp>
        <p:nvSpPr>
          <p:cNvPr id="3" name="Subtitle 2"/>
          <p:cNvSpPr>
            <a:spLocks noGrp="1"/>
          </p:cNvSpPr>
          <p:nvPr>
            <p:ph type="subTitle" idx="1"/>
          </p:nvPr>
        </p:nvSpPr>
        <p:spPr>
          <a:xfrm>
            <a:off x="685800" y="1676400"/>
            <a:ext cx="7772400" cy="5029200"/>
          </a:xfrm>
        </p:spPr>
        <p:txBody>
          <a:bodyPr>
            <a:normAutofit fontScale="70000" lnSpcReduction="20000"/>
          </a:bodyPr>
          <a:lstStyle/>
          <a:p>
            <a:pPr algn="l"/>
            <a:r>
              <a:rPr lang="en-US" sz="4500" dirty="0" smtClean="0">
                <a:solidFill>
                  <a:schemeClr val="bg1"/>
                </a:solidFill>
              </a:rPr>
              <a:t>[T]he kingdom was divided among the sons of Uranus [Noah], the most renowned of whom were Atlas [Japheth?] and </a:t>
            </a:r>
            <a:r>
              <a:rPr lang="en-US" sz="4500" dirty="0" err="1" smtClean="0">
                <a:solidFill>
                  <a:schemeClr val="bg1"/>
                </a:solidFill>
              </a:rPr>
              <a:t>Cronus</a:t>
            </a:r>
            <a:r>
              <a:rPr lang="en-US" sz="4500" dirty="0" smtClean="0">
                <a:solidFill>
                  <a:schemeClr val="bg1"/>
                </a:solidFill>
              </a:rPr>
              <a:t> [Ham]. Of these sons Atlas received as his part the regions on the coast of the ocean, and he not only gave the name of </a:t>
            </a:r>
            <a:r>
              <a:rPr lang="en-US" sz="4500" dirty="0" err="1" smtClean="0">
                <a:solidFill>
                  <a:schemeClr val="bg1"/>
                </a:solidFill>
              </a:rPr>
              <a:t>Atlantians</a:t>
            </a:r>
            <a:r>
              <a:rPr lang="en-US" sz="4500" dirty="0" smtClean="0">
                <a:solidFill>
                  <a:schemeClr val="bg1"/>
                </a:solidFill>
              </a:rPr>
              <a:t> to his peoples but likewise called the greatest mountain in the land Atlas. They also say that he perfected the science of astrology and was the first to publish to mankind the doctrine of the sphere; and it was for this reason that the idea was held that the entire heavens were supported upon the shoulders of Atlas […] </a:t>
            </a:r>
          </a:p>
        </p:txBody>
      </p:sp>
      <p:sp>
        <p:nvSpPr>
          <p:cNvPr id="4" name="Subtitle 2"/>
          <p:cNvSpPr txBox="1">
            <a:spLocks/>
          </p:cNvSpPr>
          <p:nvPr/>
        </p:nvSpPr>
        <p:spPr>
          <a:xfrm>
            <a:off x="685800" y="1066800"/>
            <a:ext cx="7772400" cy="5334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500" b="0" i="0" u="none" strike="noStrike" kern="1200" cap="none" spc="0" normalizeH="0" baseline="0" noProof="0" dirty="0" smtClean="0">
                <a:ln>
                  <a:noFill/>
                </a:ln>
                <a:solidFill>
                  <a:schemeClr val="bg1"/>
                </a:solidFill>
                <a:effectLst/>
                <a:uLnTx/>
                <a:uFillTx/>
                <a:latin typeface="+mn-lt"/>
                <a:ea typeface="+mn-ea"/>
                <a:cs typeface="+mn-cs"/>
              </a:rPr>
              <a:t>It was historical…</a:t>
            </a:r>
          </a:p>
        </p:txBody>
      </p:sp>
      <p:sp>
        <p:nvSpPr>
          <p:cNvPr id="6" name="Rectangle 5"/>
          <p:cNvSpPr/>
          <p:nvPr/>
        </p:nvSpPr>
        <p:spPr>
          <a:xfrm>
            <a:off x="7543800" y="6324600"/>
            <a:ext cx="1205779" cy="369332"/>
          </a:xfrm>
          <a:prstGeom prst="rect">
            <a:avLst/>
          </a:prstGeom>
        </p:spPr>
        <p:txBody>
          <a:bodyPr wrap="none">
            <a:spAutoFit/>
          </a:bodyPr>
          <a:lstStyle/>
          <a:p>
            <a:r>
              <a:rPr lang="en-US" dirty="0" smtClean="0">
                <a:solidFill>
                  <a:schemeClr val="bg1"/>
                </a:solidFill>
              </a:rPr>
              <a:t>~ </a:t>
            </a:r>
            <a:r>
              <a:rPr lang="en-US" dirty="0" err="1" smtClean="0">
                <a:solidFill>
                  <a:schemeClr val="bg1"/>
                </a:solidFill>
              </a:rPr>
              <a:t>Diodorus</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2" descr="C:\Users\brian\Desktop\storage\Creation Science Discussion Group\other speeches\Fingerworks\IMG22_2881wb.jpg"/>
          <p:cNvPicPr>
            <a:picLocks noChangeAspect="1" noChangeArrowheads="1"/>
          </p:cNvPicPr>
          <p:nvPr/>
        </p:nvPicPr>
        <p:blipFill>
          <a:blip r:embed="rId2">
            <a:lum bright="-20000" contrast="-75000"/>
          </a:blip>
          <a:srcRect/>
          <a:stretch>
            <a:fillRect/>
          </a:stretch>
        </p:blipFill>
        <p:spPr bwMode="auto">
          <a:xfrm>
            <a:off x="0" y="-367393"/>
            <a:ext cx="9144000" cy="7225393"/>
          </a:xfrm>
          <a:prstGeom prst="rect">
            <a:avLst/>
          </a:prstGeom>
          <a:noFill/>
        </p:spPr>
      </p:pic>
      <p:sp>
        <p:nvSpPr>
          <p:cNvPr id="2" name="Title 1"/>
          <p:cNvSpPr>
            <a:spLocks noGrp="1"/>
          </p:cNvSpPr>
          <p:nvPr>
            <p:ph type="ctrTitle"/>
          </p:nvPr>
        </p:nvSpPr>
        <p:spPr>
          <a:xfrm>
            <a:off x="609600" y="0"/>
            <a:ext cx="7772400" cy="1470025"/>
          </a:xfrm>
        </p:spPr>
        <p:txBody>
          <a:bodyPr>
            <a:normAutofit/>
          </a:bodyPr>
          <a:lstStyle/>
          <a:p>
            <a:pPr algn="l"/>
            <a:r>
              <a:rPr lang="en-US" sz="4000" dirty="0" smtClean="0">
                <a:solidFill>
                  <a:schemeClr val="bg1"/>
                </a:solidFill>
              </a:rPr>
              <a:t>Why did anyone believe in the gods?</a:t>
            </a:r>
            <a:endParaRPr lang="en-US" sz="4000" dirty="0">
              <a:solidFill>
                <a:schemeClr val="bg1"/>
              </a:solidFill>
            </a:endParaRPr>
          </a:p>
        </p:txBody>
      </p:sp>
      <p:sp>
        <p:nvSpPr>
          <p:cNvPr id="3" name="Subtitle 2"/>
          <p:cNvSpPr>
            <a:spLocks noGrp="1"/>
          </p:cNvSpPr>
          <p:nvPr>
            <p:ph type="subTitle" idx="1"/>
          </p:nvPr>
        </p:nvSpPr>
        <p:spPr>
          <a:xfrm>
            <a:off x="685800" y="1676400"/>
            <a:ext cx="7772400" cy="5029200"/>
          </a:xfrm>
        </p:spPr>
        <p:txBody>
          <a:bodyPr>
            <a:normAutofit fontScale="70000" lnSpcReduction="20000"/>
          </a:bodyPr>
          <a:lstStyle/>
          <a:p>
            <a:pPr algn="l"/>
            <a:r>
              <a:rPr lang="en-US" sz="4500" dirty="0" smtClean="0">
                <a:solidFill>
                  <a:schemeClr val="bg1"/>
                </a:solidFill>
              </a:rPr>
              <a:t>[T]here are other gods, they say, who were terrestrial, having once been mortals, but who, by reason of their sagacity and the good services […] attained immortality […] Their names, when translated, are in some cases the same as those of the celestial gods, while others have a distinct appellation […] Some of the priests, however, say that Hephaestus was their first king, since he was the discoverer of fire and received the rule because of this service to mankind […]</a:t>
            </a:r>
          </a:p>
        </p:txBody>
      </p:sp>
      <p:sp>
        <p:nvSpPr>
          <p:cNvPr id="4" name="Subtitle 2"/>
          <p:cNvSpPr txBox="1">
            <a:spLocks/>
          </p:cNvSpPr>
          <p:nvPr/>
        </p:nvSpPr>
        <p:spPr>
          <a:xfrm>
            <a:off x="685800" y="1066800"/>
            <a:ext cx="7772400" cy="5334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500" b="0" i="0" u="none" strike="noStrike" kern="1200" cap="none" spc="0" normalizeH="0" baseline="0" noProof="0" dirty="0" smtClean="0">
                <a:ln>
                  <a:noFill/>
                </a:ln>
                <a:solidFill>
                  <a:schemeClr val="bg1"/>
                </a:solidFill>
                <a:effectLst/>
                <a:uLnTx/>
                <a:uFillTx/>
                <a:latin typeface="+mn-lt"/>
                <a:ea typeface="+mn-ea"/>
                <a:cs typeface="+mn-cs"/>
              </a:rPr>
              <a:t>It was historical…</a:t>
            </a:r>
          </a:p>
        </p:txBody>
      </p:sp>
      <p:sp>
        <p:nvSpPr>
          <p:cNvPr id="6" name="Rectangle 5"/>
          <p:cNvSpPr/>
          <p:nvPr/>
        </p:nvSpPr>
        <p:spPr>
          <a:xfrm>
            <a:off x="4572000" y="5486400"/>
            <a:ext cx="1205779" cy="369332"/>
          </a:xfrm>
          <a:prstGeom prst="rect">
            <a:avLst/>
          </a:prstGeom>
        </p:spPr>
        <p:txBody>
          <a:bodyPr wrap="none">
            <a:spAutoFit/>
          </a:bodyPr>
          <a:lstStyle/>
          <a:p>
            <a:r>
              <a:rPr lang="en-US" dirty="0" smtClean="0">
                <a:solidFill>
                  <a:schemeClr val="bg1"/>
                </a:solidFill>
              </a:rPr>
              <a:t>~ </a:t>
            </a:r>
            <a:r>
              <a:rPr lang="en-US" dirty="0" err="1" smtClean="0">
                <a:solidFill>
                  <a:schemeClr val="bg1"/>
                </a:solidFill>
              </a:rPr>
              <a:t>Diodorus</a:t>
            </a:r>
            <a:endParaRPr lang="en-US" dirty="0">
              <a:solidFill>
                <a:schemeClr val="bg1"/>
              </a:solidFill>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2" descr="C:\Users\brian\Desktop\storage\Creation Science Discussion Group\other speeches\Fingerworks\IMG111111_0705scr.jpg"/>
          <p:cNvPicPr>
            <a:picLocks noChangeAspect="1" noChangeArrowheads="1"/>
          </p:cNvPicPr>
          <p:nvPr/>
        </p:nvPicPr>
        <p:blipFill>
          <a:blip r:embed="rId2">
            <a:lum bright="-30000" contrast="-50000"/>
          </a:blip>
          <a:srcRect/>
          <a:stretch>
            <a:fillRect/>
          </a:stretch>
        </p:blipFill>
        <p:spPr bwMode="auto">
          <a:xfrm>
            <a:off x="-609600" y="-457200"/>
            <a:ext cx="9753600" cy="7315200"/>
          </a:xfrm>
          <a:prstGeom prst="rect">
            <a:avLst/>
          </a:prstGeom>
          <a:noFill/>
        </p:spPr>
      </p:pic>
      <p:sp>
        <p:nvSpPr>
          <p:cNvPr id="2" name="Title 1"/>
          <p:cNvSpPr>
            <a:spLocks noGrp="1"/>
          </p:cNvSpPr>
          <p:nvPr>
            <p:ph type="ctrTitle"/>
          </p:nvPr>
        </p:nvSpPr>
        <p:spPr>
          <a:xfrm>
            <a:off x="609600" y="0"/>
            <a:ext cx="7772400" cy="1470025"/>
          </a:xfrm>
        </p:spPr>
        <p:txBody>
          <a:bodyPr>
            <a:normAutofit/>
          </a:bodyPr>
          <a:lstStyle/>
          <a:p>
            <a:pPr algn="l"/>
            <a:r>
              <a:rPr lang="en-US" sz="4000" dirty="0" smtClean="0">
                <a:solidFill>
                  <a:schemeClr val="bg1"/>
                </a:solidFill>
              </a:rPr>
              <a:t>Why did anyone believe in the gods?</a:t>
            </a:r>
            <a:endParaRPr lang="en-US" sz="4000" dirty="0">
              <a:solidFill>
                <a:schemeClr val="bg1"/>
              </a:solidFill>
            </a:endParaRPr>
          </a:p>
        </p:txBody>
      </p:sp>
      <p:sp>
        <p:nvSpPr>
          <p:cNvPr id="3" name="Subtitle 2"/>
          <p:cNvSpPr>
            <a:spLocks noGrp="1"/>
          </p:cNvSpPr>
          <p:nvPr>
            <p:ph type="subTitle" idx="1"/>
          </p:nvPr>
        </p:nvSpPr>
        <p:spPr>
          <a:xfrm>
            <a:off x="685800" y="1676400"/>
            <a:ext cx="7772400" cy="5029200"/>
          </a:xfrm>
        </p:spPr>
        <p:txBody>
          <a:bodyPr>
            <a:normAutofit fontScale="92500" lnSpcReduction="20000"/>
          </a:bodyPr>
          <a:lstStyle/>
          <a:p>
            <a:pPr algn="l"/>
            <a:r>
              <a:rPr lang="en-US" sz="3000" dirty="0" smtClean="0">
                <a:solidFill>
                  <a:schemeClr val="bg1"/>
                </a:solidFill>
              </a:rPr>
              <a:t>Pagans sacrificed animals</a:t>
            </a:r>
          </a:p>
          <a:p>
            <a:pPr algn="l"/>
            <a:r>
              <a:rPr lang="en-US" sz="3000" dirty="0" smtClean="0">
                <a:solidFill>
                  <a:schemeClr val="bg1"/>
                </a:solidFill>
              </a:rPr>
              <a:t>Pagans had a 7 day week (Julian calendar), </a:t>
            </a:r>
            <a:br>
              <a:rPr lang="en-US" sz="3000" dirty="0" smtClean="0">
                <a:solidFill>
                  <a:schemeClr val="bg1"/>
                </a:solidFill>
              </a:rPr>
            </a:br>
            <a:r>
              <a:rPr lang="en-US" sz="3000" dirty="0" smtClean="0">
                <a:solidFill>
                  <a:schemeClr val="bg1"/>
                </a:solidFill>
              </a:rPr>
              <a:t>	many included a Sabbath day</a:t>
            </a:r>
          </a:p>
          <a:p>
            <a:pPr algn="l"/>
            <a:r>
              <a:rPr lang="en-US" sz="3000" dirty="0" err="1" smtClean="0">
                <a:solidFill>
                  <a:schemeClr val="bg1"/>
                </a:solidFill>
              </a:rPr>
              <a:t>Cronus</a:t>
            </a:r>
            <a:r>
              <a:rPr lang="en-US" sz="3000" dirty="0" smtClean="0">
                <a:solidFill>
                  <a:schemeClr val="bg1"/>
                </a:solidFill>
              </a:rPr>
              <a:t> castrated his father</a:t>
            </a:r>
          </a:p>
          <a:p>
            <a:pPr algn="l"/>
            <a:r>
              <a:rPr lang="en-US" sz="3000" dirty="0" smtClean="0">
                <a:solidFill>
                  <a:schemeClr val="bg1"/>
                </a:solidFill>
              </a:rPr>
              <a:t>	Ham looked on his father’s nakedness.</a:t>
            </a:r>
          </a:p>
          <a:p>
            <a:pPr algn="l"/>
            <a:r>
              <a:rPr lang="en-US" sz="2200" dirty="0" err="1" smtClean="0">
                <a:solidFill>
                  <a:schemeClr val="bg1"/>
                </a:solidFill>
              </a:rPr>
              <a:t>Hyginus</a:t>
            </a:r>
            <a:r>
              <a:rPr lang="en-US" sz="2200" dirty="0" smtClean="0">
                <a:solidFill>
                  <a:schemeClr val="bg1"/>
                </a:solidFill>
              </a:rPr>
              <a:t>, </a:t>
            </a:r>
            <a:r>
              <a:rPr lang="en-US" sz="2200" dirty="0" err="1" smtClean="0">
                <a:solidFill>
                  <a:schemeClr val="bg1"/>
                </a:solidFill>
              </a:rPr>
              <a:t>Fabulae</a:t>
            </a:r>
            <a:r>
              <a:rPr lang="en-US" sz="2200" dirty="0" smtClean="0">
                <a:solidFill>
                  <a:schemeClr val="bg1"/>
                </a:solidFill>
              </a:rPr>
              <a:t> 143: (Babel)</a:t>
            </a:r>
            <a:br>
              <a:rPr lang="en-US" sz="2200" dirty="0" smtClean="0">
                <a:solidFill>
                  <a:schemeClr val="bg1"/>
                </a:solidFill>
              </a:rPr>
            </a:br>
            <a:r>
              <a:rPr lang="en-US" sz="2800" dirty="0" smtClean="0">
                <a:solidFill>
                  <a:schemeClr val="bg1"/>
                </a:solidFill>
              </a:rPr>
              <a:t>"Men for many centuries before lived without town or laws, speaking one tongue under the rule of Jove [Zeus]. But after </a:t>
            </a:r>
            <a:r>
              <a:rPr lang="en-US" sz="2800" dirty="0" err="1" smtClean="0">
                <a:solidFill>
                  <a:schemeClr val="bg1"/>
                </a:solidFill>
              </a:rPr>
              <a:t>Mercurius</a:t>
            </a:r>
            <a:r>
              <a:rPr lang="en-US" sz="2800" dirty="0" smtClean="0">
                <a:solidFill>
                  <a:schemeClr val="bg1"/>
                </a:solidFill>
              </a:rPr>
              <a:t> [Hermes] had explained [or created] the languages of men (whence he is called </a:t>
            </a:r>
            <a:r>
              <a:rPr lang="en-US" sz="2800" i="1" dirty="0" err="1" smtClean="0">
                <a:solidFill>
                  <a:schemeClr val="bg1"/>
                </a:solidFill>
              </a:rPr>
              <a:t>ermeneutes</a:t>
            </a:r>
            <a:r>
              <a:rPr lang="en-US" sz="2800" dirty="0" smtClean="0">
                <a:solidFill>
                  <a:schemeClr val="bg1"/>
                </a:solidFill>
              </a:rPr>
              <a:t>, ‘interpreter’, for </a:t>
            </a:r>
            <a:r>
              <a:rPr lang="en-US" sz="2800" dirty="0" err="1" smtClean="0">
                <a:solidFill>
                  <a:schemeClr val="bg1"/>
                </a:solidFill>
              </a:rPr>
              <a:t>Mercurius</a:t>
            </a:r>
            <a:r>
              <a:rPr lang="en-US" sz="2800" dirty="0" smtClean="0">
                <a:solidFill>
                  <a:schemeClr val="bg1"/>
                </a:solidFill>
              </a:rPr>
              <a:t> in Greek is called </a:t>
            </a:r>
            <a:r>
              <a:rPr lang="en-US" sz="2800" i="1" dirty="0" err="1" smtClean="0">
                <a:solidFill>
                  <a:schemeClr val="bg1"/>
                </a:solidFill>
              </a:rPr>
              <a:t>Ermes</a:t>
            </a:r>
            <a:r>
              <a:rPr lang="en-US" sz="2800" dirty="0" smtClean="0">
                <a:solidFill>
                  <a:schemeClr val="bg1"/>
                </a:solidFill>
              </a:rPr>
              <a:t>; he too, divided the nations), then discord arose among mortals, which was not pleasing to Jove [Zeus]."</a:t>
            </a:r>
            <a:endParaRPr lang="en-US" sz="3000" dirty="0" smtClean="0">
              <a:solidFill>
                <a:schemeClr val="bg1"/>
              </a:solidFill>
            </a:endParaRPr>
          </a:p>
        </p:txBody>
      </p:sp>
      <p:sp>
        <p:nvSpPr>
          <p:cNvPr id="4" name="Subtitle 2"/>
          <p:cNvSpPr txBox="1">
            <a:spLocks/>
          </p:cNvSpPr>
          <p:nvPr/>
        </p:nvSpPr>
        <p:spPr>
          <a:xfrm>
            <a:off x="685800" y="1066800"/>
            <a:ext cx="7772400" cy="5334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500" b="0" i="0" u="none" strike="noStrike" kern="1200" cap="none" spc="0" normalizeH="0" baseline="0" noProof="0" dirty="0" smtClean="0">
                <a:ln>
                  <a:noFill/>
                </a:ln>
                <a:solidFill>
                  <a:schemeClr val="bg1"/>
                </a:solidFill>
                <a:effectLst/>
                <a:uLnTx/>
                <a:uFillTx/>
                <a:latin typeface="+mn-lt"/>
                <a:ea typeface="+mn-ea"/>
                <a:cs typeface="+mn-cs"/>
              </a:rPr>
              <a:t>Though based in history, the myths were corrupted.</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0962" name="Picture 2" descr="C:\Users\brian\Desktop\storage\Creation Science Discussion Group\other speeches\Fingerworks\IMG111111_0705scr.jpg"/>
          <p:cNvPicPr>
            <a:picLocks noChangeAspect="1" noChangeArrowheads="1"/>
          </p:cNvPicPr>
          <p:nvPr/>
        </p:nvPicPr>
        <p:blipFill>
          <a:blip r:embed="rId2">
            <a:lum bright="-30000" contrast="-50000"/>
          </a:blip>
          <a:srcRect/>
          <a:stretch>
            <a:fillRect/>
          </a:stretch>
        </p:blipFill>
        <p:spPr bwMode="auto">
          <a:xfrm>
            <a:off x="-609600" y="-457200"/>
            <a:ext cx="9753600" cy="7315200"/>
          </a:xfrm>
          <a:prstGeom prst="rect">
            <a:avLst/>
          </a:prstGeom>
          <a:noFill/>
        </p:spPr>
      </p:pic>
      <p:sp>
        <p:nvSpPr>
          <p:cNvPr id="2" name="Title 1"/>
          <p:cNvSpPr>
            <a:spLocks noGrp="1"/>
          </p:cNvSpPr>
          <p:nvPr>
            <p:ph type="ctrTitle"/>
          </p:nvPr>
        </p:nvSpPr>
        <p:spPr>
          <a:xfrm>
            <a:off x="609600" y="0"/>
            <a:ext cx="7772400" cy="1470025"/>
          </a:xfrm>
        </p:spPr>
        <p:txBody>
          <a:bodyPr>
            <a:normAutofit/>
          </a:bodyPr>
          <a:lstStyle/>
          <a:p>
            <a:pPr algn="l"/>
            <a:r>
              <a:rPr lang="en-US" sz="4000" dirty="0" smtClean="0">
                <a:solidFill>
                  <a:schemeClr val="bg1"/>
                </a:solidFill>
              </a:rPr>
              <a:t>Why did anyone believe in the gods?</a:t>
            </a:r>
            <a:endParaRPr lang="en-US" sz="4000" dirty="0">
              <a:solidFill>
                <a:schemeClr val="bg1"/>
              </a:solidFill>
            </a:endParaRPr>
          </a:p>
        </p:txBody>
      </p:sp>
      <p:sp>
        <p:nvSpPr>
          <p:cNvPr id="3" name="Subtitle 2"/>
          <p:cNvSpPr>
            <a:spLocks noGrp="1"/>
          </p:cNvSpPr>
          <p:nvPr>
            <p:ph type="subTitle" idx="1"/>
          </p:nvPr>
        </p:nvSpPr>
        <p:spPr>
          <a:xfrm>
            <a:off x="685800" y="1676400"/>
            <a:ext cx="7772400" cy="5029200"/>
          </a:xfrm>
        </p:spPr>
        <p:txBody>
          <a:bodyPr>
            <a:normAutofit fontScale="85000" lnSpcReduction="20000"/>
          </a:bodyPr>
          <a:lstStyle/>
          <a:p>
            <a:pPr algn="l"/>
            <a:r>
              <a:rPr lang="en-US" sz="4500" dirty="0" smtClean="0">
                <a:solidFill>
                  <a:schemeClr val="bg1"/>
                </a:solidFill>
                <a:effectLst>
                  <a:outerShdw blurRad="38100" dist="38100" dir="2700000" algn="tl">
                    <a:srgbClr val="000000">
                      <a:alpha val="43137"/>
                    </a:srgbClr>
                  </a:outerShdw>
                </a:effectLst>
              </a:rPr>
              <a:t>Those who founded nations were recorded in books and monuments, and their stories were embellished with time.</a:t>
            </a:r>
          </a:p>
          <a:p>
            <a:pPr algn="l"/>
            <a:endParaRPr lang="en-US" sz="2400" dirty="0" smtClean="0">
              <a:solidFill>
                <a:schemeClr val="bg1"/>
              </a:solidFill>
              <a:effectLst>
                <a:outerShdw blurRad="38100" dist="38100" dir="2700000" algn="tl">
                  <a:srgbClr val="000000">
                    <a:alpha val="43137"/>
                  </a:srgbClr>
                </a:outerShdw>
              </a:effectLst>
            </a:endParaRPr>
          </a:p>
          <a:p>
            <a:pPr algn="l"/>
            <a:r>
              <a:rPr lang="en-US" sz="4500" dirty="0" smtClean="0">
                <a:solidFill>
                  <a:schemeClr val="bg1"/>
                </a:solidFill>
                <a:effectLst>
                  <a:outerShdw blurRad="38100" dist="38100" dir="2700000" algn="tl">
                    <a:srgbClr val="000000">
                      <a:alpha val="43137"/>
                    </a:srgbClr>
                  </a:outerShdw>
                </a:effectLst>
              </a:rPr>
              <a:t>The priests of ornate temples kept records and argued about the details.</a:t>
            </a:r>
          </a:p>
          <a:p>
            <a:pPr algn="l"/>
            <a:endParaRPr lang="en-US" sz="2400" dirty="0" smtClean="0">
              <a:solidFill>
                <a:schemeClr val="bg1"/>
              </a:solidFill>
              <a:effectLst>
                <a:outerShdw blurRad="38100" dist="38100" dir="2700000" algn="tl">
                  <a:srgbClr val="000000">
                    <a:alpha val="43137"/>
                  </a:srgbClr>
                </a:outerShdw>
              </a:effectLst>
            </a:endParaRPr>
          </a:p>
          <a:p>
            <a:pPr algn="l"/>
            <a:r>
              <a:rPr lang="en-US" sz="4500" dirty="0" smtClean="0">
                <a:solidFill>
                  <a:schemeClr val="bg1"/>
                </a:solidFill>
                <a:effectLst>
                  <a:outerShdw blurRad="38100" dist="38100" dir="2700000" algn="tl">
                    <a:srgbClr val="000000">
                      <a:alpha val="43137"/>
                    </a:srgbClr>
                  </a:outerShdw>
                </a:effectLst>
              </a:rPr>
              <a:t>Can we reach behind the myths to find some truth?</a:t>
            </a:r>
          </a:p>
        </p:txBody>
      </p:sp>
      <p:sp>
        <p:nvSpPr>
          <p:cNvPr id="4" name="Subtitle 2"/>
          <p:cNvSpPr txBox="1">
            <a:spLocks/>
          </p:cNvSpPr>
          <p:nvPr/>
        </p:nvSpPr>
        <p:spPr>
          <a:xfrm>
            <a:off x="685800" y="1066800"/>
            <a:ext cx="7772400" cy="5334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500" b="0" i="0" u="none" strike="noStrike" kern="1200" cap="none" spc="0" normalizeH="0" baseline="0" noProof="0" dirty="0" smtClean="0">
                <a:ln>
                  <a:noFill/>
                </a:ln>
                <a:solidFill>
                  <a:schemeClr val="bg1"/>
                </a:solidFill>
                <a:effectLst/>
                <a:uLnTx/>
                <a:uFillTx/>
                <a:latin typeface="+mn-lt"/>
                <a:ea typeface="+mn-ea"/>
                <a:cs typeface="+mn-cs"/>
              </a:rPr>
              <a:t>Though based in history, the myths were corrupted.</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2" descr="C:\Users\brian\Desktop\storage\Creation Science Discussion Group\other speeches\Fingerworks\IMG111111_0705scr.jpg"/>
          <p:cNvPicPr>
            <a:picLocks noChangeAspect="1" noChangeArrowheads="1"/>
          </p:cNvPicPr>
          <p:nvPr/>
        </p:nvPicPr>
        <p:blipFill>
          <a:blip r:embed="rId2">
            <a:lum bright="-30000" contrast="-50000"/>
          </a:blip>
          <a:srcRect/>
          <a:stretch>
            <a:fillRect/>
          </a:stretch>
        </p:blipFill>
        <p:spPr bwMode="auto">
          <a:xfrm>
            <a:off x="-609600" y="-457200"/>
            <a:ext cx="9753600" cy="7315200"/>
          </a:xfrm>
          <a:prstGeom prst="rect">
            <a:avLst/>
          </a:prstGeom>
          <a:noFill/>
        </p:spPr>
      </p:pic>
      <p:sp>
        <p:nvSpPr>
          <p:cNvPr id="2" name="Title 1"/>
          <p:cNvSpPr>
            <a:spLocks noGrp="1"/>
          </p:cNvSpPr>
          <p:nvPr>
            <p:ph type="ctrTitle"/>
          </p:nvPr>
        </p:nvSpPr>
        <p:spPr>
          <a:xfrm>
            <a:off x="609600" y="0"/>
            <a:ext cx="7772400" cy="1470025"/>
          </a:xfrm>
        </p:spPr>
        <p:txBody>
          <a:bodyPr>
            <a:normAutofit/>
          </a:bodyPr>
          <a:lstStyle/>
          <a:p>
            <a:pPr algn="l"/>
            <a:r>
              <a:rPr lang="en-US" sz="4000" dirty="0" smtClean="0">
                <a:solidFill>
                  <a:schemeClr val="bg1"/>
                </a:solidFill>
              </a:rPr>
              <a:t>Why did anyone believe in the gods?</a:t>
            </a:r>
            <a:endParaRPr lang="en-US" sz="4000" dirty="0">
              <a:solidFill>
                <a:schemeClr val="bg1"/>
              </a:solidFill>
            </a:endParaRPr>
          </a:p>
        </p:txBody>
      </p:sp>
      <p:sp>
        <p:nvSpPr>
          <p:cNvPr id="3" name="Subtitle 2"/>
          <p:cNvSpPr>
            <a:spLocks noGrp="1"/>
          </p:cNvSpPr>
          <p:nvPr>
            <p:ph type="subTitle" idx="1"/>
          </p:nvPr>
        </p:nvSpPr>
        <p:spPr>
          <a:xfrm>
            <a:off x="685800" y="1676400"/>
            <a:ext cx="7772400" cy="5029200"/>
          </a:xfrm>
        </p:spPr>
        <p:txBody>
          <a:bodyPr>
            <a:normAutofit lnSpcReduction="10000"/>
          </a:bodyPr>
          <a:lstStyle/>
          <a:p>
            <a:pPr algn="l"/>
            <a:r>
              <a:rPr lang="en-US" sz="3000" dirty="0" smtClean="0">
                <a:solidFill>
                  <a:schemeClr val="bg1"/>
                </a:solidFill>
              </a:rPr>
              <a:t>When historians say that the histories disagree, they're talking about a difference of years or the order of names in a genealogy.  They are not often saying that they are completely different made up events.  All these ancient sources tell the same stories.  The "gods" had children, the demigods.  They had more children, which eventually led to nations, whose patriarch (father) was known.  They knew his name and his story. To say that the histories contradict is deceptive.  They differ on the lesser details.</a:t>
            </a:r>
          </a:p>
        </p:txBody>
      </p:sp>
      <p:sp>
        <p:nvSpPr>
          <p:cNvPr id="4" name="Subtitle 2"/>
          <p:cNvSpPr txBox="1">
            <a:spLocks/>
          </p:cNvSpPr>
          <p:nvPr/>
        </p:nvSpPr>
        <p:spPr>
          <a:xfrm>
            <a:off x="685800" y="1066800"/>
            <a:ext cx="7772400" cy="5334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500" b="0" i="0" u="none" strike="noStrike" kern="1200" cap="none" spc="0" normalizeH="0" baseline="0" noProof="0" dirty="0" smtClean="0">
                <a:ln>
                  <a:noFill/>
                </a:ln>
                <a:solidFill>
                  <a:schemeClr val="bg1"/>
                </a:solidFill>
                <a:effectLst/>
                <a:uLnTx/>
                <a:uFillTx/>
                <a:latin typeface="+mn-lt"/>
                <a:ea typeface="+mn-ea"/>
                <a:cs typeface="+mn-cs"/>
              </a:rPr>
              <a:t>Though based in history, the myths were corrupted.</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2" descr="C:\Users\brian\Desktop\storage\Creation Science Discussion Group\other speeches\Fingerworks\IMG111111_0705scr.jpg"/>
          <p:cNvPicPr>
            <a:picLocks noChangeAspect="1" noChangeArrowheads="1"/>
          </p:cNvPicPr>
          <p:nvPr/>
        </p:nvPicPr>
        <p:blipFill>
          <a:blip r:embed="rId2">
            <a:lum bright="-30000" contrast="-50000"/>
          </a:blip>
          <a:srcRect/>
          <a:stretch>
            <a:fillRect/>
          </a:stretch>
        </p:blipFill>
        <p:spPr bwMode="auto">
          <a:xfrm>
            <a:off x="-609600" y="-457200"/>
            <a:ext cx="9753600" cy="7315200"/>
          </a:xfrm>
          <a:prstGeom prst="rect">
            <a:avLst/>
          </a:prstGeom>
          <a:noFill/>
        </p:spPr>
      </p:pic>
      <p:sp>
        <p:nvSpPr>
          <p:cNvPr id="2" name="Title 1"/>
          <p:cNvSpPr>
            <a:spLocks noGrp="1"/>
          </p:cNvSpPr>
          <p:nvPr>
            <p:ph type="ctrTitle"/>
          </p:nvPr>
        </p:nvSpPr>
        <p:spPr>
          <a:xfrm>
            <a:off x="609600" y="0"/>
            <a:ext cx="7772400" cy="1470025"/>
          </a:xfrm>
        </p:spPr>
        <p:txBody>
          <a:bodyPr>
            <a:normAutofit/>
          </a:bodyPr>
          <a:lstStyle/>
          <a:p>
            <a:pPr algn="l"/>
            <a:r>
              <a:rPr lang="en-US" sz="4000" dirty="0" smtClean="0">
                <a:solidFill>
                  <a:schemeClr val="bg1"/>
                </a:solidFill>
              </a:rPr>
              <a:t>Why did anyone believe in the gods?</a:t>
            </a:r>
            <a:endParaRPr lang="en-US" sz="4000" dirty="0">
              <a:solidFill>
                <a:schemeClr val="bg1"/>
              </a:solidFill>
            </a:endParaRPr>
          </a:p>
        </p:txBody>
      </p:sp>
      <p:sp>
        <p:nvSpPr>
          <p:cNvPr id="3" name="Subtitle 2"/>
          <p:cNvSpPr>
            <a:spLocks noGrp="1"/>
          </p:cNvSpPr>
          <p:nvPr>
            <p:ph type="subTitle" idx="1"/>
          </p:nvPr>
        </p:nvSpPr>
        <p:spPr>
          <a:xfrm>
            <a:off x="762000" y="2895600"/>
            <a:ext cx="7772400" cy="4953000"/>
          </a:xfrm>
        </p:spPr>
        <p:txBody>
          <a:bodyPr>
            <a:normAutofit/>
          </a:bodyPr>
          <a:lstStyle/>
          <a:p>
            <a:pPr algn="l"/>
            <a:r>
              <a:rPr lang="en-US" sz="5500" dirty="0" smtClean="0">
                <a:solidFill>
                  <a:schemeClr val="bg1"/>
                </a:solidFill>
              </a:rPr>
              <a:t>These stories </a:t>
            </a:r>
            <a:r>
              <a:rPr lang="en-US" sz="3000" dirty="0" smtClean="0">
                <a:solidFill>
                  <a:schemeClr val="bg1"/>
                </a:solidFill>
              </a:rPr>
              <a:t>(and others)</a:t>
            </a:r>
            <a:r>
              <a:rPr lang="en-US" sz="5500" dirty="0" smtClean="0">
                <a:solidFill>
                  <a:schemeClr val="bg1"/>
                </a:solidFill>
              </a:rPr>
              <a:t> are consistent across many language groups and geographical boundaries.</a:t>
            </a:r>
            <a:br>
              <a:rPr lang="en-US" sz="5500" dirty="0" smtClean="0">
                <a:solidFill>
                  <a:schemeClr val="bg1"/>
                </a:solidFill>
              </a:rPr>
            </a:br>
            <a:r>
              <a:rPr lang="en-US" sz="3500" dirty="0" smtClean="0">
                <a:solidFill>
                  <a:schemeClr val="bg1"/>
                </a:solidFill>
              </a:rPr>
              <a:t/>
            </a:r>
            <a:br>
              <a:rPr lang="en-US" sz="3500" dirty="0" smtClean="0">
                <a:solidFill>
                  <a:schemeClr val="bg1"/>
                </a:solidFill>
              </a:rPr>
            </a:br>
            <a:endParaRPr lang="en-US" sz="4900" dirty="0" smtClean="0">
              <a:solidFill>
                <a:schemeClr val="bg1"/>
              </a:solidFill>
            </a:endParaRPr>
          </a:p>
        </p:txBody>
      </p:sp>
      <p:sp>
        <p:nvSpPr>
          <p:cNvPr id="4" name="Subtitle 2"/>
          <p:cNvSpPr txBox="1">
            <a:spLocks/>
          </p:cNvSpPr>
          <p:nvPr/>
        </p:nvSpPr>
        <p:spPr>
          <a:xfrm>
            <a:off x="685800" y="1066800"/>
            <a:ext cx="7772400" cy="5334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500" b="0" i="0" u="none" strike="noStrike" kern="1200" cap="none" spc="0" normalizeH="0" baseline="0" noProof="0" dirty="0" smtClean="0">
                <a:ln>
                  <a:noFill/>
                </a:ln>
                <a:solidFill>
                  <a:schemeClr val="bg1"/>
                </a:solidFill>
                <a:effectLst/>
                <a:uLnTx/>
                <a:uFillTx/>
                <a:latin typeface="+mn-lt"/>
                <a:ea typeface="+mn-ea"/>
                <a:cs typeface="+mn-cs"/>
              </a:rPr>
              <a:t>Though based in history, the myths were corrupted.</a:t>
            </a:r>
          </a:p>
        </p:txBody>
      </p:sp>
      <p:sp>
        <p:nvSpPr>
          <p:cNvPr id="6" name="Rectangle 5"/>
          <p:cNvSpPr/>
          <p:nvPr/>
        </p:nvSpPr>
        <p:spPr>
          <a:xfrm>
            <a:off x="381000" y="1676400"/>
            <a:ext cx="8458200" cy="1200329"/>
          </a:xfrm>
          <a:prstGeom prst="rect">
            <a:avLst/>
          </a:prstGeom>
          <a:solidFill>
            <a:schemeClr val="bg1">
              <a:alpha val="70000"/>
            </a:schemeClr>
          </a:solidFill>
        </p:spPr>
        <p:txBody>
          <a:bodyPr wrap="square">
            <a:spAutoFit/>
          </a:bodyPr>
          <a:lstStyle/>
          <a:p>
            <a:r>
              <a:rPr lang="en-US" sz="2400" dirty="0" smtClean="0"/>
              <a:t>"The version which Eusebius gives of the Epitome of </a:t>
            </a:r>
            <a:r>
              <a:rPr lang="en-US" sz="2400" dirty="0" err="1" smtClean="0"/>
              <a:t>Manetho</a:t>
            </a:r>
            <a:r>
              <a:rPr lang="en-US" sz="2400" dirty="0" smtClean="0"/>
              <a:t> shows considerable differences from </a:t>
            </a:r>
            <a:r>
              <a:rPr lang="en-US" sz="2400" dirty="0" err="1" smtClean="0"/>
              <a:t>Africanus</a:t>
            </a:r>
            <a:r>
              <a:rPr lang="en-US" sz="2400" dirty="0" smtClean="0"/>
              <a:t>, both in the names of kings and in the length of their reigns.“ </a:t>
            </a:r>
            <a:r>
              <a:rPr lang="en-US" sz="1600" dirty="0" smtClean="0"/>
              <a:t>(W.G. Waddell, </a:t>
            </a:r>
            <a:r>
              <a:rPr lang="en-US" sz="1600" dirty="0" err="1" smtClean="0"/>
              <a:t>Manetho</a:t>
            </a:r>
            <a:r>
              <a:rPr lang="en-US" sz="1600" dirty="0" smtClean="0"/>
              <a:t>)</a:t>
            </a:r>
            <a:endParaRPr lang="en-US" sz="16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26000" b="-2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990600"/>
            <a:ext cx="7772400" cy="1470025"/>
          </a:xfrm>
        </p:spPr>
        <p:txBody>
          <a:bodyPr>
            <a:noAutofit/>
          </a:bodyPr>
          <a:lstStyle/>
          <a:p>
            <a:pPr algn="l"/>
            <a:r>
              <a:rPr lang="en-US" sz="5000" dirty="0" smtClean="0">
                <a:effectLst>
                  <a:outerShdw blurRad="38100" dist="38100" dir="2700000" algn="tl">
                    <a:srgbClr val="000000">
                      <a:alpha val="43137"/>
                    </a:srgbClr>
                  </a:outerShdw>
                </a:effectLst>
              </a:rPr>
              <a:t>My unsure foundation became exposed in private conversations with my wife.  </a:t>
            </a:r>
            <a:endParaRPr lang="en-US" sz="5000"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762000" y="3276600"/>
            <a:ext cx="8153400" cy="1295400"/>
          </a:xfrm>
        </p:spPr>
        <p:txBody>
          <a:bodyPr>
            <a:noAutofit/>
          </a:bodyPr>
          <a:lstStyle/>
          <a:p>
            <a:pPr algn="l"/>
            <a:r>
              <a:rPr lang="en-US" sz="6000" i="1" dirty="0" smtClean="0">
                <a:solidFill>
                  <a:schemeClr val="tx1"/>
                </a:solidFill>
                <a:effectLst>
                  <a:outerShdw blurRad="38100" dist="38100" dir="2700000" algn="tl">
                    <a:srgbClr val="000000">
                      <a:alpha val="43137"/>
                    </a:srgbClr>
                  </a:outerShdw>
                </a:effectLst>
              </a:rPr>
              <a:t>She began to pray for me.</a:t>
            </a:r>
            <a:endParaRPr lang="en-US" sz="6000" i="1"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2" descr="C:\Users\brian\Desktop\storage\Creation Science Discussion Group\other speeches\Fingerworks\IMG111111_0705scr.jpg"/>
          <p:cNvPicPr>
            <a:picLocks noChangeAspect="1" noChangeArrowheads="1"/>
          </p:cNvPicPr>
          <p:nvPr/>
        </p:nvPicPr>
        <p:blipFill>
          <a:blip r:embed="rId2">
            <a:lum bright="-30000" contrast="-50000"/>
          </a:blip>
          <a:srcRect/>
          <a:stretch>
            <a:fillRect/>
          </a:stretch>
        </p:blipFill>
        <p:spPr bwMode="auto">
          <a:xfrm>
            <a:off x="-609600" y="-457200"/>
            <a:ext cx="9753600" cy="7315200"/>
          </a:xfrm>
          <a:prstGeom prst="rect">
            <a:avLst/>
          </a:prstGeom>
          <a:noFill/>
        </p:spPr>
      </p:pic>
      <p:sp>
        <p:nvSpPr>
          <p:cNvPr id="2" name="Title 1"/>
          <p:cNvSpPr>
            <a:spLocks noGrp="1"/>
          </p:cNvSpPr>
          <p:nvPr>
            <p:ph type="ctrTitle"/>
          </p:nvPr>
        </p:nvSpPr>
        <p:spPr>
          <a:xfrm>
            <a:off x="609600" y="0"/>
            <a:ext cx="7772400" cy="1470025"/>
          </a:xfrm>
        </p:spPr>
        <p:txBody>
          <a:bodyPr>
            <a:normAutofit/>
          </a:bodyPr>
          <a:lstStyle/>
          <a:p>
            <a:pPr algn="l"/>
            <a:r>
              <a:rPr lang="en-US" sz="4000" dirty="0" smtClean="0">
                <a:solidFill>
                  <a:schemeClr val="bg1"/>
                </a:solidFill>
              </a:rPr>
              <a:t>Why did anyone believe in the gods?</a:t>
            </a:r>
            <a:endParaRPr lang="en-US" sz="4000" dirty="0">
              <a:solidFill>
                <a:schemeClr val="bg1"/>
              </a:solidFill>
            </a:endParaRPr>
          </a:p>
        </p:txBody>
      </p:sp>
      <p:sp>
        <p:nvSpPr>
          <p:cNvPr id="4" name="Subtitle 2"/>
          <p:cNvSpPr txBox="1">
            <a:spLocks/>
          </p:cNvSpPr>
          <p:nvPr/>
        </p:nvSpPr>
        <p:spPr>
          <a:xfrm>
            <a:off x="685800" y="1066800"/>
            <a:ext cx="7772400" cy="5334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500" b="0" i="0" u="none" strike="noStrike" kern="1200" cap="none" spc="0" normalizeH="0" baseline="0" noProof="0" dirty="0" smtClean="0">
                <a:ln>
                  <a:noFill/>
                </a:ln>
                <a:solidFill>
                  <a:schemeClr val="bg1"/>
                </a:solidFill>
                <a:effectLst/>
                <a:uLnTx/>
                <a:uFillTx/>
                <a:latin typeface="+mn-lt"/>
                <a:ea typeface="+mn-ea"/>
                <a:cs typeface="+mn-cs"/>
              </a:rPr>
              <a:t>Though based in history, the myths were corrupted.</a:t>
            </a:r>
          </a:p>
        </p:txBody>
      </p:sp>
      <p:sp>
        <p:nvSpPr>
          <p:cNvPr id="6" name="Rectangle 5"/>
          <p:cNvSpPr/>
          <p:nvPr/>
        </p:nvSpPr>
        <p:spPr>
          <a:xfrm>
            <a:off x="381000" y="1676400"/>
            <a:ext cx="8458200" cy="4031873"/>
          </a:xfrm>
          <a:prstGeom prst="rect">
            <a:avLst/>
          </a:prstGeom>
          <a:solidFill>
            <a:schemeClr val="bg1">
              <a:alpha val="70000"/>
            </a:schemeClr>
          </a:solidFill>
        </p:spPr>
        <p:txBody>
          <a:bodyPr wrap="square">
            <a:spAutoFit/>
          </a:bodyPr>
          <a:lstStyle/>
          <a:p>
            <a:r>
              <a:rPr lang="en-US" sz="2800" dirty="0" smtClean="0"/>
              <a:t>“[T]he barbarians, by sticking to the same things always, keep a firm hold on every detail, while the Greeks, on the other hand, aiming at the profit to be made out of the business, keep founding new schools and, wrangling with each other over the most important matters of speculation, bring it about that their pupils hold conflicting views, and that their minds, vacillating throughout their lives and unable to believe at all with firm conviction, simply wander in confusion.”</a:t>
            </a:r>
            <a:r>
              <a:rPr lang="en-US" sz="3200" dirty="0" smtClean="0"/>
              <a:t> </a:t>
            </a:r>
            <a:r>
              <a:rPr lang="en-US" sz="2000" dirty="0" smtClean="0"/>
              <a:t>~ </a:t>
            </a:r>
            <a:r>
              <a:rPr lang="en-US" sz="2000" dirty="0" err="1" smtClean="0"/>
              <a:t>Diodorus</a:t>
            </a:r>
            <a:endParaRPr lang="en-US" sz="2000" dirty="0"/>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0"/>
            <a:ext cx="8686800" cy="6019800"/>
          </a:xfrm>
        </p:spPr>
        <p:txBody>
          <a:bodyPr>
            <a:normAutofit fontScale="85000" lnSpcReduction="20000"/>
          </a:bodyPr>
          <a:lstStyle/>
          <a:p>
            <a:pPr marL="0" indent="0">
              <a:buNone/>
            </a:pPr>
            <a:r>
              <a:rPr lang="en-US" u="sng" dirty="0" smtClean="0"/>
              <a:t>Tlingit </a:t>
            </a:r>
            <a:r>
              <a:rPr lang="en-US" sz="2600" u="sng" dirty="0" smtClean="0"/>
              <a:t>(southern Alaska coast)</a:t>
            </a:r>
            <a:r>
              <a:rPr lang="en-US" u="sng" dirty="0" smtClean="0"/>
              <a:t>:</a:t>
            </a:r>
          </a:p>
          <a:p>
            <a:pPr marL="0" indent="0">
              <a:buNone/>
            </a:pPr>
            <a:r>
              <a:rPr lang="en-US" sz="3600" dirty="0" err="1" smtClean="0"/>
              <a:t>Yehl's</a:t>
            </a:r>
            <a:r>
              <a:rPr lang="en-US" sz="3600" dirty="0" smtClean="0"/>
              <a:t> wicked uncle had a young wife whom he was very fond and jealous of. He did not want any of his nephews to inherit his widow when he died, as Tlingit law dictates should happen, so </a:t>
            </a:r>
            <a:r>
              <a:rPr lang="en-US" sz="3600" u="sng" dirty="0" smtClean="0"/>
              <a:t>he murdered each of </a:t>
            </a:r>
            <a:r>
              <a:rPr lang="en-US" sz="3600" u="sng" dirty="0" err="1" smtClean="0"/>
              <a:t>Yehl's</a:t>
            </a:r>
            <a:r>
              <a:rPr lang="en-US" sz="3600" u="sng" dirty="0" smtClean="0"/>
              <a:t> ten older brothers</a:t>
            </a:r>
            <a:r>
              <a:rPr lang="en-US" sz="3600" dirty="0" smtClean="0"/>
              <a:t> by drowning them or, according to some, by stretching them on a board and beheading them. When </a:t>
            </a:r>
            <a:r>
              <a:rPr lang="en-US" sz="3600" dirty="0" err="1" smtClean="0"/>
              <a:t>Yehl</a:t>
            </a:r>
            <a:r>
              <a:rPr lang="en-US" sz="3600" dirty="0" smtClean="0"/>
              <a:t> grew to manhood, his uncle tried to do the same to him. But </a:t>
            </a:r>
            <a:r>
              <a:rPr lang="en-US" sz="3600" dirty="0" err="1" smtClean="0"/>
              <a:t>Yehl's</a:t>
            </a:r>
            <a:r>
              <a:rPr lang="en-US" sz="3600" dirty="0" smtClean="0"/>
              <a:t> mother had conceived him by </a:t>
            </a:r>
            <a:r>
              <a:rPr lang="en-US" sz="3600" u="sng" dirty="0" smtClean="0"/>
              <a:t>swallowing a round pebble</a:t>
            </a:r>
            <a:r>
              <a:rPr lang="en-US" sz="3600" dirty="0" smtClean="0"/>
              <a:t> she had found at low tide, and with another stone she had rendered him invulnerable. When the uncle tried to behead </a:t>
            </a:r>
            <a:r>
              <a:rPr lang="en-US" sz="3600" dirty="0" err="1" smtClean="0"/>
              <a:t>Yehl</a:t>
            </a:r>
            <a:r>
              <a:rPr lang="en-US" sz="3600" dirty="0" smtClean="0"/>
              <a:t>, his knife had no effect. In a rage, the uncle called for a flood, and a flood came and covered all the mountains. </a:t>
            </a:r>
          </a:p>
        </p:txBody>
      </p:sp>
      <p:sp>
        <p:nvSpPr>
          <p:cNvPr id="4" name="Rectangle 3"/>
          <p:cNvSpPr/>
          <p:nvPr/>
        </p:nvSpPr>
        <p:spPr>
          <a:xfrm>
            <a:off x="4267200" y="6488668"/>
            <a:ext cx="4876800" cy="369332"/>
          </a:xfrm>
          <a:prstGeom prst="rect">
            <a:avLst/>
          </a:prstGeom>
        </p:spPr>
        <p:txBody>
          <a:bodyPr wrap="square">
            <a:spAutoFit/>
          </a:bodyPr>
          <a:lstStyle/>
          <a:p>
            <a:r>
              <a:rPr lang="en-US" dirty="0" smtClean="0"/>
              <a:t>http://www.talkorigins.org/faqs/flood-myths.html</a:t>
            </a:r>
            <a:endParaRPr lang="en-US" dirty="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rian\Desktop\ITES.jpg"/>
          <p:cNvPicPr>
            <a:picLocks noChangeAspect="1" noChangeArrowheads="1"/>
          </p:cNvPicPr>
          <p:nvPr/>
        </p:nvPicPr>
        <p:blipFill>
          <a:blip r:embed="rId2">
            <a:lum bright="25000" contrast="-75000"/>
          </a:blip>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457200" y="228600"/>
            <a:ext cx="8229600" cy="838200"/>
          </a:xfrm>
          <a:solidFill>
            <a:schemeClr val="bg1">
              <a:alpha val="50000"/>
            </a:schemeClr>
          </a:solidFill>
        </p:spPr>
        <p:txBody>
          <a:bodyPr>
            <a:normAutofit/>
          </a:bodyPr>
          <a:lstStyle/>
          <a:p>
            <a:r>
              <a:rPr lang="en-US" sz="3500" dirty="0" smtClean="0"/>
              <a:t>Nations Were Named for Their Ancestors</a:t>
            </a:r>
            <a:endParaRPr lang="en-US" sz="3500" dirty="0"/>
          </a:p>
        </p:txBody>
      </p:sp>
      <p:sp>
        <p:nvSpPr>
          <p:cNvPr id="3" name="Content Placeholder 2"/>
          <p:cNvSpPr>
            <a:spLocks noGrp="1"/>
          </p:cNvSpPr>
          <p:nvPr>
            <p:ph idx="1"/>
          </p:nvPr>
        </p:nvSpPr>
        <p:spPr>
          <a:xfrm>
            <a:off x="457200" y="1219200"/>
            <a:ext cx="3886200" cy="3581400"/>
          </a:xfrm>
          <a:solidFill>
            <a:schemeClr val="bg1">
              <a:alpha val="50000"/>
            </a:schemeClr>
          </a:solidFill>
        </p:spPr>
        <p:txBody>
          <a:bodyPr>
            <a:normAutofit/>
          </a:bodyPr>
          <a:lstStyle/>
          <a:p>
            <a:pPr>
              <a:spcAft>
                <a:spcPts val="600"/>
              </a:spcAft>
              <a:buNone/>
            </a:pPr>
            <a:r>
              <a:rPr lang="en-US" dirty="0" smtClean="0"/>
              <a:t>From Scripture:</a:t>
            </a:r>
          </a:p>
          <a:p>
            <a:pPr>
              <a:spcBef>
                <a:spcPts val="300"/>
              </a:spcBef>
              <a:spcAft>
                <a:spcPts val="600"/>
              </a:spcAft>
            </a:pPr>
            <a:r>
              <a:rPr lang="en-US" sz="2000" dirty="0" smtClean="0"/>
              <a:t>Sons of Levi </a:t>
            </a:r>
            <a:r>
              <a:rPr lang="en-US" sz="1400" dirty="0" smtClean="0"/>
              <a:t>(Num. 3) </a:t>
            </a:r>
            <a:r>
              <a:rPr lang="en-US" sz="2000" dirty="0" smtClean="0"/>
              <a:t>Levites</a:t>
            </a:r>
          </a:p>
          <a:p>
            <a:pPr>
              <a:spcBef>
                <a:spcPts val="300"/>
              </a:spcBef>
              <a:spcAft>
                <a:spcPts val="600"/>
              </a:spcAft>
            </a:pPr>
            <a:r>
              <a:rPr lang="en-US" sz="2000" dirty="0" smtClean="0"/>
              <a:t>Sons of Israel </a:t>
            </a:r>
            <a:r>
              <a:rPr lang="en-US" sz="1400" dirty="0" smtClean="0"/>
              <a:t>(Num. 26) </a:t>
            </a:r>
            <a:r>
              <a:rPr lang="en-US" sz="2000" dirty="0" smtClean="0"/>
              <a:t>Israelites</a:t>
            </a:r>
          </a:p>
          <a:p>
            <a:pPr>
              <a:spcBef>
                <a:spcPts val="300"/>
              </a:spcBef>
              <a:spcAft>
                <a:spcPts val="600"/>
              </a:spcAft>
            </a:pPr>
            <a:r>
              <a:rPr lang="en-US" sz="2000" dirty="0" smtClean="0"/>
              <a:t>Sons of Canaan – Canaanites</a:t>
            </a:r>
          </a:p>
          <a:p>
            <a:pPr>
              <a:spcBef>
                <a:spcPts val="300"/>
              </a:spcBef>
              <a:spcAft>
                <a:spcPts val="600"/>
              </a:spcAft>
            </a:pPr>
            <a:r>
              <a:rPr lang="en-US" sz="2000" dirty="0" smtClean="0"/>
              <a:t>Sons of Shem – Semite </a:t>
            </a:r>
            <a:r>
              <a:rPr lang="en-US" sz="1400" dirty="0" smtClean="0"/>
              <a:t>(Gen 10)</a:t>
            </a:r>
          </a:p>
          <a:p>
            <a:pPr>
              <a:spcBef>
                <a:spcPts val="300"/>
              </a:spcBef>
              <a:spcAft>
                <a:spcPts val="600"/>
              </a:spcAft>
            </a:pPr>
            <a:r>
              <a:rPr lang="en-US" sz="2000" dirty="0" err="1" smtClean="0"/>
              <a:t>Eber</a:t>
            </a:r>
            <a:r>
              <a:rPr lang="en-US" sz="2000" dirty="0" smtClean="0"/>
              <a:t> – Hebrew </a:t>
            </a:r>
            <a:r>
              <a:rPr lang="en-US" sz="1400" dirty="0" smtClean="0"/>
              <a:t>(Gen 10)</a:t>
            </a:r>
          </a:p>
          <a:p>
            <a:pPr>
              <a:spcBef>
                <a:spcPts val="300"/>
              </a:spcBef>
              <a:spcAft>
                <a:spcPts val="600"/>
              </a:spcAft>
            </a:pPr>
            <a:r>
              <a:rPr lang="en-US" sz="2000" dirty="0" smtClean="0"/>
              <a:t>Aram – Aramaic </a:t>
            </a:r>
            <a:r>
              <a:rPr lang="en-US" sz="1400" dirty="0" smtClean="0"/>
              <a:t>(Gen 10)</a:t>
            </a:r>
          </a:p>
          <a:p>
            <a:pPr>
              <a:spcBef>
                <a:spcPts val="300"/>
              </a:spcBef>
              <a:spcAft>
                <a:spcPts val="600"/>
              </a:spcAft>
            </a:pPr>
            <a:r>
              <a:rPr lang="en-US" sz="2000" dirty="0" smtClean="0"/>
              <a:t>Moabites &amp; Ammonites </a:t>
            </a:r>
            <a:r>
              <a:rPr lang="en-US" sz="1400" dirty="0" smtClean="0"/>
              <a:t>(Gen. 19)</a:t>
            </a:r>
            <a:endParaRPr lang="en-US" sz="1400" dirty="0"/>
          </a:p>
        </p:txBody>
      </p:sp>
      <p:sp>
        <p:nvSpPr>
          <p:cNvPr id="5" name="Content Placeholder 2"/>
          <p:cNvSpPr txBox="1">
            <a:spLocks/>
          </p:cNvSpPr>
          <p:nvPr/>
        </p:nvSpPr>
        <p:spPr>
          <a:xfrm>
            <a:off x="4876800" y="1219200"/>
            <a:ext cx="3810000" cy="3581400"/>
          </a:xfrm>
          <a:prstGeom prst="rect">
            <a:avLst/>
          </a:prstGeom>
          <a:solidFill>
            <a:schemeClr val="bg1">
              <a:alpha val="50000"/>
            </a:schemeClr>
          </a:solidFill>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600"/>
              </a:spcAft>
              <a:buClrTx/>
              <a:buSzTx/>
              <a:buFont typeface="Arial" pitchFamily="34" charset="0"/>
              <a:buNone/>
              <a:tabLst/>
              <a:defRPr/>
            </a:pPr>
            <a:r>
              <a:rPr kumimoji="0" lang="en-US" sz="3200" b="0" i="0" u="none" strike="noStrike" kern="1200" cap="none" spc="0" normalizeH="0" baseline="0" noProof="0" dirty="0" smtClean="0">
                <a:ln>
                  <a:noFill/>
                </a:ln>
                <a:solidFill>
                  <a:schemeClr val="tx1"/>
                </a:solidFill>
                <a:effectLst/>
                <a:uLnTx/>
                <a:uFillTx/>
                <a:latin typeface="+mn-lt"/>
                <a:ea typeface="+mn-ea"/>
                <a:cs typeface="+mn-cs"/>
              </a:rPr>
              <a:t>From History:</a:t>
            </a:r>
          </a:p>
          <a:p>
            <a:pPr marL="342900" marR="0" lvl="0" indent="-342900" algn="l" defTabSz="914400" rtl="0" eaLnBrk="1" fontAlgn="auto" latinLnBrk="0" hangingPunct="1">
              <a:lnSpc>
                <a:spcPct val="100000"/>
              </a:lnSpc>
              <a:spcBef>
                <a:spcPts val="250"/>
              </a:spcBef>
              <a:spcAft>
                <a:spcPts val="60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Brutus</a:t>
            </a:r>
            <a:r>
              <a:rPr kumimoji="0" lang="en-US" sz="2000" b="0" i="0" u="none" strike="noStrike" kern="1200" cap="none" spc="0" normalizeH="0" noProof="0" dirty="0" smtClean="0">
                <a:ln>
                  <a:noFill/>
                </a:ln>
                <a:solidFill>
                  <a:schemeClr val="tx1"/>
                </a:solidFill>
                <a:effectLst/>
                <a:uLnTx/>
                <a:uFillTx/>
                <a:latin typeface="+mn-lt"/>
                <a:ea typeface="+mn-ea"/>
                <a:cs typeface="+mn-cs"/>
              </a:rPr>
              <a:t> </a:t>
            </a:r>
            <a:r>
              <a:rPr kumimoji="0" lang="en-US" sz="1600" b="0" i="0" u="none" strike="noStrike" kern="1200" cap="none" spc="0" normalizeH="0" noProof="0" dirty="0" smtClean="0">
                <a:ln>
                  <a:noFill/>
                </a:ln>
                <a:solidFill>
                  <a:schemeClr val="tx1"/>
                </a:solidFill>
                <a:effectLst/>
                <a:uLnTx/>
                <a:uFillTx/>
                <a:latin typeface="+mn-lt"/>
                <a:ea typeface="+mn-ea"/>
                <a:cs typeface="+mn-cs"/>
              </a:rPr>
              <a:t>(for Britain)</a:t>
            </a:r>
          </a:p>
          <a:p>
            <a:pPr marL="342900" marR="0" lvl="0" indent="-342900" algn="l" defTabSz="914400" rtl="0" eaLnBrk="1" fontAlgn="auto" latinLnBrk="0" hangingPunct="1">
              <a:lnSpc>
                <a:spcPct val="100000"/>
              </a:lnSpc>
              <a:spcBef>
                <a:spcPts val="250"/>
              </a:spcBef>
              <a:spcAft>
                <a:spcPts val="600"/>
              </a:spcAft>
              <a:buClrTx/>
              <a:buSzTx/>
              <a:buFont typeface="Arial" pitchFamily="34" charset="0"/>
              <a:buChar char="•"/>
              <a:tabLst/>
              <a:defRPr/>
            </a:pPr>
            <a:r>
              <a:rPr lang="en-US" sz="2000" baseline="0" dirty="0" err="1" smtClean="0"/>
              <a:t>Egyptus</a:t>
            </a:r>
            <a:r>
              <a:rPr lang="en-US" sz="2000" dirty="0" smtClean="0"/>
              <a:t> </a:t>
            </a:r>
            <a:r>
              <a:rPr lang="en-US" sz="1600" dirty="0" smtClean="0"/>
              <a:t>(for Egypt)</a:t>
            </a:r>
          </a:p>
          <a:p>
            <a:pPr marL="342900" marR="0" lvl="0" indent="-342900" algn="l" defTabSz="914400" rtl="0" eaLnBrk="1" fontAlgn="auto" latinLnBrk="0" hangingPunct="1">
              <a:lnSpc>
                <a:spcPct val="100000"/>
              </a:lnSpc>
              <a:spcBef>
                <a:spcPts val="250"/>
              </a:spcBef>
              <a:spcAft>
                <a:spcPts val="600"/>
              </a:spcAft>
              <a:buClrTx/>
              <a:buSzTx/>
              <a:buFont typeface="Arial" pitchFamily="34" charset="0"/>
              <a:buChar char="•"/>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Romulus </a:t>
            </a:r>
            <a:r>
              <a:rPr kumimoji="0" lang="en-US" sz="1600" b="0" i="0" u="none" strike="noStrike" kern="1200" cap="none" spc="0" normalizeH="0" baseline="0" noProof="0" dirty="0" smtClean="0">
                <a:ln>
                  <a:noFill/>
                </a:ln>
                <a:solidFill>
                  <a:schemeClr val="tx1"/>
                </a:solidFill>
                <a:effectLst/>
                <a:uLnTx/>
                <a:uFillTx/>
                <a:latin typeface="+mn-lt"/>
                <a:ea typeface="+mn-ea"/>
                <a:cs typeface="+mn-cs"/>
              </a:rPr>
              <a:t>(for Rome)</a:t>
            </a:r>
          </a:p>
          <a:p>
            <a:pPr marL="342900" lvl="0" indent="-342900">
              <a:spcBef>
                <a:spcPts val="250"/>
              </a:spcBef>
              <a:spcAft>
                <a:spcPts val="600"/>
              </a:spcAft>
              <a:buFont typeface="Arial" pitchFamily="34" charset="0"/>
              <a:buChar char="•"/>
            </a:pPr>
            <a:r>
              <a:rPr lang="en-US" sz="2000" dirty="0" err="1" smtClean="0"/>
              <a:t>Hispalus</a:t>
            </a:r>
            <a:r>
              <a:rPr lang="en-US" sz="2000" dirty="0" smtClean="0"/>
              <a:t> </a:t>
            </a:r>
            <a:r>
              <a:rPr lang="en-US" sz="1400" dirty="0" smtClean="0"/>
              <a:t>(for Spain)</a:t>
            </a:r>
          </a:p>
          <a:p>
            <a:pPr marL="342900" lvl="0" indent="-342900">
              <a:spcBef>
                <a:spcPts val="250"/>
              </a:spcBef>
              <a:spcAft>
                <a:spcPts val="600"/>
              </a:spcAft>
              <a:buFont typeface="Arial" pitchFamily="34" charset="0"/>
              <a:buChar char="•"/>
            </a:pPr>
            <a:r>
              <a:rPr lang="en-US" sz="2000" dirty="0" err="1" smtClean="0"/>
              <a:t>Ityopp'is</a:t>
            </a:r>
            <a:r>
              <a:rPr lang="en-US" sz="2000" dirty="0" smtClean="0"/>
              <a:t> </a:t>
            </a:r>
            <a:r>
              <a:rPr lang="en-US" sz="1400" dirty="0" smtClean="0"/>
              <a:t>(for Ethiopia)</a:t>
            </a:r>
          </a:p>
          <a:p>
            <a:pPr marL="342900" lvl="0" indent="-342900">
              <a:spcBef>
                <a:spcPts val="250"/>
              </a:spcBef>
              <a:spcAft>
                <a:spcPts val="600"/>
              </a:spcAft>
              <a:buFont typeface="Arial" pitchFamily="34" charset="0"/>
              <a:buChar char="•"/>
            </a:pPr>
            <a:r>
              <a:rPr kumimoji="0" lang="en-US" sz="2000" b="0" u="none" strike="noStrike" kern="1200" cap="none" spc="0" normalizeH="0" baseline="0" noProof="0" dirty="0" err="1" smtClean="0">
                <a:ln>
                  <a:noFill/>
                </a:ln>
                <a:solidFill>
                  <a:schemeClr val="tx1"/>
                </a:solidFill>
                <a:effectLst/>
                <a:uLnTx/>
                <a:uFillTx/>
                <a:latin typeface="+mn-lt"/>
                <a:ea typeface="+mn-ea"/>
                <a:cs typeface="+mn-cs"/>
              </a:rPr>
              <a:t>Hellen</a:t>
            </a:r>
            <a:r>
              <a:rPr kumimoji="0" lang="en-US" sz="2000" b="0" u="none" strike="noStrike" kern="1200" cap="none" spc="0" normalizeH="0" baseline="0" noProof="0" dirty="0" smtClean="0">
                <a:ln>
                  <a:noFill/>
                </a:ln>
                <a:solidFill>
                  <a:schemeClr val="tx1"/>
                </a:solidFill>
                <a:effectLst/>
                <a:uLnTx/>
                <a:uFillTx/>
                <a:latin typeface="+mn-lt"/>
                <a:ea typeface="+mn-ea"/>
                <a:cs typeface="+mn-cs"/>
              </a:rPr>
              <a:t> </a:t>
            </a:r>
            <a:r>
              <a:rPr kumimoji="0" lang="en-US" sz="1400" b="0" u="none" strike="noStrike" kern="1200" cap="none" spc="0" normalizeH="0" baseline="0" noProof="0" dirty="0" smtClean="0">
                <a:ln>
                  <a:noFill/>
                </a:ln>
                <a:solidFill>
                  <a:schemeClr val="tx1"/>
                </a:solidFill>
                <a:effectLst/>
                <a:uLnTx/>
                <a:uFillTx/>
                <a:latin typeface="+mn-lt"/>
                <a:ea typeface="+mn-ea"/>
                <a:cs typeface="+mn-cs"/>
              </a:rPr>
              <a:t>(Hellas,</a:t>
            </a:r>
            <a:r>
              <a:rPr kumimoji="0" lang="en-US" sz="1400" b="0" u="none" strike="noStrike" kern="1200" cap="none" spc="0" normalizeH="0" noProof="0" dirty="0" smtClean="0">
                <a:ln>
                  <a:noFill/>
                </a:ln>
                <a:solidFill>
                  <a:schemeClr val="tx1"/>
                </a:solidFill>
                <a:effectLst/>
                <a:uLnTx/>
                <a:uFillTx/>
                <a:latin typeface="+mn-lt"/>
                <a:ea typeface="+mn-ea"/>
                <a:cs typeface="+mn-cs"/>
              </a:rPr>
              <a:t> a name for Greece)</a:t>
            </a:r>
          </a:p>
          <a:p>
            <a:pPr marL="342900" lvl="0" indent="-342900">
              <a:spcBef>
                <a:spcPts val="250"/>
              </a:spcBef>
              <a:spcAft>
                <a:spcPts val="600"/>
              </a:spcAft>
              <a:buFont typeface="Arial" pitchFamily="34" charset="0"/>
              <a:buChar char="•"/>
            </a:pPr>
            <a:r>
              <a:rPr kumimoji="0" lang="en-US" sz="2000" b="0" u="none" strike="noStrike" kern="1200" cap="none" spc="0" normalizeH="0" baseline="0" noProof="0" dirty="0" err="1" smtClean="0">
                <a:ln>
                  <a:noFill/>
                </a:ln>
                <a:solidFill>
                  <a:schemeClr val="tx1"/>
                </a:solidFill>
                <a:effectLst/>
                <a:uLnTx/>
                <a:uFillTx/>
                <a:latin typeface="+mn-lt"/>
                <a:ea typeface="+mn-ea"/>
                <a:cs typeface="+mn-cs"/>
              </a:rPr>
              <a:t>Tros</a:t>
            </a:r>
            <a:r>
              <a:rPr kumimoji="0" lang="en-US" sz="2000" b="0" u="none" strike="noStrike" kern="1200" cap="none" spc="0" normalizeH="0" baseline="0" noProof="0" dirty="0" smtClean="0">
                <a:ln>
                  <a:noFill/>
                </a:ln>
                <a:solidFill>
                  <a:schemeClr val="tx1"/>
                </a:solidFill>
                <a:effectLst/>
                <a:uLnTx/>
                <a:uFillTx/>
                <a:latin typeface="+mn-lt"/>
                <a:ea typeface="+mn-ea"/>
                <a:cs typeface="+mn-cs"/>
              </a:rPr>
              <a:t> </a:t>
            </a:r>
            <a:r>
              <a:rPr kumimoji="0" lang="en-US" sz="1400" b="0" u="none" strike="noStrike" kern="1200" cap="none" spc="0" normalizeH="0" baseline="0" noProof="0" dirty="0" smtClean="0">
                <a:ln>
                  <a:noFill/>
                </a:ln>
                <a:solidFill>
                  <a:schemeClr val="tx1"/>
                </a:solidFill>
                <a:effectLst/>
                <a:uLnTx/>
                <a:uFillTx/>
                <a:latin typeface="+mn-lt"/>
                <a:ea typeface="+mn-ea"/>
                <a:cs typeface="+mn-cs"/>
              </a:rPr>
              <a:t>(for the Trojans and Troy)</a:t>
            </a:r>
            <a:endParaRPr kumimoji="0" lang="en-US" sz="1400" b="0" u="none" strike="noStrike" kern="1200" cap="none" spc="0" normalizeH="0" baseline="0" noProof="0" dirty="0">
              <a:ln>
                <a:noFill/>
              </a:ln>
              <a:solidFill>
                <a:schemeClr val="tx1"/>
              </a:solidFill>
              <a:effectLst/>
              <a:uLnTx/>
              <a:uFillTx/>
              <a:latin typeface="+mn-lt"/>
              <a:ea typeface="+mn-ea"/>
              <a:cs typeface="+mn-cs"/>
            </a:endParaRPr>
          </a:p>
        </p:txBody>
      </p:sp>
      <p:sp>
        <p:nvSpPr>
          <p:cNvPr id="6" name="Rectangle 5"/>
          <p:cNvSpPr/>
          <p:nvPr/>
        </p:nvSpPr>
        <p:spPr>
          <a:xfrm>
            <a:off x="304800" y="6858000"/>
            <a:ext cx="3886200" cy="369332"/>
          </a:xfrm>
          <a:prstGeom prst="rect">
            <a:avLst/>
          </a:prstGeom>
        </p:spPr>
        <p:txBody>
          <a:bodyPr wrap="square">
            <a:spAutoFit/>
          </a:bodyPr>
          <a:lstStyle/>
          <a:p>
            <a:r>
              <a:rPr lang="en-US" dirty="0" smtClean="0"/>
              <a:t>See also: Josephus, Antiquities, </a:t>
            </a:r>
            <a:r>
              <a:rPr lang="en-US" dirty="0" err="1" smtClean="0"/>
              <a:t>ch</a:t>
            </a:r>
            <a:r>
              <a:rPr lang="en-US" dirty="0" smtClean="0"/>
              <a:t>. 6</a:t>
            </a:r>
            <a:endParaRPr lang="en-US" dirty="0"/>
          </a:p>
        </p:txBody>
      </p:sp>
      <p:sp>
        <p:nvSpPr>
          <p:cNvPr id="7" name="Rectangle 6"/>
          <p:cNvSpPr/>
          <p:nvPr/>
        </p:nvSpPr>
        <p:spPr>
          <a:xfrm>
            <a:off x="4191000" y="6858000"/>
            <a:ext cx="5105400" cy="830997"/>
          </a:xfrm>
          <a:prstGeom prst="rect">
            <a:avLst/>
          </a:prstGeom>
        </p:spPr>
        <p:txBody>
          <a:bodyPr wrap="square">
            <a:spAutoFit/>
          </a:bodyPr>
          <a:lstStyle/>
          <a:p>
            <a:r>
              <a:rPr lang="en-US" sz="1200" dirty="0" smtClean="0">
                <a:hlinkClick r:id="rId3"/>
              </a:rPr>
              <a:t>http://en.wikipedia.org/wiki/List_of_country_name_etymologies</a:t>
            </a:r>
            <a:endParaRPr lang="en-US" sz="1200" dirty="0" smtClean="0"/>
          </a:p>
          <a:p>
            <a:r>
              <a:rPr lang="en-US" sz="1200" dirty="0" smtClean="0">
                <a:hlinkClick r:id="rId4"/>
              </a:rPr>
              <a:t>http://www.attalus.org/translate/eusebius5.html</a:t>
            </a:r>
            <a:endParaRPr lang="en-US" sz="1200" dirty="0" smtClean="0"/>
          </a:p>
          <a:p>
            <a:r>
              <a:rPr lang="en-US" sz="1200" dirty="0" smtClean="0">
                <a:hlinkClick r:id="rId5"/>
              </a:rPr>
              <a:t>http://www.newtonproject.sussex.ac.uk/view/texts/normalized/THEM00098</a:t>
            </a:r>
            <a:r>
              <a:rPr lang="en-US" sz="1200" dirty="0" smtClean="0"/>
              <a:t> </a:t>
            </a:r>
          </a:p>
          <a:p>
            <a:endParaRPr lang="en-US" sz="1200" dirty="0"/>
          </a:p>
        </p:txBody>
      </p:sp>
      <p:sp>
        <p:nvSpPr>
          <p:cNvPr id="8" name="TextBox 7"/>
          <p:cNvSpPr txBox="1"/>
          <p:nvPr/>
        </p:nvSpPr>
        <p:spPr>
          <a:xfrm>
            <a:off x="838200" y="5410200"/>
            <a:ext cx="7543800" cy="1107996"/>
          </a:xfrm>
          <a:prstGeom prst="rect">
            <a:avLst/>
          </a:prstGeom>
          <a:noFill/>
        </p:spPr>
        <p:txBody>
          <a:bodyPr wrap="square" rtlCol="0">
            <a:spAutoFit/>
          </a:bodyPr>
          <a:lstStyle/>
          <a:p>
            <a:r>
              <a:rPr lang="en-US" sz="3300" b="1" dirty="0" smtClean="0">
                <a:effectLst>
                  <a:outerShdw blurRad="38100" dist="38100" dir="2700000" algn="tl">
                    <a:srgbClr val="000000">
                      <a:alpha val="43137"/>
                    </a:srgbClr>
                  </a:outerShdw>
                </a:effectLst>
              </a:rPr>
              <a:t>Just about every ancient nation in history starts up at roughly the same time.</a:t>
            </a:r>
            <a:endParaRPr lang="en-US" sz="3300" b="1" dirty="0">
              <a:effectLst>
                <a:outerShdw blurRad="38100" dist="38100" dir="2700000" algn="tl">
                  <a:srgbClr val="000000">
                    <a:alpha val="43137"/>
                  </a:srgbClr>
                </a:outerShdw>
              </a:effectLst>
            </a:endParaRPr>
          </a:p>
        </p:txBody>
      </p:sp>
      <p:sp>
        <p:nvSpPr>
          <p:cNvPr id="9" name="Rectangle 8"/>
          <p:cNvSpPr/>
          <p:nvPr/>
        </p:nvSpPr>
        <p:spPr>
          <a:xfrm>
            <a:off x="381000" y="4953000"/>
            <a:ext cx="8458200" cy="569387"/>
          </a:xfrm>
          <a:prstGeom prst="rect">
            <a:avLst/>
          </a:prstGeom>
        </p:spPr>
        <p:txBody>
          <a:bodyPr wrap="square">
            <a:spAutoFit/>
          </a:bodyPr>
          <a:lstStyle/>
          <a:p>
            <a:pPr algn="r"/>
            <a:r>
              <a:rPr lang="en-US" sz="1700" dirty="0" smtClean="0"/>
              <a:t>“For it was hitherto in fashion for the eastern nations to deify the </a:t>
            </a:r>
            <a:r>
              <a:rPr lang="en-US" sz="1700" u="sng" dirty="0" smtClean="0"/>
              <a:t>founders</a:t>
            </a:r>
            <a:r>
              <a:rPr lang="en-US" sz="1700" dirty="0" smtClean="0"/>
              <a:t> of their kingdoms.” </a:t>
            </a:r>
            <a:r>
              <a:rPr lang="en-US" sz="1200" dirty="0" smtClean="0"/>
              <a:t>~</a:t>
            </a:r>
            <a:r>
              <a:rPr lang="en-US" sz="1400" dirty="0" smtClean="0"/>
              <a:t> Isaac Newton</a:t>
            </a:r>
            <a:endParaRPr lang="en-US" sz="1400" dirty="0"/>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1986" name="Picture 2" descr="C:\Users\brian\Desktop\storage\Creation Science Discussion Group\other speeches\Fingerworks\IMG10_0343wb.jpg"/>
          <p:cNvPicPr>
            <a:picLocks noChangeAspect="1" noChangeArrowheads="1"/>
          </p:cNvPicPr>
          <p:nvPr/>
        </p:nvPicPr>
        <p:blipFill>
          <a:blip r:embed="rId2">
            <a:lum bright="35000" contrast="-50000"/>
          </a:blip>
          <a:srcRect/>
          <a:stretch>
            <a:fillRect/>
          </a:stretch>
        </p:blipFill>
        <p:spPr bwMode="auto">
          <a:xfrm>
            <a:off x="0" y="-5562600"/>
            <a:ext cx="9144000" cy="14263689"/>
          </a:xfrm>
          <a:prstGeom prst="rect">
            <a:avLst/>
          </a:prstGeom>
          <a:noFill/>
        </p:spPr>
      </p:pic>
      <p:sp>
        <p:nvSpPr>
          <p:cNvPr id="2" name="Title 1"/>
          <p:cNvSpPr>
            <a:spLocks noGrp="1"/>
          </p:cNvSpPr>
          <p:nvPr>
            <p:ph type="ctrTitle"/>
          </p:nvPr>
        </p:nvSpPr>
        <p:spPr>
          <a:xfrm>
            <a:off x="609600" y="2438400"/>
            <a:ext cx="7772400" cy="1470025"/>
          </a:xfrm>
        </p:spPr>
        <p:txBody>
          <a:bodyPr>
            <a:normAutofit fontScale="90000"/>
          </a:bodyPr>
          <a:lstStyle/>
          <a:p>
            <a:pPr algn="l"/>
            <a:r>
              <a:rPr lang="en-US" dirty="0" smtClean="0">
                <a:effectLst>
                  <a:outerShdw blurRad="38100" dist="38100" dir="2700000" algn="tl">
                    <a:srgbClr val="000000">
                      <a:alpha val="43137"/>
                    </a:srgbClr>
                  </a:outerShdw>
                </a:effectLst>
                <a:latin typeface="Arial Black" pitchFamily="34" charset="0"/>
              </a:rPr>
              <a:t>I spent so much time on bias, there’s no more time to explore the history.</a:t>
            </a:r>
            <a:endParaRPr lang="en-US" dirty="0">
              <a:effectLst>
                <a:outerShdw blurRad="38100" dist="38100" dir="2700000" algn="tl">
                  <a:srgbClr val="000000">
                    <a:alpha val="43137"/>
                  </a:srgbClr>
                </a:outerShdw>
              </a:effectLst>
              <a:latin typeface="Arial Black" pitchFamily="34" charset="0"/>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Picture 2" descr="C:\Users\brian\Desktop\storage\Creation Science Discussion Group\other speeches\Fingerworks\IMG10_0343wb.jpg"/>
          <p:cNvPicPr>
            <a:picLocks noChangeAspect="1" noChangeArrowheads="1"/>
          </p:cNvPicPr>
          <p:nvPr/>
        </p:nvPicPr>
        <p:blipFill>
          <a:blip r:embed="rId2">
            <a:lum bright="35000" contrast="-50000"/>
          </a:blip>
          <a:srcRect/>
          <a:stretch>
            <a:fillRect/>
          </a:stretch>
        </p:blipFill>
        <p:spPr bwMode="auto">
          <a:xfrm>
            <a:off x="0" y="-5562600"/>
            <a:ext cx="9144000" cy="14263689"/>
          </a:xfrm>
          <a:prstGeom prst="rect">
            <a:avLst/>
          </a:prstGeom>
          <a:noFill/>
        </p:spPr>
      </p:pic>
      <p:sp>
        <p:nvSpPr>
          <p:cNvPr id="2" name="Title 1"/>
          <p:cNvSpPr>
            <a:spLocks noGrp="1"/>
          </p:cNvSpPr>
          <p:nvPr>
            <p:ph type="ctrTitle"/>
          </p:nvPr>
        </p:nvSpPr>
        <p:spPr>
          <a:xfrm>
            <a:off x="609600" y="2438400"/>
            <a:ext cx="7772400" cy="1470025"/>
          </a:xfrm>
        </p:spPr>
        <p:txBody>
          <a:bodyPr>
            <a:noAutofit/>
          </a:bodyPr>
          <a:lstStyle/>
          <a:p>
            <a:r>
              <a:rPr lang="en-US" sz="3800" dirty="0" smtClean="0">
                <a:latin typeface="Arial Black" pitchFamily="34" charset="0"/>
              </a:rPr>
              <a:t>It is my personal opinion that secular History shows evidence of a young earth and a global flood better than any branch of science.</a:t>
            </a:r>
            <a:endParaRPr lang="en-US" sz="3800" dirty="0">
              <a:latin typeface="Arial Black" pitchFamily="34" charset="0"/>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Picture 2" descr="C:\Users\brian\Desktop\storage\Creation Science Discussion Group\other speeches\Fingerworks\IMG10_0343wb.jpg"/>
          <p:cNvPicPr>
            <a:picLocks noChangeAspect="1" noChangeArrowheads="1"/>
          </p:cNvPicPr>
          <p:nvPr/>
        </p:nvPicPr>
        <p:blipFill>
          <a:blip r:embed="rId2">
            <a:lum bright="35000" contrast="-50000"/>
          </a:blip>
          <a:srcRect/>
          <a:stretch>
            <a:fillRect/>
          </a:stretch>
        </p:blipFill>
        <p:spPr bwMode="auto">
          <a:xfrm>
            <a:off x="0" y="-5562600"/>
            <a:ext cx="9144000" cy="14263689"/>
          </a:xfrm>
          <a:prstGeom prst="rect">
            <a:avLst/>
          </a:prstGeom>
          <a:noFill/>
        </p:spPr>
      </p:pic>
      <p:sp>
        <p:nvSpPr>
          <p:cNvPr id="2" name="Title 1"/>
          <p:cNvSpPr>
            <a:spLocks noGrp="1"/>
          </p:cNvSpPr>
          <p:nvPr>
            <p:ph type="ctrTitle"/>
          </p:nvPr>
        </p:nvSpPr>
        <p:spPr>
          <a:xfrm>
            <a:off x="609600" y="2438400"/>
            <a:ext cx="7772400" cy="1470025"/>
          </a:xfrm>
        </p:spPr>
        <p:txBody>
          <a:bodyPr>
            <a:noAutofit/>
          </a:bodyPr>
          <a:lstStyle/>
          <a:p>
            <a:r>
              <a:rPr lang="en-US" sz="5500" dirty="0" smtClean="0">
                <a:latin typeface="Arial Black" pitchFamily="34" charset="0"/>
              </a:rPr>
              <a:t>You’ll have to read my book.</a:t>
            </a:r>
            <a:endParaRPr lang="en-US" sz="5500" dirty="0">
              <a:latin typeface="Arial Black" pitchFamily="34" charset="0"/>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3010" name="Picture 2" descr="C:\Users\brian\Desktop\storage\Creation Science Discussion Group\other speeches\Fingerworks\IMG11_0475scr.jpg"/>
          <p:cNvPicPr>
            <a:picLocks noChangeAspect="1" noChangeArrowheads="1"/>
          </p:cNvPicPr>
          <p:nvPr/>
        </p:nvPicPr>
        <p:blipFill>
          <a:blip r:embed="rId2">
            <a:lum bright="-25000" contrast="-75000"/>
          </a:blip>
          <a:srcRect/>
          <a:stretch>
            <a:fillRect/>
          </a:stretch>
        </p:blipFill>
        <p:spPr bwMode="auto">
          <a:xfrm>
            <a:off x="-20638" y="111125"/>
            <a:ext cx="9164638" cy="6746875"/>
          </a:xfrm>
          <a:prstGeom prst="rect">
            <a:avLst/>
          </a:prstGeom>
          <a:noFill/>
        </p:spPr>
      </p:pic>
      <p:sp>
        <p:nvSpPr>
          <p:cNvPr id="2" name="Title 1"/>
          <p:cNvSpPr>
            <a:spLocks noGrp="1"/>
          </p:cNvSpPr>
          <p:nvPr>
            <p:ph type="ctrTitle"/>
          </p:nvPr>
        </p:nvSpPr>
        <p:spPr>
          <a:xfrm>
            <a:off x="685800" y="304800"/>
            <a:ext cx="7772400" cy="1470025"/>
          </a:xfrm>
        </p:spPr>
        <p:txBody>
          <a:bodyPr>
            <a:normAutofit fontScale="90000"/>
          </a:bodyPr>
          <a:lstStyle/>
          <a:p>
            <a:r>
              <a:rPr lang="en-US" dirty="0" smtClean="0">
                <a:solidFill>
                  <a:schemeClr val="bg1"/>
                </a:solidFill>
              </a:rPr>
              <a:t>You can't talk a man out of a position he didn't talk himself into.</a:t>
            </a:r>
            <a:endParaRPr lang="en-US" dirty="0">
              <a:solidFill>
                <a:schemeClr val="bg1"/>
              </a:solidFill>
            </a:endParaRPr>
          </a:p>
        </p:txBody>
      </p:sp>
      <p:sp>
        <p:nvSpPr>
          <p:cNvPr id="3" name="Subtitle 2"/>
          <p:cNvSpPr>
            <a:spLocks noGrp="1"/>
          </p:cNvSpPr>
          <p:nvPr>
            <p:ph type="subTitle" idx="1"/>
          </p:nvPr>
        </p:nvSpPr>
        <p:spPr>
          <a:xfrm>
            <a:off x="381000" y="2133600"/>
            <a:ext cx="8534400" cy="4191000"/>
          </a:xfrm>
        </p:spPr>
        <p:txBody>
          <a:bodyPr>
            <a:normAutofit fontScale="77500" lnSpcReduction="20000"/>
          </a:bodyPr>
          <a:lstStyle/>
          <a:p>
            <a:pPr algn="l"/>
            <a:r>
              <a:rPr lang="en-US" sz="4000" dirty="0" smtClean="0">
                <a:solidFill>
                  <a:schemeClr val="bg1"/>
                </a:solidFill>
              </a:rPr>
              <a:t>Personal anecdotes:</a:t>
            </a:r>
          </a:p>
          <a:p>
            <a:pPr algn="l"/>
            <a:r>
              <a:rPr lang="en-US" sz="4000" dirty="0" smtClean="0">
                <a:solidFill>
                  <a:schemeClr val="bg1"/>
                </a:solidFill>
              </a:rPr>
              <a:t>I have a friend who is a huge fan of fiction.  I have encouraged him (I have begged him) to read my favorite fantasy series, but he has refused, because, he said, it doesn’t sound interesting.</a:t>
            </a:r>
            <a:br>
              <a:rPr lang="en-US" sz="4000" dirty="0" smtClean="0">
                <a:solidFill>
                  <a:schemeClr val="bg1"/>
                </a:solidFill>
              </a:rPr>
            </a:br>
            <a:r>
              <a:rPr lang="en-US" sz="4000" dirty="0" smtClean="0">
                <a:solidFill>
                  <a:schemeClr val="bg1"/>
                </a:solidFill>
              </a:rPr>
              <a:t/>
            </a:r>
            <a:br>
              <a:rPr lang="en-US" sz="4000" dirty="0" smtClean="0">
                <a:solidFill>
                  <a:schemeClr val="bg1"/>
                </a:solidFill>
              </a:rPr>
            </a:br>
            <a:r>
              <a:rPr lang="en-US" sz="4000" dirty="0" smtClean="0">
                <a:solidFill>
                  <a:schemeClr val="bg1"/>
                </a:solidFill>
              </a:rPr>
              <a:t>My son will look at foods that he has enjoyed in the past, though he doesn’t remember enjoying them, and he will refuse to eat them. He doesn’t like ‘</a:t>
            </a:r>
            <a:r>
              <a:rPr lang="en-US" sz="4000" dirty="0" err="1" smtClean="0">
                <a:solidFill>
                  <a:schemeClr val="bg1"/>
                </a:solidFill>
              </a:rPr>
              <a:t>em</a:t>
            </a:r>
            <a:r>
              <a:rPr lang="en-US" sz="4000" dirty="0" smtClean="0">
                <a:solidFill>
                  <a:schemeClr val="bg1"/>
                </a:solidFill>
              </a:rPr>
              <a:t>.</a:t>
            </a:r>
            <a:endParaRPr lang="en-US" sz="2400" dirty="0">
              <a:solidFill>
                <a:schemeClr val="bg1"/>
              </a:solidFill>
            </a:endParaRPr>
          </a:p>
        </p:txBody>
      </p:sp>
      <p:sp>
        <p:nvSpPr>
          <p:cNvPr id="5" name="Subtitle 2"/>
          <p:cNvSpPr txBox="1">
            <a:spLocks/>
          </p:cNvSpPr>
          <p:nvPr/>
        </p:nvSpPr>
        <p:spPr>
          <a:xfrm>
            <a:off x="152400" y="6858000"/>
            <a:ext cx="8534400" cy="39624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0" i="0" u="none" strike="noStrike" kern="1200" cap="none" spc="0" normalizeH="0" baseline="0" noProof="0" dirty="0" smtClean="0">
                <a:ln>
                  <a:noFill/>
                </a:ln>
                <a:solidFill>
                  <a:schemeClr val="bg1"/>
                </a:solidFill>
                <a:effectLst/>
                <a:uLnTx/>
                <a:uFillTx/>
                <a:latin typeface="+mn-lt"/>
                <a:ea typeface="+mn-ea"/>
                <a:cs typeface="+mn-cs"/>
              </a:rPr>
              <a:t>The</a:t>
            </a:r>
            <a:r>
              <a:rPr kumimoji="0" lang="en-US" sz="4000" b="0" i="0" u="none" strike="noStrike" kern="1200" cap="none" spc="0" normalizeH="0" noProof="0" dirty="0" smtClean="0">
                <a:ln>
                  <a:noFill/>
                </a:ln>
                <a:solidFill>
                  <a:schemeClr val="bg1"/>
                </a:solidFill>
                <a:effectLst/>
                <a:uLnTx/>
                <a:uFillTx/>
                <a:latin typeface="+mn-lt"/>
                <a:ea typeface="+mn-ea"/>
                <a:cs typeface="+mn-cs"/>
              </a:rPr>
              <a:t> specific question was to do with DNA – why couldn’t God have made animals in their current forms?</a:t>
            </a:r>
            <a:endParaRPr kumimoji="0" lang="en-US" sz="24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3010" name="Picture 2" descr="C:\Users\brian\Desktop\storage\Creation Science Discussion Group\other speeches\Fingerworks\IMG11_0475scr.jpg"/>
          <p:cNvPicPr>
            <a:picLocks noChangeAspect="1" noChangeArrowheads="1"/>
          </p:cNvPicPr>
          <p:nvPr/>
        </p:nvPicPr>
        <p:blipFill>
          <a:blip r:embed="rId2">
            <a:lum bright="-25000" contrast="-75000"/>
          </a:blip>
          <a:srcRect/>
          <a:stretch>
            <a:fillRect/>
          </a:stretch>
        </p:blipFill>
        <p:spPr bwMode="auto">
          <a:xfrm>
            <a:off x="-20638" y="111125"/>
            <a:ext cx="9164638" cy="6746875"/>
          </a:xfrm>
          <a:prstGeom prst="rect">
            <a:avLst/>
          </a:prstGeom>
          <a:noFill/>
        </p:spPr>
      </p:pic>
      <p:sp>
        <p:nvSpPr>
          <p:cNvPr id="2" name="Title 1"/>
          <p:cNvSpPr>
            <a:spLocks noGrp="1"/>
          </p:cNvSpPr>
          <p:nvPr>
            <p:ph type="ctrTitle"/>
          </p:nvPr>
        </p:nvSpPr>
        <p:spPr>
          <a:xfrm>
            <a:off x="685800" y="304800"/>
            <a:ext cx="7772400" cy="1470025"/>
          </a:xfrm>
        </p:spPr>
        <p:txBody>
          <a:bodyPr>
            <a:normAutofit fontScale="90000"/>
          </a:bodyPr>
          <a:lstStyle/>
          <a:p>
            <a:r>
              <a:rPr lang="en-US" dirty="0" smtClean="0">
                <a:solidFill>
                  <a:schemeClr val="bg1"/>
                </a:solidFill>
              </a:rPr>
              <a:t>You can't talk a man out of a position he didn't talk himself into.</a:t>
            </a:r>
            <a:endParaRPr lang="en-US" dirty="0">
              <a:solidFill>
                <a:schemeClr val="bg1"/>
              </a:solidFill>
            </a:endParaRPr>
          </a:p>
        </p:txBody>
      </p:sp>
      <p:sp>
        <p:nvSpPr>
          <p:cNvPr id="3" name="Subtitle 2"/>
          <p:cNvSpPr>
            <a:spLocks noGrp="1"/>
          </p:cNvSpPr>
          <p:nvPr>
            <p:ph type="subTitle" idx="1"/>
          </p:nvPr>
        </p:nvSpPr>
        <p:spPr>
          <a:xfrm>
            <a:off x="381000" y="2133600"/>
            <a:ext cx="8534400" cy="3962400"/>
          </a:xfrm>
        </p:spPr>
        <p:txBody>
          <a:bodyPr>
            <a:normAutofit fontScale="85000" lnSpcReduction="20000"/>
          </a:bodyPr>
          <a:lstStyle/>
          <a:p>
            <a:pPr algn="l"/>
            <a:r>
              <a:rPr lang="en-US" sz="4000" dirty="0" smtClean="0">
                <a:solidFill>
                  <a:schemeClr val="bg1"/>
                </a:solidFill>
              </a:rPr>
              <a:t>“And I know laymen who understand these basic issues of genetics better than some supposedly ‘professional biologists’. In fact, one Professor  of Genetics at a university was shocked into reason by his wife, who has no academic qualifications — like you, he scoffed at her supposed  ignorance, but God used something she said to break through his </a:t>
            </a:r>
            <a:r>
              <a:rPr lang="en-US" sz="4000" dirty="0" err="1" smtClean="0">
                <a:solidFill>
                  <a:schemeClr val="bg1"/>
                </a:solidFill>
              </a:rPr>
              <a:t>evolutionized</a:t>
            </a:r>
            <a:r>
              <a:rPr lang="en-US" sz="4000" dirty="0" smtClean="0">
                <a:solidFill>
                  <a:schemeClr val="bg1"/>
                </a:solidFill>
              </a:rPr>
              <a:t> outlook…” </a:t>
            </a:r>
            <a:r>
              <a:rPr lang="en-US" sz="2400" dirty="0" smtClean="0">
                <a:solidFill>
                  <a:schemeClr val="bg1"/>
                </a:solidFill>
              </a:rPr>
              <a:t>~ Don Batten, Ph.D.</a:t>
            </a:r>
            <a:endParaRPr lang="en-US" sz="2400" dirty="0">
              <a:solidFill>
                <a:schemeClr val="bg1"/>
              </a:solidFill>
            </a:endParaRPr>
          </a:p>
        </p:txBody>
      </p:sp>
      <p:sp>
        <p:nvSpPr>
          <p:cNvPr id="4" name="Rectangle 3"/>
          <p:cNvSpPr/>
          <p:nvPr/>
        </p:nvSpPr>
        <p:spPr>
          <a:xfrm>
            <a:off x="0" y="6519446"/>
            <a:ext cx="9144000" cy="338554"/>
          </a:xfrm>
          <a:prstGeom prst="rect">
            <a:avLst/>
          </a:prstGeom>
        </p:spPr>
        <p:txBody>
          <a:bodyPr wrap="square">
            <a:spAutoFit/>
          </a:bodyPr>
          <a:lstStyle/>
          <a:p>
            <a:pPr algn="ctr"/>
            <a:r>
              <a:rPr lang="en-US" sz="1600" dirty="0" smtClean="0">
                <a:solidFill>
                  <a:schemeClr val="bg1"/>
                </a:solidFill>
                <a:hlinkClick r:id="rId3"/>
              </a:rPr>
              <a:t>http://creation.com/a-pair-of-dogs-wolves-on-noahs-ark-couldnt-have-produced-all-dog-varieties-today</a:t>
            </a:r>
            <a:r>
              <a:rPr lang="en-US" sz="1600" dirty="0" smtClean="0">
                <a:solidFill>
                  <a:schemeClr val="bg1"/>
                </a:solidFill>
              </a:rPr>
              <a:t> </a:t>
            </a:r>
            <a:endParaRPr lang="en-US" sz="1600" dirty="0">
              <a:solidFill>
                <a:schemeClr val="bg1"/>
              </a:solidFill>
            </a:endParaRPr>
          </a:p>
        </p:txBody>
      </p:sp>
      <p:sp>
        <p:nvSpPr>
          <p:cNvPr id="5" name="Subtitle 2"/>
          <p:cNvSpPr txBox="1">
            <a:spLocks/>
          </p:cNvSpPr>
          <p:nvPr/>
        </p:nvSpPr>
        <p:spPr>
          <a:xfrm>
            <a:off x="152400" y="6858000"/>
            <a:ext cx="8534400" cy="39624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0" i="0" u="none" strike="noStrike" kern="1200" cap="none" spc="0" normalizeH="0" baseline="0" noProof="0" dirty="0" smtClean="0">
                <a:ln>
                  <a:noFill/>
                </a:ln>
                <a:solidFill>
                  <a:schemeClr val="bg1"/>
                </a:solidFill>
                <a:effectLst/>
                <a:uLnTx/>
                <a:uFillTx/>
                <a:latin typeface="+mn-lt"/>
                <a:ea typeface="+mn-ea"/>
                <a:cs typeface="+mn-cs"/>
              </a:rPr>
              <a:t>The</a:t>
            </a:r>
            <a:r>
              <a:rPr kumimoji="0" lang="en-US" sz="4000" b="0" i="0" u="none" strike="noStrike" kern="1200" cap="none" spc="0" normalizeH="0" noProof="0" dirty="0" smtClean="0">
                <a:ln>
                  <a:noFill/>
                </a:ln>
                <a:solidFill>
                  <a:schemeClr val="bg1"/>
                </a:solidFill>
                <a:effectLst/>
                <a:uLnTx/>
                <a:uFillTx/>
                <a:latin typeface="+mn-lt"/>
                <a:ea typeface="+mn-ea"/>
                <a:cs typeface="+mn-cs"/>
              </a:rPr>
              <a:t> specific question was to do with DNA – why couldn’t God have made animals in their current forms?</a:t>
            </a:r>
            <a:endParaRPr kumimoji="0" lang="en-US" sz="24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6" name="Picture 2" descr="C:\Users\brian\Desktop\storage\Creation Science Discussion Group\other speeches\Fingerworks\IMG11_0475scr.jpg"/>
          <p:cNvPicPr>
            <a:picLocks noChangeAspect="1" noChangeArrowheads="1"/>
          </p:cNvPicPr>
          <p:nvPr/>
        </p:nvPicPr>
        <p:blipFill>
          <a:blip r:embed="rId2">
            <a:lum bright="-25000" contrast="-75000"/>
          </a:blip>
          <a:srcRect/>
          <a:stretch>
            <a:fillRect/>
          </a:stretch>
        </p:blipFill>
        <p:spPr bwMode="auto">
          <a:xfrm>
            <a:off x="-20638" y="111125"/>
            <a:ext cx="9164638" cy="6746875"/>
          </a:xfrm>
          <a:prstGeom prst="rect">
            <a:avLst/>
          </a:prstGeom>
          <a:noFill/>
        </p:spPr>
      </p:pic>
      <p:sp>
        <p:nvSpPr>
          <p:cNvPr id="2" name="Title 1"/>
          <p:cNvSpPr>
            <a:spLocks noGrp="1"/>
          </p:cNvSpPr>
          <p:nvPr>
            <p:ph type="ctrTitle"/>
          </p:nvPr>
        </p:nvSpPr>
        <p:spPr>
          <a:xfrm>
            <a:off x="381000" y="381000"/>
            <a:ext cx="7772400" cy="1470025"/>
          </a:xfrm>
        </p:spPr>
        <p:txBody>
          <a:bodyPr/>
          <a:lstStyle/>
          <a:p>
            <a:pPr algn="l"/>
            <a:r>
              <a:rPr lang="en-US" dirty="0" smtClean="0">
                <a:solidFill>
                  <a:schemeClr val="bg1"/>
                </a:solidFill>
              </a:rPr>
              <a:t>Choice is powerful!</a:t>
            </a:r>
            <a:endParaRPr lang="en-US" dirty="0">
              <a:solidFill>
                <a:schemeClr val="bg1"/>
              </a:solidFill>
            </a:endParaRPr>
          </a:p>
        </p:txBody>
      </p:sp>
      <p:sp>
        <p:nvSpPr>
          <p:cNvPr id="3" name="Subtitle 2"/>
          <p:cNvSpPr>
            <a:spLocks noGrp="1"/>
          </p:cNvSpPr>
          <p:nvPr>
            <p:ph type="subTitle" idx="1"/>
          </p:nvPr>
        </p:nvSpPr>
        <p:spPr>
          <a:xfrm>
            <a:off x="990600" y="1981200"/>
            <a:ext cx="7620000" cy="3124200"/>
          </a:xfrm>
        </p:spPr>
        <p:txBody>
          <a:bodyPr>
            <a:normAutofit fontScale="92500" lnSpcReduction="10000"/>
          </a:bodyPr>
          <a:lstStyle/>
          <a:p>
            <a:pPr algn="l"/>
            <a:r>
              <a:rPr lang="en-US" sz="4000" dirty="0" smtClean="0">
                <a:solidFill>
                  <a:schemeClr val="bg1"/>
                </a:solidFill>
              </a:rPr>
              <a:t>Israelites were told to make a choice to change their focus.</a:t>
            </a:r>
            <a:br>
              <a:rPr lang="en-US" sz="4000" dirty="0" smtClean="0">
                <a:solidFill>
                  <a:schemeClr val="bg1"/>
                </a:solidFill>
              </a:rPr>
            </a:br>
            <a:r>
              <a:rPr lang="en-US" sz="4000" dirty="0" smtClean="0">
                <a:solidFill>
                  <a:schemeClr val="bg1"/>
                </a:solidFill>
              </a:rPr>
              <a:t/>
            </a:r>
            <a:br>
              <a:rPr lang="en-US" sz="4000" dirty="0" smtClean="0">
                <a:solidFill>
                  <a:schemeClr val="bg1"/>
                </a:solidFill>
              </a:rPr>
            </a:br>
            <a:r>
              <a:rPr lang="en-US" sz="2800" b="1" dirty="0" smtClean="0">
                <a:solidFill>
                  <a:schemeClr val="bg1"/>
                </a:solidFill>
              </a:rPr>
              <a:t> "This is a sacred day before our Lord. Don't be dejected and sad..." So the people went away ... to celebrate with great joy because they had heard God's words and understood them. ~ Nehemiah 8</a:t>
            </a:r>
          </a:p>
          <a:p>
            <a:pPr algn="l"/>
            <a:endParaRPr lang="en-US" sz="2500" dirty="0">
              <a:solidFill>
                <a:schemeClr val="bg1"/>
              </a:solidFill>
            </a:endParaRPr>
          </a:p>
        </p:txBody>
      </p:sp>
      <p:sp>
        <p:nvSpPr>
          <p:cNvPr id="4" name="Title 1"/>
          <p:cNvSpPr txBox="1">
            <a:spLocks/>
          </p:cNvSpPr>
          <p:nvPr/>
        </p:nvSpPr>
        <p:spPr>
          <a:xfrm>
            <a:off x="3048000" y="5181600"/>
            <a:ext cx="7772400" cy="147002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Think</a:t>
            </a:r>
            <a:r>
              <a:rPr kumimoji="0" lang="en-US" sz="4400" b="0" i="0" u="none" strike="noStrike" kern="1200" cap="none" spc="0" normalizeH="0" noProof="0" dirty="0" smtClean="0">
                <a:ln>
                  <a:noFill/>
                </a:ln>
                <a:solidFill>
                  <a:schemeClr val="bg1"/>
                </a:solidFill>
                <a:effectLst/>
                <a:uLnTx/>
                <a:uFillTx/>
                <a:latin typeface="+mj-lt"/>
                <a:ea typeface="+mj-ea"/>
                <a:cs typeface="+mj-cs"/>
              </a:rPr>
              <a:t> happy thoughts</a:t>
            </a:r>
            <a:r>
              <a:rPr kumimoji="0" lang="en-US" sz="4400" b="0" i="0" u="none" strike="noStrike" kern="1200" cap="none" spc="0" normalizeH="0" baseline="0" noProof="0" dirty="0" smtClean="0">
                <a:ln>
                  <a:noFill/>
                </a:ln>
                <a:solidFill>
                  <a:schemeClr val="bg1"/>
                </a:solidFill>
                <a:effectLst/>
                <a:uLnTx/>
                <a:uFillTx/>
                <a:latin typeface="+mj-lt"/>
                <a:ea typeface="+mj-ea"/>
                <a:cs typeface="+mj-cs"/>
              </a:rPr>
              <a:t>!</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2" descr="C:\Users\brian\Desktop\storage\Creation Science Discussion Group\other speeches\Fingerworks\IMG11_0475scr.jpg"/>
          <p:cNvPicPr>
            <a:picLocks noChangeAspect="1" noChangeArrowheads="1"/>
          </p:cNvPicPr>
          <p:nvPr/>
        </p:nvPicPr>
        <p:blipFill>
          <a:blip r:embed="rId2">
            <a:lum/>
          </a:blip>
          <a:srcRect/>
          <a:stretch>
            <a:fillRect/>
          </a:stretch>
        </p:blipFill>
        <p:spPr bwMode="auto">
          <a:xfrm>
            <a:off x="-20638" y="111125"/>
            <a:ext cx="9164638" cy="6746875"/>
          </a:xfrm>
          <a:prstGeom prst="rect">
            <a:avLst/>
          </a:prstGeom>
          <a:noFill/>
        </p:spPr>
      </p:pic>
      <p:sp>
        <p:nvSpPr>
          <p:cNvPr id="2" name="Title 1"/>
          <p:cNvSpPr>
            <a:spLocks noGrp="1"/>
          </p:cNvSpPr>
          <p:nvPr>
            <p:ph type="ctrTitle"/>
          </p:nvPr>
        </p:nvSpPr>
        <p:spPr>
          <a:xfrm>
            <a:off x="609600" y="685800"/>
            <a:ext cx="6553200" cy="990600"/>
          </a:xfrm>
          <a:solidFill>
            <a:schemeClr val="bg2">
              <a:alpha val="75000"/>
            </a:schemeClr>
          </a:solidFill>
        </p:spPr>
        <p:txBody>
          <a:bodyPr/>
          <a:lstStyle/>
          <a:p>
            <a:pPr algn="l"/>
            <a:r>
              <a:rPr lang="en-US" dirty="0" smtClean="0"/>
              <a:t>I have some chosen biases.</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26000" b="-2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609600"/>
            <a:ext cx="7772400" cy="5410200"/>
          </a:xfrm>
        </p:spPr>
        <p:txBody>
          <a:bodyPr>
            <a:noAutofit/>
          </a:bodyPr>
          <a:lstStyle/>
          <a:p>
            <a:pPr algn="l"/>
            <a:r>
              <a:rPr lang="en-US" sz="6500" dirty="0" smtClean="0">
                <a:effectLst>
                  <a:outerShdw blurRad="38100" dist="38100" dir="2700000" algn="tl">
                    <a:srgbClr val="000000">
                      <a:alpha val="43137"/>
                    </a:srgbClr>
                  </a:outerShdw>
                </a:effectLst>
              </a:rPr>
              <a:t>My home group went to the ICR museum, </a:t>
            </a:r>
            <a:r>
              <a:rPr lang="en-US" sz="6000" dirty="0" smtClean="0">
                <a:effectLst>
                  <a:outerShdw blurRad="38100" dist="38100" dir="2700000" algn="tl">
                    <a:srgbClr val="000000">
                      <a:alpha val="43137"/>
                    </a:srgbClr>
                  </a:outerShdw>
                </a:effectLst>
              </a:rPr>
              <a:t/>
            </a:r>
            <a:br>
              <a:rPr lang="en-US" sz="6000" dirty="0" smtClean="0">
                <a:effectLst>
                  <a:outerShdw blurRad="38100" dist="38100" dir="2700000" algn="tl">
                    <a:srgbClr val="000000">
                      <a:alpha val="43137"/>
                    </a:srgbClr>
                  </a:outerShdw>
                </a:effectLst>
              </a:rPr>
            </a:br>
            <a:r>
              <a:rPr lang="en-US" sz="3000" dirty="0" smtClean="0">
                <a:effectLst>
                  <a:outerShdw blurRad="38100" dist="38100" dir="2700000" algn="tl">
                    <a:srgbClr val="000000">
                      <a:alpha val="43137"/>
                    </a:srgbClr>
                  </a:outerShdw>
                </a:effectLst>
              </a:rPr>
              <a:t>(now the Creation &amp; Earth History Museum)</a:t>
            </a:r>
            <a:r>
              <a:rPr lang="en-US" sz="6000" dirty="0" smtClean="0">
                <a:effectLst>
                  <a:outerShdw blurRad="38100" dist="38100" dir="2700000" algn="tl">
                    <a:srgbClr val="000000">
                      <a:alpha val="43137"/>
                    </a:srgbClr>
                  </a:outerShdw>
                </a:effectLst>
              </a:rPr>
              <a:t/>
            </a:r>
            <a:br>
              <a:rPr lang="en-US" sz="6000" dirty="0" smtClean="0">
                <a:effectLst>
                  <a:outerShdw blurRad="38100" dist="38100" dir="2700000" algn="tl">
                    <a:srgbClr val="000000">
                      <a:alpha val="43137"/>
                    </a:srgbClr>
                  </a:outerShdw>
                </a:effectLst>
              </a:rPr>
            </a:br>
            <a:r>
              <a:rPr lang="en-US" sz="7000" dirty="0" smtClean="0">
                <a:effectLst>
                  <a:outerShdw blurRad="38100" dist="38100" dir="2700000" algn="tl">
                    <a:srgbClr val="000000">
                      <a:alpha val="43137"/>
                    </a:srgbClr>
                  </a:outerShdw>
                </a:effectLst>
              </a:rPr>
              <a:t>and a few of the questions I had were answered.</a:t>
            </a:r>
            <a:endParaRPr lang="en-US" sz="70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2" descr="C:\Users\brian\Desktop\storage\Creation Science Discussion Group\other speeches\Fingerworks\IMG11_0475scr.jpg"/>
          <p:cNvPicPr>
            <a:picLocks noChangeAspect="1" noChangeArrowheads="1"/>
          </p:cNvPicPr>
          <p:nvPr/>
        </p:nvPicPr>
        <p:blipFill>
          <a:blip r:embed="rId2">
            <a:lum bright="35000" contrast="-75000"/>
          </a:blip>
          <a:srcRect/>
          <a:stretch>
            <a:fillRect/>
          </a:stretch>
        </p:blipFill>
        <p:spPr bwMode="auto">
          <a:xfrm>
            <a:off x="-20638" y="111125"/>
            <a:ext cx="9164638" cy="6746875"/>
          </a:xfrm>
          <a:prstGeom prst="rect">
            <a:avLst/>
          </a:prstGeom>
          <a:noFill/>
        </p:spPr>
      </p:pic>
      <p:sp>
        <p:nvSpPr>
          <p:cNvPr id="2" name="Title 1"/>
          <p:cNvSpPr>
            <a:spLocks noGrp="1"/>
          </p:cNvSpPr>
          <p:nvPr>
            <p:ph type="ctrTitle"/>
          </p:nvPr>
        </p:nvSpPr>
        <p:spPr>
          <a:xfrm>
            <a:off x="609600" y="457200"/>
            <a:ext cx="7772400" cy="1470025"/>
          </a:xfrm>
        </p:spPr>
        <p:txBody>
          <a:bodyPr/>
          <a:lstStyle/>
          <a:p>
            <a:pPr algn="l"/>
            <a:r>
              <a:rPr lang="en-US" dirty="0" smtClean="0"/>
              <a:t>I have some chosen biases:</a:t>
            </a:r>
            <a:endParaRPr lang="en-US" dirty="0"/>
          </a:p>
        </p:txBody>
      </p:sp>
      <p:sp>
        <p:nvSpPr>
          <p:cNvPr id="3" name="Subtitle 2"/>
          <p:cNvSpPr>
            <a:spLocks noGrp="1"/>
          </p:cNvSpPr>
          <p:nvPr>
            <p:ph type="subTitle" idx="1"/>
          </p:nvPr>
        </p:nvSpPr>
        <p:spPr>
          <a:xfrm>
            <a:off x="990600" y="1676400"/>
            <a:ext cx="7391400" cy="3276600"/>
          </a:xfrm>
        </p:spPr>
        <p:txBody>
          <a:bodyPr>
            <a:normAutofit/>
          </a:bodyPr>
          <a:lstStyle/>
          <a:p>
            <a:pPr algn="l">
              <a:buFont typeface="Wingdings" pitchFamily="2" charset="2"/>
              <a:buChar char="v"/>
            </a:pPr>
            <a:r>
              <a:rPr lang="en-US" sz="4000" dirty="0" smtClean="0">
                <a:solidFill>
                  <a:schemeClr val="tx1"/>
                </a:solidFill>
              </a:rPr>
              <a:t> God is real</a:t>
            </a:r>
            <a:endParaRPr lang="en-US" sz="2500" dirty="0">
              <a:solidFill>
                <a:schemeClr val="tx1"/>
              </a:solidFill>
            </a:endParaRP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2" descr="C:\Users\brian\Desktop\storage\Creation Science Discussion Group\other speeches\Fingerworks\IMG11_0475scr.jpg"/>
          <p:cNvPicPr>
            <a:picLocks noChangeAspect="1" noChangeArrowheads="1"/>
          </p:cNvPicPr>
          <p:nvPr/>
        </p:nvPicPr>
        <p:blipFill>
          <a:blip r:embed="rId2">
            <a:lum bright="35000" contrast="-75000"/>
          </a:blip>
          <a:srcRect/>
          <a:stretch>
            <a:fillRect/>
          </a:stretch>
        </p:blipFill>
        <p:spPr bwMode="auto">
          <a:xfrm>
            <a:off x="-20638" y="111125"/>
            <a:ext cx="9164638" cy="6746875"/>
          </a:xfrm>
          <a:prstGeom prst="rect">
            <a:avLst/>
          </a:prstGeom>
          <a:noFill/>
        </p:spPr>
      </p:pic>
      <p:sp>
        <p:nvSpPr>
          <p:cNvPr id="2" name="Title 1"/>
          <p:cNvSpPr>
            <a:spLocks noGrp="1"/>
          </p:cNvSpPr>
          <p:nvPr>
            <p:ph type="ctrTitle"/>
          </p:nvPr>
        </p:nvSpPr>
        <p:spPr>
          <a:xfrm>
            <a:off x="609600" y="457200"/>
            <a:ext cx="7772400" cy="1470025"/>
          </a:xfrm>
        </p:spPr>
        <p:txBody>
          <a:bodyPr/>
          <a:lstStyle/>
          <a:p>
            <a:pPr algn="l"/>
            <a:r>
              <a:rPr lang="en-US" dirty="0" smtClean="0"/>
              <a:t>I have some chosen biases:</a:t>
            </a:r>
            <a:endParaRPr lang="en-US" dirty="0"/>
          </a:p>
        </p:txBody>
      </p:sp>
      <p:sp>
        <p:nvSpPr>
          <p:cNvPr id="3" name="Subtitle 2"/>
          <p:cNvSpPr>
            <a:spLocks noGrp="1"/>
          </p:cNvSpPr>
          <p:nvPr>
            <p:ph type="subTitle" idx="1"/>
          </p:nvPr>
        </p:nvSpPr>
        <p:spPr>
          <a:xfrm>
            <a:off x="990600" y="1676400"/>
            <a:ext cx="7391400" cy="3276600"/>
          </a:xfrm>
        </p:spPr>
        <p:txBody>
          <a:bodyPr>
            <a:normAutofit/>
          </a:bodyPr>
          <a:lstStyle/>
          <a:p>
            <a:pPr algn="l">
              <a:buFont typeface="Wingdings" pitchFamily="2" charset="2"/>
              <a:buChar char="v"/>
            </a:pPr>
            <a:r>
              <a:rPr lang="en-US" sz="4000" dirty="0" smtClean="0">
                <a:solidFill>
                  <a:schemeClr val="tx1"/>
                </a:solidFill>
              </a:rPr>
              <a:t> God is real</a:t>
            </a:r>
          </a:p>
          <a:p>
            <a:pPr algn="l">
              <a:buFont typeface="Wingdings" pitchFamily="2" charset="2"/>
              <a:buChar char="v"/>
            </a:pPr>
            <a:r>
              <a:rPr lang="en-US" sz="4000" dirty="0">
                <a:solidFill>
                  <a:schemeClr val="tx1"/>
                </a:solidFill>
              </a:rPr>
              <a:t> </a:t>
            </a:r>
            <a:r>
              <a:rPr lang="en-US" sz="4000" dirty="0" smtClean="0">
                <a:solidFill>
                  <a:schemeClr val="tx1"/>
                </a:solidFill>
              </a:rPr>
              <a:t>We are here for a purpose</a:t>
            </a:r>
            <a:endParaRPr lang="en-US" sz="2500" dirty="0">
              <a:solidFill>
                <a:schemeClr val="tx1"/>
              </a:solidFill>
            </a:endParaRP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2" descr="C:\Users\brian\Desktop\storage\Creation Science Discussion Group\other speeches\Fingerworks\IMG11_0475scr.jpg"/>
          <p:cNvPicPr>
            <a:picLocks noChangeAspect="1" noChangeArrowheads="1"/>
          </p:cNvPicPr>
          <p:nvPr/>
        </p:nvPicPr>
        <p:blipFill>
          <a:blip r:embed="rId2">
            <a:lum bright="35000" contrast="-75000"/>
          </a:blip>
          <a:srcRect/>
          <a:stretch>
            <a:fillRect/>
          </a:stretch>
        </p:blipFill>
        <p:spPr bwMode="auto">
          <a:xfrm>
            <a:off x="-20638" y="111125"/>
            <a:ext cx="9164638" cy="6746875"/>
          </a:xfrm>
          <a:prstGeom prst="rect">
            <a:avLst/>
          </a:prstGeom>
          <a:noFill/>
        </p:spPr>
      </p:pic>
      <p:sp>
        <p:nvSpPr>
          <p:cNvPr id="2" name="Title 1"/>
          <p:cNvSpPr>
            <a:spLocks noGrp="1"/>
          </p:cNvSpPr>
          <p:nvPr>
            <p:ph type="ctrTitle"/>
          </p:nvPr>
        </p:nvSpPr>
        <p:spPr>
          <a:xfrm>
            <a:off x="609600" y="457200"/>
            <a:ext cx="7772400" cy="1470025"/>
          </a:xfrm>
        </p:spPr>
        <p:txBody>
          <a:bodyPr/>
          <a:lstStyle/>
          <a:p>
            <a:pPr algn="l"/>
            <a:r>
              <a:rPr lang="en-US" dirty="0" smtClean="0"/>
              <a:t>I have some chosen biases:</a:t>
            </a:r>
            <a:endParaRPr lang="en-US" dirty="0"/>
          </a:p>
        </p:txBody>
      </p:sp>
      <p:sp>
        <p:nvSpPr>
          <p:cNvPr id="3" name="Subtitle 2"/>
          <p:cNvSpPr>
            <a:spLocks noGrp="1"/>
          </p:cNvSpPr>
          <p:nvPr>
            <p:ph type="subTitle" idx="1"/>
          </p:nvPr>
        </p:nvSpPr>
        <p:spPr>
          <a:xfrm>
            <a:off x="990600" y="1676400"/>
            <a:ext cx="7391400" cy="3276600"/>
          </a:xfrm>
        </p:spPr>
        <p:txBody>
          <a:bodyPr>
            <a:normAutofit/>
          </a:bodyPr>
          <a:lstStyle/>
          <a:p>
            <a:pPr algn="l">
              <a:buFont typeface="Wingdings" pitchFamily="2" charset="2"/>
              <a:buChar char="v"/>
            </a:pPr>
            <a:r>
              <a:rPr lang="en-US" sz="4000" dirty="0" smtClean="0">
                <a:solidFill>
                  <a:schemeClr val="tx1"/>
                </a:solidFill>
              </a:rPr>
              <a:t> God is real</a:t>
            </a:r>
          </a:p>
          <a:p>
            <a:pPr algn="l">
              <a:buFont typeface="Wingdings" pitchFamily="2" charset="2"/>
              <a:buChar char="v"/>
            </a:pPr>
            <a:r>
              <a:rPr lang="en-US" sz="4000" dirty="0">
                <a:solidFill>
                  <a:schemeClr val="tx1"/>
                </a:solidFill>
              </a:rPr>
              <a:t> </a:t>
            </a:r>
            <a:r>
              <a:rPr lang="en-US" sz="4000" dirty="0" smtClean="0">
                <a:solidFill>
                  <a:schemeClr val="tx1"/>
                </a:solidFill>
              </a:rPr>
              <a:t>We are here for a purpose</a:t>
            </a:r>
          </a:p>
          <a:p>
            <a:pPr algn="l">
              <a:buFont typeface="Wingdings" pitchFamily="2" charset="2"/>
              <a:buChar char="v"/>
            </a:pPr>
            <a:r>
              <a:rPr lang="en-US" sz="4000" dirty="0">
                <a:solidFill>
                  <a:schemeClr val="tx1"/>
                </a:solidFill>
              </a:rPr>
              <a:t> </a:t>
            </a:r>
            <a:r>
              <a:rPr lang="en-US" sz="4000" dirty="0" smtClean="0">
                <a:solidFill>
                  <a:schemeClr val="tx1"/>
                </a:solidFill>
              </a:rPr>
              <a:t>Love is of certain value</a:t>
            </a:r>
            <a:endParaRPr lang="en-US" sz="2500" dirty="0">
              <a:solidFill>
                <a:schemeClr val="tx1"/>
              </a:solidFill>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2" descr="C:\Users\brian\Desktop\storage\Creation Science Discussion Group\other speeches\Fingerworks\IMG11_0475scr.jpg"/>
          <p:cNvPicPr>
            <a:picLocks noChangeAspect="1" noChangeArrowheads="1"/>
          </p:cNvPicPr>
          <p:nvPr/>
        </p:nvPicPr>
        <p:blipFill>
          <a:blip r:embed="rId2">
            <a:lum bright="35000" contrast="-75000"/>
          </a:blip>
          <a:srcRect/>
          <a:stretch>
            <a:fillRect/>
          </a:stretch>
        </p:blipFill>
        <p:spPr bwMode="auto">
          <a:xfrm>
            <a:off x="-20638" y="111125"/>
            <a:ext cx="9164638" cy="6746875"/>
          </a:xfrm>
          <a:prstGeom prst="rect">
            <a:avLst/>
          </a:prstGeom>
          <a:noFill/>
        </p:spPr>
      </p:pic>
      <p:sp>
        <p:nvSpPr>
          <p:cNvPr id="2" name="Title 1"/>
          <p:cNvSpPr>
            <a:spLocks noGrp="1"/>
          </p:cNvSpPr>
          <p:nvPr>
            <p:ph type="ctrTitle"/>
          </p:nvPr>
        </p:nvSpPr>
        <p:spPr>
          <a:xfrm>
            <a:off x="609600" y="457200"/>
            <a:ext cx="7772400" cy="1470025"/>
          </a:xfrm>
        </p:spPr>
        <p:txBody>
          <a:bodyPr/>
          <a:lstStyle/>
          <a:p>
            <a:pPr algn="l"/>
            <a:r>
              <a:rPr lang="en-US" dirty="0" smtClean="0"/>
              <a:t>I have some chosen biases:</a:t>
            </a:r>
            <a:endParaRPr lang="en-US" dirty="0"/>
          </a:p>
        </p:txBody>
      </p:sp>
      <p:sp>
        <p:nvSpPr>
          <p:cNvPr id="3" name="Subtitle 2"/>
          <p:cNvSpPr>
            <a:spLocks noGrp="1"/>
          </p:cNvSpPr>
          <p:nvPr>
            <p:ph type="subTitle" idx="1"/>
          </p:nvPr>
        </p:nvSpPr>
        <p:spPr>
          <a:xfrm>
            <a:off x="990600" y="1676400"/>
            <a:ext cx="7391400" cy="3276600"/>
          </a:xfrm>
        </p:spPr>
        <p:txBody>
          <a:bodyPr>
            <a:normAutofit/>
          </a:bodyPr>
          <a:lstStyle/>
          <a:p>
            <a:pPr algn="l">
              <a:buFont typeface="Wingdings" pitchFamily="2" charset="2"/>
              <a:buChar char="v"/>
            </a:pPr>
            <a:r>
              <a:rPr lang="en-US" sz="4000" dirty="0" smtClean="0">
                <a:solidFill>
                  <a:schemeClr val="tx1"/>
                </a:solidFill>
              </a:rPr>
              <a:t> God is real</a:t>
            </a:r>
          </a:p>
          <a:p>
            <a:pPr algn="l">
              <a:buFont typeface="Wingdings" pitchFamily="2" charset="2"/>
              <a:buChar char="v"/>
            </a:pPr>
            <a:r>
              <a:rPr lang="en-US" sz="4000" dirty="0">
                <a:solidFill>
                  <a:schemeClr val="tx1"/>
                </a:solidFill>
              </a:rPr>
              <a:t> </a:t>
            </a:r>
            <a:r>
              <a:rPr lang="en-US" sz="4000" dirty="0" smtClean="0">
                <a:solidFill>
                  <a:schemeClr val="tx1"/>
                </a:solidFill>
              </a:rPr>
              <a:t>We are here for a purpose</a:t>
            </a:r>
          </a:p>
          <a:p>
            <a:pPr algn="l">
              <a:buFont typeface="Wingdings" pitchFamily="2" charset="2"/>
              <a:buChar char="v"/>
            </a:pPr>
            <a:r>
              <a:rPr lang="en-US" sz="4000" dirty="0">
                <a:solidFill>
                  <a:schemeClr val="tx1"/>
                </a:solidFill>
              </a:rPr>
              <a:t> </a:t>
            </a:r>
            <a:r>
              <a:rPr lang="en-US" sz="4000" dirty="0" smtClean="0">
                <a:solidFill>
                  <a:schemeClr val="tx1"/>
                </a:solidFill>
              </a:rPr>
              <a:t>Love is of certain value</a:t>
            </a:r>
          </a:p>
          <a:p>
            <a:pPr algn="l">
              <a:buFont typeface="Wingdings" pitchFamily="2" charset="2"/>
              <a:buChar char="v"/>
            </a:pPr>
            <a:r>
              <a:rPr lang="en-US" sz="4000" dirty="0" smtClean="0">
                <a:solidFill>
                  <a:schemeClr val="tx1"/>
                </a:solidFill>
              </a:rPr>
              <a:t> What I do matters in the end</a:t>
            </a:r>
          </a:p>
          <a:p>
            <a:pPr algn="l">
              <a:buFont typeface="Wingdings" pitchFamily="2" charset="2"/>
              <a:buChar char="v"/>
            </a:pPr>
            <a:endParaRPr lang="en-US" sz="2500" dirty="0">
              <a:solidFill>
                <a:schemeClr val="tx1"/>
              </a:solidFill>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2" descr="C:\Users\brian\Desktop\storage\Creation Science Discussion Group\other speeches\Fingerworks\IMG11_0475scr.jpg"/>
          <p:cNvPicPr>
            <a:picLocks noChangeAspect="1" noChangeArrowheads="1"/>
          </p:cNvPicPr>
          <p:nvPr/>
        </p:nvPicPr>
        <p:blipFill>
          <a:blip r:embed="rId2">
            <a:lum bright="35000" contrast="-75000"/>
          </a:blip>
          <a:srcRect/>
          <a:stretch>
            <a:fillRect/>
          </a:stretch>
        </p:blipFill>
        <p:spPr bwMode="auto">
          <a:xfrm>
            <a:off x="-20638" y="111125"/>
            <a:ext cx="9164638" cy="6746875"/>
          </a:xfrm>
          <a:prstGeom prst="rect">
            <a:avLst/>
          </a:prstGeom>
          <a:noFill/>
        </p:spPr>
      </p:pic>
      <p:sp>
        <p:nvSpPr>
          <p:cNvPr id="2" name="Title 1"/>
          <p:cNvSpPr>
            <a:spLocks noGrp="1"/>
          </p:cNvSpPr>
          <p:nvPr>
            <p:ph type="ctrTitle"/>
          </p:nvPr>
        </p:nvSpPr>
        <p:spPr>
          <a:xfrm>
            <a:off x="609600" y="457200"/>
            <a:ext cx="7772400" cy="1470025"/>
          </a:xfrm>
        </p:spPr>
        <p:txBody>
          <a:bodyPr/>
          <a:lstStyle/>
          <a:p>
            <a:pPr algn="l"/>
            <a:r>
              <a:rPr lang="en-US" dirty="0" smtClean="0"/>
              <a:t>I have some chosen biases:</a:t>
            </a:r>
            <a:endParaRPr lang="en-US" dirty="0"/>
          </a:p>
        </p:txBody>
      </p:sp>
      <p:sp>
        <p:nvSpPr>
          <p:cNvPr id="3" name="Subtitle 2"/>
          <p:cNvSpPr>
            <a:spLocks noGrp="1"/>
          </p:cNvSpPr>
          <p:nvPr>
            <p:ph type="subTitle" idx="1"/>
          </p:nvPr>
        </p:nvSpPr>
        <p:spPr>
          <a:xfrm>
            <a:off x="990600" y="1676400"/>
            <a:ext cx="7391400" cy="3276600"/>
          </a:xfrm>
        </p:spPr>
        <p:txBody>
          <a:bodyPr>
            <a:normAutofit/>
          </a:bodyPr>
          <a:lstStyle/>
          <a:p>
            <a:pPr algn="l">
              <a:buFont typeface="Wingdings" pitchFamily="2" charset="2"/>
              <a:buChar char="v"/>
            </a:pPr>
            <a:r>
              <a:rPr lang="en-US" sz="4000" dirty="0" smtClean="0">
                <a:solidFill>
                  <a:schemeClr val="tx1"/>
                </a:solidFill>
              </a:rPr>
              <a:t> God is real</a:t>
            </a:r>
          </a:p>
          <a:p>
            <a:pPr algn="l">
              <a:buFont typeface="Wingdings" pitchFamily="2" charset="2"/>
              <a:buChar char="v"/>
            </a:pPr>
            <a:r>
              <a:rPr lang="en-US" sz="4000" dirty="0">
                <a:solidFill>
                  <a:schemeClr val="tx1"/>
                </a:solidFill>
              </a:rPr>
              <a:t> </a:t>
            </a:r>
            <a:r>
              <a:rPr lang="en-US" sz="4000" dirty="0" smtClean="0">
                <a:solidFill>
                  <a:schemeClr val="tx1"/>
                </a:solidFill>
              </a:rPr>
              <a:t>We are here for a purpose</a:t>
            </a:r>
          </a:p>
          <a:p>
            <a:pPr algn="l">
              <a:buFont typeface="Wingdings" pitchFamily="2" charset="2"/>
              <a:buChar char="v"/>
            </a:pPr>
            <a:r>
              <a:rPr lang="en-US" sz="4000" dirty="0">
                <a:solidFill>
                  <a:schemeClr val="tx1"/>
                </a:solidFill>
              </a:rPr>
              <a:t> </a:t>
            </a:r>
            <a:r>
              <a:rPr lang="en-US" sz="4000" dirty="0" smtClean="0">
                <a:solidFill>
                  <a:schemeClr val="tx1"/>
                </a:solidFill>
              </a:rPr>
              <a:t>Love is of certain value</a:t>
            </a:r>
          </a:p>
          <a:p>
            <a:pPr algn="l">
              <a:buFont typeface="Wingdings" pitchFamily="2" charset="2"/>
              <a:buChar char="v"/>
            </a:pPr>
            <a:r>
              <a:rPr lang="en-US" sz="4000" dirty="0" smtClean="0">
                <a:solidFill>
                  <a:schemeClr val="tx1"/>
                </a:solidFill>
              </a:rPr>
              <a:t> What I do matters in the end</a:t>
            </a:r>
          </a:p>
          <a:p>
            <a:pPr algn="l">
              <a:buFont typeface="Wingdings" pitchFamily="2" charset="2"/>
              <a:buChar char="v"/>
            </a:pPr>
            <a:endParaRPr lang="en-US" sz="2500" dirty="0">
              <a:solidFill>
                <a:schemeClr val="tx1"/>
              </a:solidFill>
            </a:endParaRPr>
          </a:p>
        </p:txBody>
      </p:sp>
      <p:sp>
        <p:nvSpPr>
          <p:cNvPr id="4" name="TextBox 3"/>
          <p:cNvSpPr txBox="1"/>
          <p:nvPr/>
        </p:nvSpPr>
        <p:spPr>
          <a:xfrm>
            <a:off x="609600" y="5105400"/>
            <a:ext cx="8153400" cy="1107996"/>
          </a:xfrm>
          <a:prstGeom prst="rect">
            <a:avLst/>
          </a:prstGeom>
          <a:noFill/>
        </p:spPr>
        <p:txBody>
          <a:bodyPr wrap="square" rtlCol="0">
            <a:spAutoFit/>
          </a:bodyPr>
          <a:lstStyle/>
          <a:p>
            <a:r>
              <a:rPr lang="en-US" sz="3300" dirty="0" smtClean="0"/>
              <a:t>Let’s be honest, the evidence for these is not 100% conclusive.  There is room for faith.</a:t>
            </a:r>
            <a:endParaRPr lang="en-US" sz="3300" dirty="0"/>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4034" name="Picture 2" descr="C:\Users\brian\Desktop\storage\Creation Science Discussion Group\other speeches\Fingerworks\IMG11_0548scr.jpg"/>
          <p:cNvPicPr>
            <a:picLocks noChangeAspect="1" noChangeArrowheads="1"/>
          </p:cNvPicPr>
          <p:nvPr/>
        </p:nvPicPr>
        <p:blipFill>
          <a:blip r:embed="rId2">
            <a:lum bright="25000" contrast="-50000"/>
          </a:blip>
          <a:srcRect/>
          <a:stretch>
            <a:fillRect/>
          </a:stretch>
        </p:blipFill>
        <p:spPr bwMode="auto">
          <a:xfrm>
            <a:off x="-609601" y="0"/>
            <a:ext cx="9753601" cy="7315200"/>
          </a:xfrm>
          <a:prstGeom prst="rect">
            <a:avLst/>
          </a:prstGeom>
          <a:noFill/>
        </p:spPr>
      </p:pic>
      <p:sp>
        <p:nvSpPr>
          <p:cNvPr id="2" name="Title 1"/>
          <p:cNvSpPr>
            <a:spLocks noGrp="1"/>
          </p:cNvSpPr>
          <p:nvPr>
            <p:ph type="ctrTitle"/>
          </p:nvPr>
        </p:nvSpPr>
        <p:spPr>
          <a:xfrm>
            <a:off x="609600" y="457200"/>
            <a:ext cx="7772400" cy="1470025"/>
          </a:xfrm>
        </p:spPr>
        <p:txBody>
          <a:bodyPr/>
          <a:lstStyle/>
          <a:p>
            <a:pPr algn="l"/>
            <a:r>
              <a:rPr lang="en-US" dirty="0" smtClean="0"/>
              <a:t>Why did God put people in the garden with forbidden fruit?</a:t>
            </a:r>
            <a:endParaRPr lang="en-US" dirty="0"/>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2" descr="C:\Users\brian\Desktop\storage\Creation Science Discussion Group\other speeches\Fingerworks\IMG11_0548scr.jpg"/>
          <p:cNvPicPr>
            <a:picLocks noChangeAspect="1" noChangeArrowheads="1"/>
          </p:cNvPicPr>
          <p:nvPr/>
        </p:nvPicPr>
        <p:blipFill>
          <a:blip r:embed="rId2">
            <a:lum bright="25000" contrast="-50000"/>
          </a:blip>
          <a:srcRect/>
          <a:stretch>
            <a:fillRect/>
          </a:stretch>
        </p:blipFill>
        <p:spPr bwMode="auto">
          <a:xfrm>
            <a:off x="-609601" y="0"/>
            <a:ext cx="9753601" cy="7315200"/>
          </a:xfrm>
          <a:prstGeom prst="rect">
            <a:avLst/>
          </a:prstGeom>
          <a:noFill/>
        </p:spPr>
      </p:pic>
      <p:sp>
        <p:nvSpPr>
          <p:cNvPr id="2" name="Title 1"/>
          <p:cNvSpPr>
            <a:spLocks noGrp="1"/>
          </p:cNvSpPr>
          <p:nvPr>
            <p:ph type="ctrTitle"/>
          </p:nvPr>
        </p:nvSpPr>
        <p:spPr>
          <a:xfrm>
            <a:off x="609600" y="457200"/>
            <a:ext cx="7772400" cy="1470025"/>
          </a:xfrm>
        </p:spPr>
        <p:txBody>
          <a:bodyPr/>
          <a:lstStyle/>
          <a:p>
            <a:pPr algn="l"/>
            <a:r>
              <a:rPr lang="en-US" dirty="0" smtClean="0"/>
              <a:t>Why did God put people in the garden with forbidden fruit?</a:t>
            </a:r>
            <a:endParaRPr lang="en-US" dirty="0"/>
          </a:p>
        </p:txBody>
      </p:sp>
      <p:sp>
        <p:nvSpPr>
          <p:cNvPr id="3" name="Subtitle 2"/>
          <p:cNvSpPr>
            <a:spLocks noGrp="1"/>
          </p:cNvSpPr>
          <p:nvPr>
            <p:ph type="subTitle" idx="1"/>
          </p:nvPr>
        </p:nvSpPr>
        <p:spPr>
          <a:xfrm>
            <a:off x="533400" y="4343400"/>
            <a:ext cx="8001000" cy="2514600"/>
          </a:xfrm>
        </p:spPr>
        <p:txBody>
          <a:bodyPr>
            <a:normAutofit/>
          </a:bodyPr>
          <a:lstStyle/>
          <a:p>
            <a:pPr algn="l"/>
            <a:r>
              <a:rPr lang="en-US" sz="6000" u="sng" dirty="0" smtClean="0">
                <a:solidFill>
                  <a:schemeClr val="tx1"/>
                </a:solidFill>
              </a:rPr>
              <a:t>God wants to be chosen!  </a:t>
            </a:r>
            <a:endParaRPr lang="en-US" sz="6000" u="sng" dirty="0">
              <a:solidFill>
                <a:schemeClr val="tx1"/>
              </a:solidFill>
            </a:endParaRP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2" descr="C:\Users\brian\Desktop\storage\Creation Science Discussion Group\other speeches\Fingerworks\IMG11_0548scr.jpg"/>
          <p:cNvPicPr>
            <a:picLocks noChangeAspect="1" noChangeArrowheads="1"/>
          </p:cNvPicPr>
          <p:nvPr/>
        </p:nvPicPr>
        <p:blipFill>
          <a:blip r:embed="rId2">
            <a:lum bright="25000" contrast="-50000"/>
          </a:blip>
          <a:srcRect/>
          <a:stretch>
            <a:fillRect/>
          </a:stretch>
        </p:blipFill>
        <p:spPr bwMode="auto">
          <a:xfrm>
            <a:off x="-609601" y="0"/>
            <a:ext cx="9753601" cy="7315200"/>
          </a:xfrm>
          <a:prstGeom prst="rect">
            <a:avLst/>
          </a:prstGeom>
          <a:noFill/>
        </p:spPr>
      </p:pic>
      <p:sp>
        <p:nvSpPr>
          <p:cNvPr id="3" name="Subtitle 2"/>
          <p:cNvSpPr>
            <a:spLocks noGrp="1"/>
          </p:cNvSpPr>
          <p:nvPr>
            <p:ph type="subTitle" idx="1"/>
          </p:nvPr>
        </p:nvSpPr>
        <p:spPr>
          <a:xfrm>
            <a:off x="381000" y="381000"/>
            <a:ext cx="8458200" cy="6019800"/>
          </a:xfrm>
        </p:spPr>
        <p:txBody>
          <a:bodyPr>
            <a:normAutofit/>
          </a:bodyPr>
          <a:lstStyle/>
          <a:p>
            <a:pPr algn="l"/>
            <a:r>
              <a:rPr lang="en-US" sz="2500" b="1" dirty="0" smtClean="0">
                <a:solidFill>
                  <a:schemeClr val="tx1"/>
                </a:solidFill>
              </a:rPr>
              <a:t>Those who reject Him are rejected by Him.</a:t>
            </a:r>
            <a:br>
              <a:rPr lang="en-US" sz="2500" b="1" dirty="0" smtClean="0">
                <a:solidFill>
                  <a:schemeClr val="tx1"/>
                </a:solidFill>
              </a:rPr>
            </a:br>
            <a:r>
              <a:rPr lang="en-US" sz="2500" b="1" dirty="0" smtClean="0">
                <a:solidFill>
                  <a:schemeClr val="tx1">
                    <a:lumMod val="75000"/>
                    <a:lumOff val="25000"/>
                  </a:schemeClr>
                </a:solidFill>
              </a:rPr>
              <a:t>“</a:t>
            </a:r>
            <a:r>
              <a:rPr lang="en-US" sz="2800" b="1" dirty="0" smtClean="0">
                <a:solidFill>
                  <a:schemeClr val="tx1">
                    <a:lumMod val="75000"/>
                    <a:lumOff val="25000"/>
                  </a:schemeClr>
                </a:solidFill>
              </a:rPr>
              <a:t>But when Pharaoh saw that the frogs were gone, he hardened his heart.” ~ Ex. 8:15</a:t>
            </a:r>
            <a:br>
              <a:rPr lang="en-US" sz="2800" b="1" dirty="0" smtClean="0">
                <a:solidFill>
                  <a:schemeClr val="tx1">
                    <a:lumMod val="75000"/>
                    <a:lumOff val="25000"/>
                  </a:schemeClr>
                </a:solidFill>
              </a:rPr>
            </a:br>
            <a:r>
              <a:rPr lang="en-US" sz="2800" b="1" dirty="0" smtClean="0">
                <a:solidFill>
                  <a:schemeClr val="tx1">
                    <a:lumMod val="75000"/>
                    <a:lumOff val="25000"/>
                  </a:schemeClr>
                </a:solidFill>
              </a:rPr>
              <a:t>“So the LORD hardened Pharaoh's heart…” ~ Ex. 10:27</a:t>
            </a:r>
            <a:br>
              <a:rPr lang="en-US" sz="2800" b="1" dirty="0" smtClean="0">
                <a:solidFill>
                  <a:schemeClr val="tx1">
                    <a:lumMod val="75000"/>
                    <a:lumOff val="25000"/>
                  </a:schemeClr>
                </a:solidFill>
              </a:rPr>
            </a:br>
            <a:endParaRPr lang="en-US" sz="2500" b="1" dirty="0" smtClean="0">
              <a:solidFill>
                <a:schemeClr val="tx1">
                  <a:lumMod val="75000"/>
                  <a:lumOff val="25000"/>
                </a:schemeClr>
              </a:solidFill>
            </a:endParaRPr>
          </a:p>
          <a:p>
            <a:pPr algn="l"/>
            <a:r>
              <a:rPr lang="en-US" sz="2500" b="1" dirty="0" smtClean="0">
                <a:solidFill>
                  <a:schemeClr val="tx1"/>
                </a:solidFill>
              </a:rPr>
              <a:t>Or was it the other way around?</a:t>
            </a:r>
            <a:br>
              <a:rPr lang="en-US" sz="2500" b="1" dirty="0" smtClean="0">
                <a:solidFill>
                  <a:schemeClr val="tx1"/>
                </a:solidFill>
              </a:rPr>
            </a:br>
            <a:r>
              <a:rPr lang="en-US" sz="2500" b="1" dirty="0" smtClean="0">
                <a:solidFill>
                  <a:schemeClr val="tx1">
                    <a:lumMod val="75000"/>
                    <a:lumOff val="25000"/>
                  </a:schemeClr>
                </a:solidFill>
              </a:rPr>
              <a:t>“But I will cause Pharaoh to be stubborn so I can multiply my miraculous signs and wonders in the land of Egypt.” ~ Ex. 7:3</a:t>
            </a:r>
          </a:p>
          <a:p>
            <a:pPr algn="l"/>
            <a:r>
              <a:rPr lang="en-US" sz="2500" b="1" dirty="0" smtClean="0">
                <a:solidFill>
                  <a:schemeClr val="tx1"/>
                </a:solidFill>
              </a:rPr>
              <a:t/>
            </a:r>
            <a:br>
              <a:rPr lang="en-US" sz="2500" b="1" dirty="0" smtClean="0">
                <a:solidFill>
                  <a:schemeClr val="tx1"/>
                </a:solidFill>
              </a:rPr>
            </a:br>
            <a:r>
              <a:rPr lang="en-US" sz="2500" b="1" dirty="0" smtClean="0">
                <a:solidFill>
                  <a:schemeClr val="tx1"/>
                </a:solidFill>
              </a:rPr>
              <a:t>It’s both.</a:t>
            </a:r>
            <a:br>
              <a:rPr lang="en-US" sz="2500" b="1" dirty="0" smtClean="0">
                <a:solidFill>
                  <a:schemeClr val="tx1"/>
                </a:solidFill>
              </a:rPr>
            </a:br>
            <a:r>
              <a:rPr lang="en-US" sz="2500" b="1" dirty="0" smtClean="0">
                <a:solidFill>
                  <a:schemeClr val="tx1">
                    <a:lumMod val="75000"/>
                    <a:lumOff val="25000"/>
                  </a:schemeClr>
                </a:solidFill>
              </a:rPr>
              <a:t>“For the LORD sees every heart and understands and knows every plan and thought. If you seek him, you will find him. But if you forsake him, he will reject you forever.” ~ 1 Ch. 28:9</a:t>
            </a:r>
            <a:endParaRPr lang="en-US" sz="25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2" descr="C:\Users\brian\Desktop\storage\Creation Science Discussion Group\other speeches\Fingerworks\IMG11_0548scr.jpg"/>
          <p:cNvPicPr>
            <a:picLocks noChangeAspect="1" noChangeArrowheads="1"/>
          </p:cNvPicPr>
          <p:nvPr/>
        </p:nvPicPr>
        <p:blipFill>
          <a:blip r:embed="rId2">
            <a:lum bright="25000" contrast="-50000"/>
          </a:blip>
          <a:srcRect/>
          <a:stretch>
            <a:fillRect/>
          </a:stretch>
        </p:blipFill>
        <p:spPr bwMode="auto">
          <a:xfrm>
            <a:off x="-609601" y="0"/>
            <a:ext cx="9753601" cy="7315200"/>
          </a:xfrm>
          <a:prstGeom prst="rect">
            <a:avLst/>
          </a:prstGeom>
          <a:noFill/>
        </p:spPr>
      </p:pic>
      <p:sp>
        <p:nvSpPr>
          <p:cNvPr id="3" name="Subtitle 2"/>
          <p:cNvSpPr>
            <a:spLocks noGrp="1"/>
          </p:cNvSpPr>
          <p:nvPr>
            <p:ph type="subTitle" idx="1"/>
          </p:nvPr>
        </p:nvSpPr>
        <p:spPr>
          <a:xfrm>
            <a:off x="381000" y="381000"/>
            <a:ext cx="8458200" cy="6019800"/>
          </a:xfrm>
        </p:spPr>
        <p:txBody>
          <a:bodyPr>
            <a:normAutofit fontScale="92500"/>
          </a:bodyPr>
          <a:lstStyle/>
          <a:p>
            <a:pPr algn="l"/>
            <a:r>
              <a:rPr lang="en-US" sz="2500" b="1" dirty="0" smtClean="0">
                <a:solidFill>
                  <a:schemeClr val="tx1"/>
                </a:solidFill>
              </a:rPr>
              <a:t>Was Pharaoh stupid?  No way!  </a:t>
            </a:r>
            <a:br>
              <a:rPr lang="en-US" sz="2500" b="1" dirty="0" smtClean="0">
                <a:solidFill>
                  <a:schemeClr val="tx1"/>
                </a:solidFill>
              </a:rPr>
            </a:br>
            <a:r>
              <a:rPr lang="en-US" sz="2500" b="1" dirty="0" smtClean="0">
                <a:solidFill>
                  <a:schemeClr val="tx1"/>
                </a:solidFill>
              </a:rPr>
              <a:t>His answer to Moses was actually quite clever.</a:t>
            </a:r>
          </a:p>
          <a:p>
            <a:pPr algn="l"/>
            <a:endParaRPr lang="en-US" sz="2500" b="1" dirty="0" smtClean="0">
              <a:solidFill>
                <a:schemeClr val="tx1"/>
              </a:solidFill>
            </a:endParaRPr>
          </a:p>
          <a:p>
            <a:pPr algn="l"/>
            <a:r>
              <a:rPr lang="en-US" sz="2500" b="1" dirty="0" smtClean="0">
                <a:solidFill>
                  <a:schemeClr val="tx1">
                    <a:lumMod val="75000"/>
                    <a:lumOff val="25000"/>
                  </a:schemeClr>
                </a:solidFill>
              </a:rPr>
              <a:t>But Pharaoh replied, "You're just lazy! You obviously don't have enough to do. If you did, you wouldn't be saying, 'Let us go, so we can offer sacrifices to the LORD.‘ ~ Ex. 5:17</a:t>
            </a:r>
          </a:p>
          <a:p>
            <a:pPr algn="l"/>
            <a:endParaRPr lang="en-US" sz="2500" b="1" dirty="0" smtClean="0">
              <a:solidFill>
                <a:schemeClr val="tx1">
                  <a:lumMod val="75000"/>
                  <a:lumOff val="25000"/>
                </a:schemeClr>
              </a:solidFill>
            </a:endParaRPr>
          </a:p>
          <a:p>
            <a:pPr algn="l"/>
            <a:r>
              <a:rPr lang="en-US" sz="2500" b="1" dirty="0" smtClean="0">
                <a:solidFill>
                  <a:schemeClr val="tx1"/>
                </a:solidFill>
              </a:rPr>
              <a:t>Was it a matter of empirical evidence?</a:t>
            </a:r>
            <a:br>
              <a:rPr lang="en-US" sz="2500" b="1" dirty="0" smtClean="0">
                <a:solidFill>
                  <a:schemeClr val="tx1"/>
                </a:solidFill>
              </a:rPr>
            </a:br>
            <a:r>
              <a:rPr lang="en-US" sz="2500" b="1" dirty="0" smtClean="0">
                <a:solidFill>
                  <a:schemeClr val="tx1"/>
                </a:solidFill>
              </a:rPr>
              <a:t/>
            </a:r>
            <a:br>
              <a:rPr lang="en-US" sz="2500" b="1" dirty="0" smtClean="0">
                <a:solidFill>
                  <a:schemeClr val="tx1"/>
                </a:solidFill>
              </a:rPr>
            </a:br>
            <a:r>
              <a:rPr lang="en-US" sz="2500" b="1" dirty="0" smtClean="0">
                <a:solidFill>
                  <a:schemeClr val="tx1">
                    <a:lumMod val="75000"/>
                    <a:lumOff val="25000"/>
                  </a:schemeClr>
                </a:solidFill>
              </a:rPr>
              <a:t>“</a:t>
            </a:r>
            <a:r>
              <a:rPr lang="en-US" sz="2800" b="1" dirty="0" smtClean="0">
                <a:solidFill>
                  <a:schemeClr val="tx1">
                    <a:lumMod val="75000"/>
                    <a:lumOff val="25000"/>
                  </a:schemeClr>
                </a:solidFill>
              </a:rPr>
              <a:t>Pharaoh's magicians tried to do the same thing with their secret arts, but this time they failed. And the gnats covered all the people and animals. "This is the finger of God!" the magicians exclaimed to Pharaoh. But Pharaoh's heart remained hard and stubborn. He wouldn't listen to them, just as the LORD had predicted.” ~ Ex. 8:18-19</a:t>
            </a:r>
            <a:endParaRPr lang="en-US" sz="25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5058" name="Picture 2" descr="C:\Users\brian\Desktop\storage\Creation Science Discussion Group\other speeches\Fingerworks\IMG12_4361scr.jpg"/>
          <p:cNvPicPr>
            <a:picLocks noChangeAspect="1" noChangeArrowheads="1"/>
          </p:cNvPicPr>
          <p:nvPr/>
        </p:nvPicPr>
        <p:blipFill>
          <a:blip r:embed="rId2">
            <a:lum bright="20000" contrast="-75000"/>
          </a:blip>
          <a:srcRect/>
          <a:stretch>
            <a:fillRect/>
          </a:stretch>
        </p:blipFill>
        <p:spPr bwMode="auto">
          <a:xfrm>
            <a:off x="-609600" y="0"/>
            <a:ext cx="9753600" cy="7315200"/>
          </a:xfrm>
          <a:prstGeom prst="rect">
            <a:avLst/>
          </a:prstGeom>
          <a:noFill/>
        </p:spPr>
      </p:pic>
      <p:sp>
        <p:nvSpPr>
          <p:cNvPr id="2" name="Title 1"/>
          <p:cNvSpPr>
            <a:spLocks noGrp="1"/>
          </p:cNvSpPr>
          <p:nvPr>
            <p:ph type="ctrTitle"/>
          </p:nvPr>
        </p:nvSpPr>
        <p:spPr>
          <a:xfrm>
            <a:off x="609600" y="457200"/>
            <a:ext cx="7772400" cy="1470025"/>
          </a:xfrm>
        </p:spPr>
        <p:txBody>
          <a:bodyPr/>
          <a:lstStyle/>
          <a:p>
            <a:pPr algn="l"/>
            <a:r>
              <a:rPr lang="en-US" dirty="0" smtClean="0"/>
              <a:t>I wasn’t won over by the evidence alone.</a:t>
            </a:r>
            <a:endParaRPr lang="en-US" dirty="0"/>
          </a:p>
        </p:txBody>
      </p:sp>
      <p:sp>
        <p:nvSpPr>
          <p:cNvPr id="3" name="Subtitle 2"/>
          <p:cNvSpPr>
            <a:spLocks noGrp="1"/>
          </p:cNvSpPr>
          <p:nvPr>
            <p:ph type="subTitle" idx="1"/>
          </p:nvPr>
        </p:nvSpPr>
        <p:spPr>
          <a:xfrm>
            <a:off x="1371600" y="3124200"/>
            <a:ext cx="6858000" cy="2057400"/>
          </a:xfrm>
        </p:spPr>
        <p:txBody>
          <a:bodyPr>
            <a:normAutofit/>
          </a:bodyPr>
          <a:lstStyle/>
          <a:p>
            <a:pPr algn="l"/>
            <a:r>
              <a:rPr lang="en-US" sz="4000" dirty="0" smtClean="0">
                <a:solidFill>
                  <a:schemeClr val="tx1"/>
                </a:solidFill>
              </a:rPr>
              <a:t>My wife prayed for me, and I looked for God with sincerity.</a:t>
            </a:r>
            <a:endParaRPr lang="en-US" sz="2500" dirty="0">
              <a:solidFill>
                <a:schemeClr val="tx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26000" b="-2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0"/>
            <a:ext cx="7772400" cy="1470025"/>
          </a:xfrm>
        </p:spPr>
        <p:txBody>
          <a:bodyPr>
            <a:noAutofit/>
          </a:bodyPr>
          <a:lstStyle/>
          <a:p>
            <a:pPr algn="l"/>
            <a:r>
              <a:rPr lang="en-US" sz="5000" dirty="0" smtClean="0">
                <a:effectLst>
                  <a:outerShdw blurRad="38100" dist="38100" dir="2700000" algn="tl">
                    <a:srgbClr val="000000">
                      <a:alpha val="43137"/>
                    </a:srgbClr>
                  </a:outerShdw>
                </a:effectLst>
              </a:rPr>
              <a:t>The next week, I really began to look into the science.  </a:t>
            </a:r>
            <a:br>
              <a:rPr lang="en-US" sz="5000" dirty="0" smtClean="0">
                <a:effectLst>
                  <a:outerShdw blurRad="38100" dist="38100" dir="2700000" algn="tl">
                    <a:srgbClr val="000000">
                      <a:alpha val="43137"/>
                    </a:srgbClr>
                  </a:outerShdw>
                </a:effectLst>
              </a:rPr>
            </a:br>
            <a:r>
              <a:rPr lang="en-US" sz="5000" dirty="0" smtClean="0">
                <a:effectLst>
                  <a:outerShdw blurRad="38100" dist="38100" dir="2700000" algn="tl">
                    <a:srgbClr val="000000">
                      <a:alpha val="43137"/>
                    </a:srgbClr>
                  </a:outerShdw>
                </a:effectLst>
              </a:rPr>
              <a:t/>
            </a:r>
            <a:br>
              <a:rPr lang="en-US" sz="5000" dirty="0" smtClean="0">
                <a:effectLst>
                  <a:outerShdw blurRad="38100" dist="38100" dir="2700000" algn="tl">
                    <a:srgbClr val="000000">
                      <a:alpha val="43137"/>
                    </a:srgbClr>
                  </a:outerShdw>
                </a:effectLst>
              </a:rPr>
            </a:br>
            <a:r>
              <a:rPr lang="en-US" sz="5000" dirty="0" smtClean="0">
                <a:effectLst>
                  <a:outerShdw blurRad="38100" dist="38100" dir="2700000" algn="tl">
                    <a:srgbClr val="000000">
                      <a:alpha val="43137"/>
                    </a:srgbClr>
                  </a:outerShdw>
                </a:effectLst>
              </a:rPr>
              <a:t>The more I saw, the more I got excited about YEC.</a:t>
            </a:r>
            <a:endParaRPr lang="en-US" sz="50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2" descr="C:\Users\brian\Desktop\storage\Creation Science Discussion Group\other speeches\Fingerworks\IMG12_4361scr.jpg"/>
          <p:cNvPicPr>
            <a:picLocks noChangeAspect="1" noChangeArrowheads="1"/>
          </p:cNvPicPr>
          <p:nvPr/>
        </p:nvPicPr>
        <p:blipFill>
          <a:blip r:embed="rId2">
            <a:lum bright="20000" contrast="-75000"/>
          </a:blip>
          <a:srcRect/>
          <a:stretch>
            <a:fillRect/>
          </a:stretch>
        </p:blipFill>
        <p:spPr bwMode="auto">
          <a:xfrm>
            <a:off x="-609600" y="0"/>
            <a:ext cx="9753600" cy="7315200"/>
          </a:xfrm>
          <a:prstGeom prst="rect">
            <a:avLst/>
          </a:prstGeom>
          <a:noFill/>
        </p:spPr>
      </p:pic>
      <p:sp>
        <p:nvSpPr>
          <p:cNvPr id="3" name="Subtitle 2"/>
          <p:cNvSpPr>
            <a:spLocks noGrp="1"/>
          </p:cNvSpPr>
          <p:nvPr>
            <p:ph type="subTitle" idx="1"/>
          </p:nvPr>
        </p:nvSpPr>
        <p:spPr>
          <a:xfrm>
            <a:off x="1524000" y="2438400"/>
            <a:ext cx="6858000" cy="2057400"/>
          </a:xfrm>
        </p:spPr>
        <p:txBody>
          <a:bodyPr>
            <a:normAutofit/>
          </a:bodyPr>
          <a:lstStyle/>
          <a:p>
            <a:pPr algn="l"/>
            <a:r>
              <a:rPr lang="en-US" sz="8000" dirty="0" smtClean="0">
                <a:solidFill>
                  <a:schemeClr val="tx1"/>
                </a:solidFill>
              </a:rPr>
              <a:t>I chose faith!</a:t>
            </a:r>
            <a:endParaRPr lang="en-US" sz="8000" dirty="0">
              <a:solidFill>
                <a:schemeClr val="tx1"/>
              </a:solidFill>
            </a:endParaRP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Picture 2" descr="C:\Users\brian\Desktop\storage\Creation Science Discussion Group\other speeches\Fingerworks\IMG12_4361scr.jpg"/>
          <p:cNvPicPr>
            <a:picLocks noChangeAspect="1" noChangeArrowheads="1"/>
          </p:cNvPicPr>
          <p:nvPr/>
        </p:nvPicPr>
        <p:blipFill>
          <a:blip r:embed="rId2">
            <a:lum bright="20000" contrast="-75000"/>
          </a:blip>
          <a:srcRect/>
          <a:stretch>
            <a:fillRect/>
          </a:stretch>
        </p:blipFill>
        <p:spPr bwMode="auto">
          <a:xfrm>
            <a:off x="-609600" y="0"/>
            <a:ext cx="9753600" cy="7315200"/>
          </a:xfrm>
          <a:prstGeom prst="rect">
            <a:avLst/>
          </a:prstGeom>
          <a:noFill/>
        </p:spPr>
      </p:pic>
      <p:sp>
        <p:nvSpPr>
          <p:cNvPr id="4" name="Subtitle 2"/>
          <p:cNvSpPr txBox="1">
            <a:spLocks/>
          </p:cNvSpPr>
          <p:nvPr/>
        </p:nvSpPr>
        <p:spPr>
          <a:xfrm>
            <a:off x="1447800" y="1752600"/>
            <a:ext cx="6400800" cy="1295400"/>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500" b="0" i="0" u="none" strike="noStrike" kern="1200" cap="none" spc="0" normalizeH="0" baseline="0" noProof="0" dirty="0" smtClean="0">
                <a:ln>
                  <a:noFill/>
                </a:ln>
                <a:solidFill>
                  <a:schemeClr val="tx1"/>
                </a:solidFill>
                <a:effectLst/>
                <a:uLnTx/>
                <a:uFillTx/>
                <a:latin typeface="+mn-lt"/>
                <a:ea typeface="+mn-ea"/>
                <a:cs typeface="+mn-cs"/>
              </a:rPr>
              <a:t>The evidence was the tool.</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4500" dirty="0" smtClean="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500" b="0" i="0" u="none" strike="noStrike" kern="1200" cap="none" spc="0" normalizeH="0" baseline="0" noProof="0" dirty="0" smtClean="0">
                <a:ln>
                  <a:noFill/>
                </a:ln>
                <a:solidFill>
                  <a:schemeClr val="tx1"/>
                </a:solidFill>
                <a:effectLst/>
                <a:uLnTx/>
                <a:uFillTx/>
                <a:latin typeface="+mn-lt"/>
                <a:ea typeface="+mn-ea"/>
                <a:cs typeface="+mn-cs"/>
              </a:rPr>
              <a:t>  My Maker</a:t>
            </a:r>
            <a:r>
              <a:rPr kumimoji="0" lang="en-US" sz="4500" b="0" i="0" u="none" strike="noStrike" kern="1200" cap="none" spc="0" normalizeH="0" noProof="0" dirty="0" smtClean="0">
                <a:ln>
                  <a:noFill/>
                </a:ln>
                <a:solidFill>
                  <a:schemeClr val="tx1"/>
                </a:solidFill>
                <a:effectLst/>
                <a:uLnTx/>
                <a:uFillTx/>
                <a:latin typeface="+mn-lt"/>
                <a:ea typeface="+mn-ea"/>
                <a:cs typeface="+mn-cs"/>
              </a:rPr>
              <a:t> made me new.</a:t>
            </a:r>
            <a:endParaRPr kumimoji="0" lang="en-US" sz="45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2" descr="C:\Users\brian\Desktop\storage\Creation Science Discussion Group\other speeches\Fingerworks\IMG12_4361scr.jpg"/>
          <p:cNvPicPr>
            <a:picLocks noChangeAspect="1" noChangeArrowheads="1"/>
          </p:cNvPicPr>
          <p:nvPr/>
        </p:nvPicPr>
        <p:blipFill>
          <a:blip r:embed="rId2">
            <a:lum bright="20000" contrast="-75000"/>
          </a:blip>
          <a:srcRect/>
          <a:stretch>
            <a:fillRect/>
          </a:stretch>
        </p:blipFill>
        <p:spPr bwMode="auto">
          <a:xfrm>
            <a:off x="-609600" y="0"/>
            <a:ext cx="9753600" cy="7315200"/>
          </a:xfrm>
          <a:prstGeom prst="rect">
            <a:avLst/>
          </a:prstGeom>
          <a:noFill/>
        </p:spPr>
      </p:pic>
      <p:sp>
        <p:nvSpPr>
          <p:cNvPr id="2" name="Title 1"/>
          <p:cNvSpPr>
            <a:spLocks noGrp="1"/>
          </p:cNvSpPr>
          <p:nvPr>
            <p:ph type="ctrTitle"/>
          </p:nvPr>
        </p:nvSpPr>
        <p:spPr>
          <a:xfrm>
            <a:off x="609600" y="533400"/>
            <a:ext cx="7162800" cy="2667000"/>
          </a:xfrm>
        </p:spPr>
        <p:txBody>
          <a:bodyPr>
            <a:noAutofit/>
          </a:bodyPr>
          <a:lstStyle/>
          <a:p>
            <a:pPr algn="l"/>
            <a:r>
              <a:rPr lang="en-US" sz="4500" dirty="0" smtClean="0">
                <a:effectLst>
                  <a:outerShdw blurRad="38100" dist="38100" dir="2700000" algn="tl">
                    <a:srgbClr val="000000">
                      <a:alpha val="43137"/>
                    </a:srgbClr>
                  </a:outerShdw>
                </a:effectLst>
              </a:rPr>
              <a:t>So, search your heart.  </a:t>
            </a:r>
            <a:br>
              <a:rPr lang="en-US" sz="4500" dirty="0" smtClean="0">
                <a:effectLst>
                  <a:outerShdw blurRad="38100" dist="38100" dir="2700000" algn="tl">
                    <a:srgbClr val="000000">
                      <a:alpha val="43137"/>
                    </a:srgbClr>
                  </a:outerShdw>
                </a:effectLst>
              </a:rPr>
            </a:br>
            <a:r>
              <a:rPr lang="en-US" sz="4500" dirty="0" smtClean="0">
                <a:effectLst>
                  <a:outerShdw blurRad="38100" dist="38100" dir="2700000" algn="tl">
                    <a:srgbClr val="000000">
                      <a:alpha val="43137"/>
                    </a:srgbClr>
                  </a:outerShdw>
                </a:effectLst>
              </a:rPr>
              <a:t/>
            </a:r>
            <a:br>
              <a:rPr lang="en-US" sz="4500" dirty="0" smtClean="0">
                <a:effectLst>
                  <a:outerShdw blurRad="38100" dist="38100" dir="2700000" algn="tl">
                    <a:srgbClr val="000000">
                      <a:alpha val="43137"/>
                    </a:srgbClr>
                  </a:outerShdw>
                </a:effectLst>
              </a:rPr>
            </a:br>
            <a:r>
              <a:rPr lang="en-US" sz="4500" dirty="0" smtClean="0">
                <a:effectLst>
                  <a:outerShdw blurRad="38100" dist="38100" dir="2700000" algn="tl">
                    <a:srgbClr val="000000">
                      <a:alpha val="43137"/>
                    </a:srgbClr>
                  </a:outerShdw>
                </a:effectLst>
              </a:rPr>
              <a:t>Do you have a bias?</a:t>
            </a:r>
            <a:br>
              <a:rPr lang="en-US" sz="4500" dirty="0" smtClean="0">
                <a:effectLst>
                  <a:outerShdw blurRad="38100" dist="38100" dir="2700000" algn="tl">
                    <a:srgbClr val="000000">
                      <a:alpha val="43137"/>
                    </a:srgbClr>
                  </a:outerShdw>
                </a:effectLst>
              </a:rPr>
            </a:br>
            <a:endParaRPr lang="en-US" sz="4500" dirty="0">
              <a:effectLst>
                <a:outerShdw blurRad="38100" dist="38100" dir="2700000" algn="tl">
                  <a:srgbClr val="000000">
                    <a:alpha val="43137"/>
                  </a:srgbClr>
                </a:outerShdw>
              </a:effectLst>
            </a:endParaRPr>
          </a:p>
        </p:txBody>
      </p:sp>
      <p:sp>
        <p:nvSpPr>
          <p:cNvPr id="4" name="Subtitle 2"/>
          <p:cNvSpPr txBox="1">
            <a:spLocks/>
          </p:cNvSpPr>
          <p:nvPr/>
        </p:nvSpPr>
        <p:spPr>
          <a:xfrm>
            <a:off x="609600" y="3048000"/>
            <a:ext cx="8077200" cy="1676400"/>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5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God can prove anything</a:t>
            </a:r>
            <a:r>
              <a:rPr lang="en-US" sz="4500" dirty="0" smtClean="0">
                <a:effectLst>
                  <a:outerShdw blurRad="38100" dist="38100" dir="2700000" algn="tl">
                    <a:srgbClr val="000000">
                      <a:alpha val="43137"/>
                    </a:srgbClr>
                  </a:outerShdw>
                </a:effectLst>
              </a:rPr>
              <a:t>, but He sometimes makes us choose.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45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4500" dirty="0" smtClean="0">
                <a:effectLst>
                  <a:outerShdw blurRad="38100" dist="38100" dir="2700000" algn="tl">
                    <a:srgbClr val="000000">
                      <a:alpha val="43137"/>
                    </a:srgbClr>
                  </a:outerShdw>
                </a:effectLst>
              </a:rPr>
              <a:t>				Why?</a:t>
            </a:r>
            <a:endParaRPr kumimoji="0" lang="en-US" sz="45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2" descr="C:\Users\brian\Desktop\storage\Creation Science Discussion Group\other speeches\Fingerworks\IMG12_4361scr.jpg"/>
          <p:cNvPicPr>
            <a:picLocks noChangeAspect="1" noChangeArrowheads="1"/>
          </p:cNvPicPr>
          <p:nvPr/>
        </p:nvPicPr>
        <p:blipFill>
          <a:blip r:embed="rId2">
            <a:lum bright="20000" contrast="-75000"/>
          </a:blip>
          <a:srcRect/>
          <a:stretch>
            <a:fillRect/>
          </a:stretch>
        </p:blipFill>
        <p:spPr bwMode="auto">
          <a:xfrm>
            <a:off x="-609600" y="0"/>
            <a:ext cx="9753600" cy="7315200"/>
          </a:xfrm>
          <a:prstGeom prst="rect">
            <a:avLst/>
          </a:prstGeom>
          <a:noFill/>
        </p:spPr>
      </p:pic>
      <p:sp>
        <p:nvSpPr>
          <p:cNvPr id="2" name="Title 1"/>
          <p:cNvSpPr>
            <a:spLocks noGrp="1"/>
          </p:cNvSpPr>
          <p:nvPr>
            <p:ph type="ctrTitle"/>
          </p:nvPr>
        </p:nvSpPr>
        <p:spPr>
          <a:xfrm>
            <a:off x="381000" y="1066800"/>
            <a:ext cx="7162800" cy="1371600"/>
          </a:xfrm>
        </p:spPr>
        <p:txBody>
          <a:bodyPr>
            <a:noAutofit/>
          </a:bodyPr>
          <a:lstStyle/>
          <a:p>
            <a:pPr algn="l"/>
            <a:r>
              <a:rPr lang="en-US" sz="4500" dirty="0" smtClean="0">
                <a:effectLst>
                  <a:outerShdw blurRad="38100" dist="38100" dir="2700000" algn="tl">
                    <a:srgbClr val="000000">
                      <a:alpha val="43137"/>
                    </a:srgbClr>
                  </a:outerShdw>
                </a:effectLst>
              </a:rPr>
              <a:t>It’s sort of the point, isn’t it?</a:t>
            </a:r>
            <a:endParaRPr lang="en-US" sz="4500" dirty="0">
              <a:effectLst>
                <a:outerShdw blurRad="38100" dist="38100" dir="2700000" algn="tl">
                  <a:srgbClr val="000000">
                    <a:alpha val="43137"/>
                  </a:srgbClr>
                </a:outerShdw>
              </a:effectLst>
            </a:endParaRPr>
          </a:p>
        </p:txBody>
      </p:sp>
      <p:sp>
        <p:nvSpPr>
          <p:cNvPr id="6" name="Title 1"/>
          <p:cNvSpPr txBox="1">
            <a:spLocks/>
          </p:cNvSpPr>
          <p:nvPr/>
        </p:nvSpPr>
        <p:spPr>
          <a:xfrm>
            <a:off x="457200" y="2667000"/>
            <a:ext cx="8305800" cy="13716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5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Our choices</a:t>
            </a:r>
            <a:r>
              <a:rPr kumimoji="0" lang="en-US" sz="4500" b="0" i="0" u="none" strike="noStrike" kern="1200" cap="none" spc="0" normalizeH="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 prove our faith.</a:t>
            </a:r>
            <a:endParaRPr kumimoji="0" lang="en-US" sz="45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endParaRPr>
          </a:p>
        </p:txBody>
      </p:sp>
      <p:sp>
        <p:nvSpPr>
          <p:cNvPr id="7" name="Title 1"/>
          <p:cNvSpPr txBox="1">
            <a:spLocks/>
          </p:cNvSpPr>
          <p:nvPr/>
        </p:nvSpPr>
        <p:spPr>
          <a:xfrm>
            <a:off x="533400" y="4191000"/>
            <a:ext cx="8305800" cy="13716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5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Our choices</a:t>
            </a:r>
            <a:r>
              <a:rPr kumimoji="0" lang="en-US" sz="4500" b="0" i="0" u="none" strike="noStrike" kern="1200" cap="none" spc="0" normalizeH="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 demonstrate our love.</a:t>
            </a:r>
            <a:endParaRPr kumimoji="0" lang="en-US" sz="45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Picture 2" descr="C:\Users\brian\Desktop\storage\Creation Science Discussion Group\other speeches\Fingerworks\IMG12_4361scr.jpg"/>
          <p:cNvPicPr>
            <a:picLocks noChangeAspect="1" noChangeArrowheads="1"/>
          </p:cNvPicPr>
          <p:nvPr/>
        </p:nvPicPr>
        <p:blipFill>
          <a:blip r:embed="rId2">
            <a:lum bright="20000" contrast="-75000"/>
          </a:blip>
          <a:srcRect/>
          <a:stretch>
            <a:fillRect/>
          </a:stretch>
        </p:blipFill>
        <p:spPr bwMode="auto">
          <a:xfrm>
            <a:off x="-609600" y="0"/>
            <a:ext cx="9753600" cy="7315200"/>
          </a:xfrm>
          <a:prstGeom prst="rect">
            <a:avLst/>
          </a:prstGeom>
          <a:noFill/>
        </p:spPr>
      </p:pic>
      <p:sp>
        <p:nvSpPr>
          <p:cNvPr id="4" name="Subtitle 2"/>
          <p:cNvSpPr txBox="1">
            <a:spLocks/>
          </p:cNvSpPr>
          <p:nvPr/>
        </p:nvSpPr>
        <p:spPr>
          <a:xfrm>
            <a:off x="609600" y="838200"/>
            <a:ext cx="8305800" cy="1676400"/>
          </a:xfrm>
          <a:prstGeom prst="rect">
            <a:avLst/>
          </a:prstGeom>
        </p:spPr>
        <p:txBody>
          <a:bodyPr vert="horz" lIns="91440" tIns="45720" rIns="91440" bIns="45720" rtlCol="0">
            <a:noAutofit/>
          </a:bodyPr>
          <a:lstStyle/>
          <a:p>
            <a:pPr lvl="0">
              <a:spcBef>
                <a:spcPct val="20000"/>
              </a:spcBef>
            </a:pPr>
            <a:r>
              <a:rPr kumimoji="0" lang="en-US" sz="45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Remember</a:t>
            </a:r>
            <a:r>
              <a:rPr kumimoji="0" lang="en-US" sz="4500" b="0" i="0" u="none" strike="noStrike" kern="1200" cap="none" spc="0" normalizeH="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 what </a:t>
            </a:r>
            <a:r>
              <a:rPr lang="en-US" sz="4500" dirty="0" smtClean="0">
                <a:effectLst>
                  <a:outerShdw blurRad="38100" dist="38100" dir="2700000" algn="tl">
                    <a:srgbClr val="000000">
                      <a:alpha val="43137"/>
                    </a:srgbClr>
                  </a:outerShdw>
                </a:effectLst>
              </a:rPr>
              <a:t>Pharaoh did</a:t>
            </a:r>
            <a:r>
              <a:rPr kumimoji="0" lang="en-US" sz="4500" b="0" i="0" u="none" strike="noStrike" kern="1200" cap="none" spc="0" normalizeH="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a:t>
            </a:r>
          </a:p>
          <a:p>
            <a:pPr lvl="0">
              <a:spcBef>
                <a:spcPct val="20000"/>
              </a:spcBef>
            </a:pPr>
            <a:endParaRPr lang="en-US" sz="4500" baseline="0" dirty="0" smtClean="0">
              <a:effectLst>
                <a:outerShdw blurRad="38100" dist="38100" dir="2700000" algn="tl">
                  <a:srgbClr val="000000">
                    <a:alpha val="43137"/>
                  </a:srgbClr>
                </a:outerShdw>
              </a:effectLst>
            </a:endParaRPr>
          </a:p>
          <a:p>
            <a:pPr lvl="0">
              <a:spcBef>
                <a:spcPct val="20000"/>
              </a:spcBef>
            </a:pPr>
            <a:r>
              <a:rPr kumimoji="0" lang="en-US" sz="4500" b="0" i="0" u="none" strike="noStrike" kern="1200" cap="none" spc="0" normalizeH="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He chose selfishness.</a:t>
            </a:r>
          </a:p>
          <a:p>
            <a:pPr lvl="0">
              <a:spcBef>
                <a:spcPct val="20000"/>
              </a:spcBef>
            </a:pPr>
            <a:endParaRPr lang="en-US" sz="4500" baseline="0" dirty="0" smtClean="0">
              <a:effectLst>
                <a:outerShdw blurRad="38100" dist="38100" dir="2700000" algn="tl">
                  <a:srgbClr val="000000">
                    <a:alpha val="43137"/>
                  </a:srgbClr>
                </a:outerShdw>
              </a:effectLst>
            </a:endParaRPr>
          </a:p>
          <a:p>
            <a:pPr lvl="0">
              <a:spcBef>
                <a:spcPct val="20000"/>
              </a:spcBef>
            </a:pPr>
            <a:r>
              <a:rPr kumimoji="0" lang="en-US" sz="4500" b="0" i="0" u="none" strike="noStrike" kern="1200" cap="none" spc="0" normalizeH="0" noProof="0" dirty="0" smtClean="0">
                <a:ln>
                  <a:noFill/>
                </a:ln>
                <a:solidFill>
                  <a:schemeClr val="tx1"/>
                </a:solidFill>
                <a:effectLst>
                  <a:outerShdw blurRad="38100" dist="38100" dir="2700000" algn="tl">
                    <a:srgbClr val="000000">
                      <a:alpha val="43137"/>
                    </a:srgbClr>
                  </a:outerShdw>
                </a:effectLst>
                <a:uLnTx/>
                <a:uFillTx/>
                <a:latin typeface="+mn-lt"/>
                <a:ea typeface="+mn-ea"/>
                <a:cs typeface="+mn-cs"/>
              </a:rPr>
              <a:t>God hardened his heart.</a:t>
            </a:r>
            <a:endParaRPr kumimoji="0" lang="en-US" sz="45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2" descr="C:\Users\brian\Desktop\storage\Creation Science Discussion Group\other speeches\Fingerworks\IMG12_4361scr.jpg"/>
          <p:cNvPicPr>
            <a:picLocks noChangeAspect="1" noChangeArrowheads="1"/>
          </p:cNvPicPr>
          <p:nvPr/>
        </p:nvPicPr>
        <p:blipFill>
          <a:blip r:embed="rId2">
            <a:lum bright="20000" contrast="-75000"/>
          </a:blip>
          <a:srcRect/>
          <a:stretch>
            <a:fillRect/>
          </a:stretch>
        </p:blipFill>
        <p:spPr bwMode="auto">
          <a:xfrm>
            <a:off x="-609600" y="0"/>
            <a:ext cx="9753600" cy="7315200"/>
          </a:xfrm>
          <a:prstGeom prst="rect">
            <a:avLst/>
          </a:prstGeom>
          <a:noFill/>
        </p:spPr>
      </p:pic>
      <p:sp>
        <p:nvSpPr>
          <p:cNvPr id="2" name="Title 1"/>
          <p:cNvSpPr>
            <a:spLocks noGrp="1"/>
          </p:cNvSpPr>
          <p:nvPr>
            <p:ph type="ctrTitle"/>
          </p:nvPr>
        </p:nvSpPr>
        <p:spPr>
          <a:xfrm>
            <a:off x="609600" y="-304800"/>
            <a:ext cx="7772400" cy="3810000"/>
          </a:xfrm>
        </p:spPr>
        <p:txBody>
          <a:bodyPr>
            <a:normAutofit/>
          </a:bodyPr>
          <a:lstStyle/>
          <a:p>
            <a:pPr algn="l"/>
            <a:r>
              <a:rPr lang="en-US" sz="5700" dirty="0" smtClean="0"/>
              <a:t>Jesus did miracles in front of the Pharisees. Remember what He said.</a:t>
            </a:r>
            <a:endParaRPr lang="en-US" sz="5700" dirty="0"/>
          </a:p>
        </p:txBody>
      </p:sp>
      <p:sp>
        <p:nvSpPr>
          <p:cNvPr id="3" name="Subtitle 2"/>
          <p:cNvSpPr>
            <a:spLocks noGrp="1"/>
          </p:cNvSpPr>
          <p:nvPr>
            <p:ph type="subTitle" idx="1"/>
          </p:nvPr>
        </p:nvSpPr>
        <p:spPr>
          <a:xfrm>
            <a:off x="304800" y="3276600"/>
            <a:ext cx="8839200" cy="3581400"/>
          </a:xfrm>
        </p:spPr>
        <p:txBody>
          <a:bodyPr>
            <a:noAutofit/>
          </a:bodyPr>
          <a:lstStyle/>
          <a:p>
            <a:pPr algn="l"/>
            <a:r>
              <a:rPr lang="en-US" sz="2900" b="1" dirty="0" smtClean="0">
                <a:solidFill>
                  <a:schemeClr val="tx1">
                    <a:lumMod val="75000"/>
                    <a:lumOff val="25000"/>
                  </a:schemeClr>
                </a:solidFill>
                <a:effectLst>
                  <a:outerShdw blurRad="38100" dist="38100" dir="2700000" algn="tl">
                    <a:srgbClr val="000000">
                      <a:alpha val="43137"/>
                    </a:srgbClr>
                  </a:outerShdw>
                </a:effectLst>
              </a:rPr>
              <a:t>Luke 16:27-31 "Then the rich man said, 'Please, Father Abraham, send him to my father's home. … I want him to warn them about this place of torment so they won't have to come here when they die.‘ "But Abraham said, 'Moses and the prophets have warned them. … If they won't listen to Moses and the prophets, they won't listen even if someone rises from the dead.'" </a:t>
            </a:r>
            <a:endParaRPr lang="en-US" sz="2900" b="1" dirty="0">
              <a:solidFill>
                <a:schemeClr val="tx1">
                  <a:lumMod val="75000"/>
                  <a:lumOff val="25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6" name="Picture 3" descr="C:\Users\brian\Desktop\storage\Creation Science Discussion Group\other speeches\Fingerworks\IMG11_0674scr.jpg"/>
          <p:cNvPicPr>
            <a:picLocks noChangeAspect="1" noChangeArrowheads="1"/>
          </p:cNvPicPr>
          <p:nvPr/>
        </p:nvPicPr>
        <p:blipFill>
          <a:blip r:embed="rId2">
            <a:lum bright="50000" contrast="-50000"/>
          </a:blip>
          <a:srcRect/>
          <a:stretch>
            <a:fillRect/>
          </a:stretch>
        </p:blipFill>
        <p:spPr bwMode="auto">
          <a:xfrm>
            <a:off x="0" y="0"/>
            <a:ext cx="9875838" cy="7904163"/>
          </a:xfrm>
          <a:prstGeom prst="rect">
            <a:avLst/>
          </a:prstGeom>
          <a:noFill/>
        </p:spPr>
      </p:pic>
      <p:sp>
        <p:nvSpPr>
          <p:cNvPr id="3" name="Subtitle 2"/>
          <p:cNvSpPr>
            <a:spLocks noGrp="1"/>
          </p:cNvSpPr>
          <p:nvPr>
            <p:ph type="subTitle" idx="1"/>
          </p:nvPr>
        </p:nvSpPr>
        <p:spPr>
          <a:xfrm>
            <a:off x="304800" y="1676400"/>
            <a:ext cx="8534400" cy="3810000"/>
          </a:xfrm>
        </p:spPr>
        <p:txBody>
          <a:bodyPr>
            <a:noAutofit/>
          </a:bodyPr>
          <a:lstStyle/>
          <a:p>
            <a:pPr algn="l">
              <a:spcBef>
                <a:spcPts val="0"/>
              </a:spcBef>
            </a:pPr>
            <a:r>
              <a:rPr lang="en-US" sz="5000" dirty="0" smtClean="0">
                <a:solidFill>
                  <a:schemeClr val="tx1"/>
                </a:solidFill>
              </a:rPr>
              <a:t>Jesus spoke of Adam.</a:t>
            </a:r>
            <a:br>
              <a:rPr lang="en-US" sz="5000" dirty="0" smtClean="0">
                <a:solidFill>
                  <a:schemeClr val="tx1"/>
                </a:solidFill>
              </a:rPr>
            </a:br>
            <a:r>
              <a:rPr lang="en-US" sz="2200" dirty="0" smtClean="0">
                <a:solidFill>
                  <a:schemeClr val="tx1"/>
                </a:solidFill>
              </a:rPr>
              <a:t>Matthew 19:4 "Haven't you read the Scriptures?" Jesus replied. "They record that from the beginning 'God made them male and female.' </a:t>
            </a:r>
            <a:r>
              <a:rPr lang="en-US" sz="5000" dirty="0" smtClean="0">
                <a:solidFill>
                  <a:schemeClr val="tx1"/>
                </a:solidFill>
              </a:rPr>
              <a:t/>
            </a:r>
            <a:br>
              <a:rPr lang="en-US" sz="5000" dirty="0" smtClean="0">
                <a:solidFill>
                  <a:schemeClr val="tx1"/>
                </a:solidFill>
              </a:rPr>
            </a:br>
            <a:r>
              <a:rPr lang="en-US" sz="5000" dirty="0" smtClean="0">
                <a:solidFill>
                  <a:schemeClr val="tx1"/>
                </a:solidFill>
              </a:rPr>
              <a:t>Jesus spoke of the Flood.</a:t>
            </a:r>
            <a:br>
              <a:rPr lang="en-US" sz="5000" dirty="0" smtClean="0">
                <a:solidFill>
                  <a:schemeClr val="tx1"/>
                </a:solidFill>
              </a:rPr>
            </a:br>
            <a:r>
              <a:rPr lang="en-US" sz="2300" dirty="0" smtClean="0">
                <a:solidFill>
                  <a:schemeClr val="tx1"/>
                </a:solidFill>
              </a:rPr>
              <a:t>Luke 17:27 In those days before the flood, the people enjoyed banquets and parties and weddings right up to the time Noah entered his boat and the flood came to destroy them all.</a:t>
            </a:r>
          </a:p>
          <a:p>
            <a:pPr algn="l">
              <a:spcBef>
                <a:spcPts val="0"/>
              </a:spcBef>
            </a:pPr>
            <a:r>
              <a:rPr lang="en-US" sz="5000" dirty="0" smtClean="0">
                <a:solidFill>
                  <a:schemeClr val="tx1"/>
                </a:solidFill>
              </a:rPr>
              <a:t>Jesus vouched for Moses.</a:t>
            </a:r>
            <a:br>
              <a:rPr lang="en-US" sz="5000" dirty="0" smtClean="0">
                <a:solidFill>
                  <a:schemeClr val="tx1"/>
                </a:solidFill>
              </a:rPr>
            </a:br>
            <a:r>
              <a:rPr lang="en-US" sz="1900" dirty="0" smtClean="0">
                <a:solidFill>
                  <a:schemeClr val="tx1"/>
                </a:solidFill>
              </a:rPr>
              <a:t>Luke 10:26 Jesus replied, "What does the law of Moses say? How do you read it?"</a:t>
            </a:r>
            <a:endParaRPr lang="en-US" sz="1900" dirty="0">
              <a:solidFill>
                <a:schemeClr val="tx1"/>
              </a:solidFill>
            </a:endParaRPr>
          </a:p>
        </p:txBody>
      </p:sp>
      <p:sp>
        <p:nvSpPr>
          <p:cNvPr id="5" name="Subtitle 2"/>
          <p:cNvSpPr txBox="1">
            <a:spLocks/>
          </p:cNvSpPr>
          <p:nvPr/>
        </p:nvSpPr>
        <p:spPr>
          <a:xfrm>
            <a:off x="381000" y="152400"/>
            <a:ext cx="8534400" cy="1905000"/>
          </a:xfrm>
          <a:prstGeom prst="rect">
            <a:avLst/>
          </a:prstGeom>
        </p:spPr>
        <p:txBody>
          <a:bodyPr vert="horz" lIns="91440" tIns="45720" rIns="91440" bIns="45720" rtlCol="0">
            <a:no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500" b="0" i="0" u="none" strike="noStrike" kern="1200" cap="none" spc="0" normalizeH="0" baseline="0" noProof="0" dirty="0" smtClean="0">
                <a:ln>
                  <a:noFill/>
                </a:ln>
                <a:solidFill>
                  <a:schemeClr val="tx1"/>
                </a:solidFill>
                <a:effectLst/>
                <a:uLnTx/>
                <a:uFillTx/>
                <a:latin typeface="+mn-lt"/>
                <a:ea typeface="+mn-ea"/>
                <a:cs typeface="+mn-cs"/>
              </a:rPr>
              <a:t>What sets Genesis apart from the other Pagan myths?</a:t>
            </a:r>
            <a:endParaRPr kumimoji="0" lang="en-US" sz="45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6147" name="Picture 3" descr="C:\Users\brian\Desktop\storage\Creation Science Discussion Group\other speeches\Fingerworks\IMG11_0674scr.jpg"/>
          <p:cNvPicPr>
            <a:picLocks noChangeAspect="1" noChangeArrowheads="1"/>
          </p:cNvPicPr>
          <p:nvPr/>
        </p:nvPicPr>
        <p:blipFill>
          <a:blip r:embed="rId2"/>
          <a:srcRect/>
          <a:stretch>
            <a:fillRect/>
          </a:stretch>
        </p:blipFill>
        <p:spPr bwMode="auto">
          <a:xfrm>
            <a:off x="0" y="0"/>
            <a:ext cx="9875838" cy="7904163"/>
          </a:xfrm>
          <a:prstGeom prst="rect">
            <a:avLst/>
          </a:prstGeom>
          <a:noFill/>
        </p:spPr>
      </p:pic>
      <p:sp>
        <p:nvSpPr>
          <p:cNvPr id="5" name="Title 4"/>
          <p:cNvSpPr>
            <a:spLocks noGrp="1"/>
          </p:cNvSpPr>
          <p:nvPr>
            <p:ph type="ctrTitle"/>
          </p:nvPr>
        </p:nvSpPr>
        <p:spPr>
          <a:xfrm>
            <a:off x="228600" y="457200"/>
            <a:ext cx="3505200" cy="1143000"/>
          </a:xfrm>
        </p:spPr>
        <p:txBody>
          <a:bodyPr>
            <a:noAutofit/>
          </a:bodyPr>
          <a:lstStyle/>
          <a:p>
            <a:r>
              <a:rPr lang="en-US" sz="6000" b="1" dirty="0" smtClean="0">
                <a:solidFill>
                  <a:schemeClr val="bg1"/>
                </a:solidFill>
              </a:rPr>
              <a:t>I believe Jesus.</a:t>
            </a:r>
            <a:endParaRPr lang="en-US" sz="6000" b="1" dirty="0">
              <a:solidFill>
                <a:schemeClr val="bg1"/>
              </a:solidFill>
            </a:endParaRP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123" name="Picture 3" descr="C:\Users\brian\Desktop\storage\Creation Science Discussion Group\other speeches\Fingerworks\IMG30_0505scr.jpg"/>
          <p:cNvPicPr>
            <a:picLocks noChangeAspect="1" noChangeArrowheads="1"/>
          </p:cNvPicPr>
          <p:nvPr/>
        </p:nvPicPr>
        <p:blipFill>
          <a:blip r:embed="rId2"/>
          <a:srcRect/>
          <a:stretch>
            <a:fillRect/>
          </a:stretch>
        </p:blipFill>
        <p:spPr bwMode="auto">
          <a:xfrm>
            <a:off x="0" y="-152400"/>
            <a:ext cx="9753600" cy="7315200"/>
          </a:xfrm>
          <a:prstGeom prst="rect">
            <a:avLst/>
          </a:prstGeom>
          <a:noFill/>
        </p:spPr>
      </p:pic>
      <p:sp>
        <p:nvSpPr>
          <p:cNvPr id="5" name="Title 4"/>
          <p:cNvSpPr>
            <a:spLocks noGrp="1"/>
          </p:cNvSpPr>
          <p:nvPr>
            <p:ph type="ctrTitle"/>
          </p:nvPr>
        </p:nvSpPr>
        <p:spPr>
          <a:xfrm>
            <a:off x="2438400" y="2438399"/>
            <a:ext cx="4343400" cy="914401"/>
          </a:xfrm>
          <a:solidFill>
            <a:schemeClr val="bg1">
              <a:alpha val="40000"/>
            </a:schemeClr>
          </a:solidFill>
        </p:spPr>
        <p:txBody>
          <a:bodyPr/>
          <a:lstStyle/>
          <a:p>
            <a:r>
              <a:rPr lang="en-US" dirty="0" smtClean="0"/>
              <a:t>Call me biased.</a:t>
            </a:r>
            <a:endParaRPr lang="en-US" dirty="0"/>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098" name="Picture 2" descr="C:\Users\brian\Desktop\storage\Creation Science Discussion Group\other speeches\Fingerworks\IMG110830_1128scrpipeC.jpg"/>
          <p:cNvPicPr>
            <a:picLocks noChangeAspect="1" noChangeArrowheads="1"/>
          </p:cNvPicPr>
          <p:nvPr/>
        </p:nvPicPr>
        <p:blipFill>
          <a:blip r:embed="rId2">
            <a:lum bright="40000"/>
          </a:blip>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1143000" y="2514600"/>
            <a:ext cx="7772400" cy="1470025"/>
          </a:xfrm>
        </p:spPr>
        <p:txBody>
          <a:bodyPr>
            <a:normAutofit/>
          </a:bodyPr>
          <a:lstStyle/>
          <a:p>
            <a:pPr algn="l"/>
            <a:r>
              <a:rPr lang="en-US" sz="4000" dirty="0" smtClean="0"/>
              <a:t>What is the quality of your soil?</a:t>
            </a:r>
            <a:endParaRPr lang="en-US" sz="40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26000" b="-2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457200"/>
            <a:ext cx="7772400" cy="1470025"/>
          </a:xfrm>
        </p:spPr>
        <p:txBody>
          <a:bodyPr>
            <a:normAutofit fontScale="90000"/>
          </a:bodyPr>
          <a:lstStyle/>
          <a:p>
            <a:pPr algn="l"/>
            <a:r>
              <a:rPr lang="en-US" dirty="0" smtClean="0">
                <a:effectLst>
                  <a:outerShdw blurRad="38100" dist="38100" dir="2700000" algn="tl">
                    <a:srgbClr val="000000">
                      <a:alpha val="43137"/>
                    </a:srgbClr>
                  </a:outerShdw>
                </a:effectLst>
              </a:rPr>
              <a:t>After years of study, and trying to keep an open mind, I've settled into my position.</a:t>
            </a:r>
            <a:endParaRPr lang="en-US"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371600" y="3352800"/>
            <a:ext cx="7772400" cy="3505200"/>
          </a:xfrm>
        </p:spPr>
        <p:txBody>
          <a:bodyPr>
            <a:normAutofit/>
          </a:bodyPr>
          <a:lstStyle/>
          <a:p>
            <a:pPr algn="l"/>
            <a:r>
              <a:rPr lang="en-US" sz="4000" dirty="0" smtClean="0">
                <a:solidFill>
                  <a:schemeClr val="tx1"/>
                </a:solidFill>
                <a:effectLst>
                  <a:outerShdw blurRad="38100" dist="38100" dir="2700000" algn="tl">
                    <a:srgbClr val="000000">
                      <a:alpha val="43137"/>
                    </a:srgbClr>
                  </a:outerShdw>
                </a:effectLst>
              </a:rPr>
              <a:t>I find it highly doubtful that any atheist could ever convert me from my conviction that God is real and the Earth started a normal week before Adam was formed out of dirt.</a:t>
            </a:r>
            <a:endParaRPr lang="en-US" sz="2500"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074" name="Picture 2" descr="C:\Users\brian\Desktop\storage\Creation Science Discussion Group\other speeches\Fingerworks\IMG16_0578scr.jpg"/>
          <p:cNvPicPr>
            <a:picLocks noChangeAspect="1" noChangeArrowheads="1"/>
          </p:cNvPicPr>
          <p:nvPr/>
        </p:nvPicPr>
        <p:blipFill>
          <a:blip r:embed="rId2">
            <a:lum bright="46000"/>
          </a:blip>
          <a:srcRect/>
          <a:stretch>
            <a:fillRect/>
          </a:stretch>
        </p:blipFill>
        <p:spPr bwMode="auto">
          <a:xfrm>
            <a:off x="0" y="0"/>
            <a:ext cx="11111696" cy="6858000"/>
          </a:xfrm>
          <a:prstGeom prst="rect">
            <a:avLst/>
          </a:prstGeom>
          <a:noFill/>
        </p:spPr>
      </p:pic>
      <p:sp>
        <p:nvSpPr>
          <p:cNvPr id="2" name="Title 1"/>
          <p:cNvSpPr>
            <a:spLocks noGrp="1"/>
          </p:cNvSpPr>
          <p:nvPr>
            <p:ph type="ctrTitle"/>
          </p:nvPr>
        </p:nvSpPr>
        <p:spPr>
          <a:xfrm>
            <a:off x="685800" y="0"/>
            <a:ext cx="7772400" cy="1470025"/>
          </a:xfrm>
        </p:spPr>
        <p:txBody>
          <a:bodyPr>
            <a:normAutofit fontScale="90000"/>
          </a:bodyPr>
          <a:lstStyle/>
          <a:p>
            <a:pPr algn="l"/>
            <a:r>
              <a:rPr lang="en-US" sz="4000" dirty="0" smtClean="0">
                <a:latin typeface="Century" pitchFamily="18" charset="0"/>
              </a:rPr>
              <a:t>For more information, visit: http://FromNoahtoHercules.com/ </a:t>
            </a:r>
            <a:endParaRPr lang="en-US" sz="4000" dirty="0">
              <a:latin typeface="Century" pitchFamily="18" charset="0"/>
            </a:endParaRPr>
          </a:p>
        </p:txBody>
      </p:sp>
      <p:sp>
        <p:nvSpPr>
          <p:cNvPr id="3" name="Title 1"/>
          <p:cNvSpPr txBox="1">
            <a:spLocks/>
          </p:cNvSpPr>
          <p:nvPr/>
        </p:nvSpPr>
        <p:spPr>
          <a:xfrm>
            <a:off x="685800" y="1371600"/>
            <a:ext cx="7772400" cy="41148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1" u="none" strike="noStrike" kern="1200" cap="none" spc="0" normalizeH="0" baseline="0" noProof="0" dirty="0" smtClean="0">
                <a:ln>
                  <a:noFill/>
                </a:ln>
                <a:solidFill>
                  <a:schemeClr val="tx1"/>
                </a:solidFill>
                <a:effectLst/>
                <a:uLnTx/>
                <a:uFillTx/>
                <a:latin typeface="Batang" pitchFamily="18" charset="-127"/>
                <a:ea typeface="Batang" pitchFamily="18" charset="-127"/>
                <a:cs typeface="+mj-cs"/>
              </a:rPr>
              <a:t>Recommended reading:</a:t>
            </a:r>
          </a:p>
          <a:p>
            <a:pPr lvl="0">
              <a:spcBef>
                <a:spcPct val="0"/>
              </a:spcBef>
              <a:defRPr/>
            </a:pPr>
            <a:r>
              <a:rPr lang="en-US" sz="4000" u="sng" dirty="0" smtClean="0"/>
              <a:t>After the Flood</a:t>
            </a:r>
            <a:r>
              <a:rPr lang="en-US" sz="4000" dirty="0" smtClean="0"/>
              <a:t> </a:t>
            </a:r>
            <a:r>
              <a:rPr lang="en-US" sz="3200" dirty="0" smtClean="0"/>
              <a:t>by Bill Cooper</a:t>
            </a:r>
          </a:p>
          <a:p>
            <a:pPr lvl="0">
              <a:spcBef>
                <a:spcPct val="0"/>
              </a:spcBef>
              <a:defRPr/>
            </a:pPr>
            <a:r>
              <a:rPr lang="en-US" sz="2600" dirty="0" smtClean="0"/>
              <a:t>	Genealogies of the kings of Europe back to Noah</a:t>
            </a:r>
          </a:p>
          <a:p>
            <a:pPr lvl="0">
              <a:spcBef>
                <a:spcPct val="0"/>
              </a:spcBef>
              <a:defRPr/>
            </a:pPr>
            <a:r>
              <a:rPr lang="en-US" sz="4400" u="sng" dirty="0" smtClean="0"/>
              <a:t>In the Minds of Men</a:t>
            </a:r>
            <a:r>
              <a:rPr lang="en-US" sz="4400" dirty="0" smtClean="0"/>
              <a:t> </a:t>
            </a:r>
            <a:r>
              <a:rPr lang="en-US" sz="3200" dirty="0" smtClean="0"/>
              <a:t>by Ian Taylor</a:t>
            </a:r>
          </a:p>
          <a:p>
            <a:pPr lvl="0">
              <a:spcBef>
                <a:spcPct val="0"/>
              </a:spcBef>
              <a:defRPr/>
            </a:pPr>
            <a:r>
              <a:rPr lang="en-US" sz="2800" dirty="0" smtClean="0"/>
              <a:t>	The origin of bias in the Theory of Evolution</a:t>
            </a:r>
          </a:p>
          <a:p>
            <a:pPr lvl="0">
              <a:spcBef>
                <a:spcPct val="0"/>
              </a:spcBef>
              <a:defRPr/>
            </a:pPr>
            <a:r>
              <a:rPr lang="en-US" sz="4400" u="sng" dirty="0" smtClean="0"/>
              <a:t>Chronicle</a:t>
            </a:r>
            <a:r>
              <a:rPr lang="en-US" sz="4400" dirty="0" smtClean="0"/>
              <a:t> </a:t>
            </a:r>
            <a:r>
              <a:rPr lang="en-US" sz="3000" dirty="0" smtClean="0"/>
              <a:t>by Eusebius</a:t>
            </a:r>
          </a:p>
          <a:p>
            <a:pPr lvl="0">
              <a:spcBef>
                <a:spcPct val="0"/>
              </a:spcBef>
              <a:defRPr/>
            </a:pPr>
            <a:r>
              <a:rPr lang="en-US" sz="2800" dirty="0" smtClean="0"/>
              <a:t>	Ancient history written with the proper bias.</a:t>
            </a:r>
          </a:p>
        </p:txBody>
      </p:sp>
      <p:sp>
        <p:nvSpPr>
          <p:cNvPr id="4" name="TextBox 3"/>
          <p:cNvSpPr txBox="1"/>
          <p:nvPr/>
        </p:nvSpPr>
        <p:spPr>
          <a:xfrm>
            <a:off x="2438400" y="5562600"/>
            <a:ext cx="6324600" cy="553998"/>
          </a:xfrm>
          <a:prstGeom prst="rect">
            <a:avLst/>
          </a:prstGeom>
          <a:noFill/>
        </p:spPr>
        <p:txBody>
          <a:bodyPr wrap="square" rtlCol="0">
            <a:spAutoFit/>
          </a:bodyPr>
          <a:lstStyle/>
          <a:p>
            <a:r>
              <a:rPr lang="en-US" sz="3000" dirty="0" smtClean="0"/>
              <a:t>These are free online, so no excuses! </a:t>
            </a:r>
            <a:endParaRPr lang="en-US" sz="3000" dirty="0"/>
          </a:p>
        </p:txBody>
      </p:sp>
      <p:sp>
        <p:nvSpPr>
          <p:cNvPr id="5" name="TextBox 4"/>
          <p:cNvSpPr txBox="1"/>
          <p:nvPr/>
        </p:nvSpPr>
        <p:spPr>
          <a:xfrm>
            <a:off x="685800" y="6324600"/>
            <a:ext cx="8229600" cy="400110"/>
          </a:xfrm>
          <a:prstGeom prst="rect">
            <a:avLst/>
          </a:prstGeom>
          <a:noFill/>
        </p:spPr>
        <p:txBody>
          <a:bodyPr wrap="square" rtlCol="0">
            <a:spAutoFit/>
          </a:bodyPr>
          <a:lstStyle/>
          <a:p>
            <a:r>
              <a:rPr lang="en-US" sz="2000" dirty="0" smtClean="0"/>
              <a:t>Special thanks to http://thefingerworks.com for the amazing pictures!</a:t>
            </a:r>
            <a:endParaRPr lang="en-US" sz="20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7170" name="Picture 2" descr="C:\Users\brian\Desktop\storage\Creation Science Discussion Group\other speeches\Fingerworks\IMG15_0163scr.jpg"/>
          <p:cNvPicPr>
            <a:picLocks noChangeAspect="1" noChangeArrowheads="1"/>
          </p:cNvPicPr>
          <p:nvPr/>
        </p:nvPicPr>
        <p:blipFill>
          <a:blip r:embed="rId2"/>
          <a:srcRect/>
          <a:stretch>
            <a:fillRect/>
          </a:stretch>
        </p:blipFill>
        <p:spPr bwMode="auto">
          <a:xfrm>
            <a:off x="-953186" y="1"/>
            <a:ext cx="10097186" cy="6858000"/>
          </a:xfrm>
          <a:prstGeom prst="rect">
            <a:avLst/>
          </a:prstGeom>
          <a:noFill/>
        </p:spPr>
      </p:pic>
      <p:sp>
        <p:nvSpPr>
          <p:cNvPr id="2" name="Title 1"/>
          <p:cNvSpPr>
            <a:spLocks noGrp="1"/>
          </p:cNvSpPr>
          <p:nvPr>
            <p:ph type="ctrTitle"/>
          </p:nvPr>
        </p:nvSpPr>
        <p:spPr>
          <a:xfrm>
            <a:off x="609600" y="1524000"/>
            <a:ext cx="7772400" cy="2514600"/>
          </a:xfrm>
          <a:solidFill>
            <a:schemeClr val="tx1">
              <a:alpha val="50000"/>
            </a:schemeClr>
          </a:solidFill>
        </p:spPr>
        <p:txBody>
          <a:bodyPr>
            <a:normAutofit fontScale="90000"/>
          </a:bodyPr>
          <a:lstStyle/>
          <a:p>
            <a:pPr algn="l"/>
            <a:r>
              <a:rPr lang="en-US" dirty="0" smtClean="0">
                <a:solidFill>
                  <a:schemeClr val="bg1"/>
                </a:solidFill>
              </a:rPr>
              <a:t>It may seem at first glance that I was convinced by the evidence.  Although I think that is true in part, I do not think that is the entire story.</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8001000" cy="1470025"/>
          </a:xfrm>
        </p:spPr>
        <p:txBody>
          <a:bodyPr>
            <a:normAutofit fontScale="90000"/>
          </a:bodyPr>
          <a:lstStyle/>
          <a:p>
            <a:pPr algn="l"/>
            <a:r>
              <a:rPr lang="en-US" dirty="0" smtClean="0"/>
              <a:t>I do NOT aim to present here that the evidence is on the side of Creation.</a:t>
            </a:r>
            <a:endParaRPr lang="en-US" dirty="0"/>
          </a:p>
        </p:txBody>
      </p:sp>
      <p:pic>
        <p:nvPicPr>
          <p:cNvPr id="8194" name="Picture 2" descr="C:\Users\brian\Desktop\storage\Creation Science Discussion Group\other speeches\Fingerworks\IMG08_0072scr.jpg"/>
          <p:cNvPicPr>
            <a:picLocks noChangeAspect="1" noChangeArrowheads="1"/>
          </p:cNvPicPr>
          <p:nvPr/>
        </p:nvPicPr>
        <p:blipFill>
          <a:blip r:embed="rId2"/>
          <a:srcRect/>
          <a:stretch>
            <a:fillRect/>
          </a:stretch>
        </p:blipFill>
        <p:spPr bwMode="auto">
          <a:xfrm>
            <a:off x="1143000" y="1824037"/>
            <a:ext cx="6523038" cy="5033963"/>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04800"/>
            <a:ext cx="7772400" cy="1470025"/>
          </a:xfrm>
        </p:spPr>
        <p:txBody>
          <a:bodyPr/>
          <a:lstStyle/>
          <a:p>
            <a:pPr algn="l"/>
            <a:r>
              <a:rPr lang="en-US" dirty="0" smtClean="0"/>
              <a:t>It is, but that's beside the point.</a:t>
            </a:r>
            <a:endParaRPr lang="en-US" dirty="0"/>
          </a:p>
        </p:txBody>
      </p:sp>
      <p:pic>
        <p:nvPicPr>
          <p:cNvPr id="9218" name="Picture 2" descr="C:\Users\brian\Desktop\storage\Creation Science Discussion Group\other speeches\Fingerworks\IMG08_0072scr.jpg"/>
          <p:cNvPicPr>
            <a:picLocks noChangeAspect="1" noChangeArrowheads="1"/>
          </p:cNvPicPr>
          <p:nvPr/>
        </p:nvPicPr>
        <p:blipFill>
          <a:blip r:embed="rId2"/>
          <a:srcRect/>
          <a:stretch>
            <a:fillRect/>
          </a:stretch>
        </p:blipFill>
        <p:spPr bwMode="auto">
          <a:xfrm>
            <a:off x="1143000" y="1824037"/>
            <a:ext cx="6523037" cy="5033963"/>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26000" b="-2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04800"/>
            <a:ext cx="8153400" cy="5867400"/>
          </a:xfrm>
        </p:spPr>
        <p:txBody>
          <a:bodyPr>
            <a:normAutofit/>
          </a:bodyPr>
          <a:lstStyle/>
          <a:p>
            <a:pPr algn="l"/>
            <a:r>
              <a:rPr lang="en-US" sz="6000" dirty="0" smtClean="0">
                <a:effectLst>
                  <a:outerShdw blurRad="38100" dist="38100" dir="2700000" algn="tl">
                    <a:srgbClr val="000000">
                      <a:alpha val="43137"/>
                    </a:srgbClr>
                  </a:outerShdw>
                </a:effectLst>
              </a:rPr>
              <a:t>Early in my adulthood, </a:t>
            </a:r>
            <a:br>
              <a:rPr lang="en-US" sz="6000" dirty="0" smtClean="0">
                <a:effectLst>
                  <a:outerShdw blurRad="38100" dist="38100" dir="2700000" algn="tl">
                    <a:srgbClr val="000000">
                      <a:alpha val="43137"/>
                    </a:srgbClr>
                  </a:outerShdw>
                </a:effectLst>
              </a:rPr>
            </a:br>
            <a:r>
              <a:rPr lang="en-US" sz="6000" dirty="0" smtClean="0">
                <a:effectLst>
                  <a:outerShdw blurRad="38100" dist="38100" dir="2700000" algn="tl">
                    <a:srgbClr val="000000">
                      <a:alpha val="43137"/>
                    </a:srgbClr>
                  </a:outerShdw>
                </a:effectLst>
              </a:rPr>
              <a:t>I had a friend from my church who went to my school; he and I were both committed young earth creationists.</a:t>
            </a:r>
            <a:endParaRPr lang="en-US" sz="60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10242" name="Picture 2" descr="C:\Users\brian\Desktop\storage\Creation Science Discussion Group\other speeches\Fingerworks\IMG110830_1128scrpipeC.jpg"/>
          <p:cNvPicPr>
            <a:picLocks noChangeAspect="1" noChangeArrowheads="1"/>
          </p:cNvPicPr>
          <p:nvPr/>
        </p:nvPicPr>
        <p:blipFill>
          <a:blip r:embed="rId2">
            <a:lum bright="50000"/>
          </a:blip>
          <a:srcRect/>
          <a:stretch>
            <a:fillRect/>
          </a:stretch>
        </p:blipFill>
        <p:spPr bwMode="auto">
          <a:xfrm>
            <a:off x="0" y="1"/>
            <a:ext cx="9144000" cy="6857999"/>
          </a:xfrm>
          <a:prstGeom prst="rect">
            <a:avLst/>
          </a:prstGeom>
          <a:noFill/>
        </p:spPr>
      </p:pic>
      <p:sp>
        <p:nvSpPr>
          <p:cNvPr id="2" name="Title 1"/>
          <p:cNvSpPr>
            <a:spLocks noGrp="1"/>
          </p:cNvSpPr>
          <p:nvPr>
            <p:ph type="ctrTitle"/>
          </p:nvPr>
        </p:nvSpPr>
        <p:spPr>
          <a:xfrm>
            <a:off x="609600" y="2438400"/>
            <a:ext cx="7772400" cy="1470025"/>
          </a:xfrm>
        </p:spPr>
        <p:txBody>
          <a:bodyPr>
            <a:noAutofit/>
          </a:bodyPr>
          <a:lstStyle/>
          <a:p>
            <a:pPr algn="l"/>
            <a:r>
              <a:rPr lang="en-US" sz="6000" dirty="0" smtClean="0"/>
              <a:t>I aim to show that any evidence presented to us will invariably take a back seat to the fertility of the soil in our hearts.</a:t>
            </a:r>
            <a:endParaRPr lang="en-US" sz="60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11266" name="Picture 2" descr="C:\Users\brian\Desktop\storage\Creation Science Discussion Group\other speeches\Fingerworks\IMG111012_0259scr.jpg"/>
          <p:cNvPicPr>
            <a:picLocks noChangeAspect="1" noChangeArrowheads="1"/>
          </p:cNvPicPr>
          <p:nvPr/>
        </p:nvPicPr>
        <p:blipFill>
          <a:blip r:embed="rId2"/>
          <a:srcRect/>
          <a:stretch>
            <a:fillRect/>
          </a:stretch>
        </p:blipFill>
        <p:spPr bwMode="auto">
          <a:xfrm>
            <a:off x="-5105400" y="-2819400"/>
            <a:ext cx="18288000" cy="13925550"/>
          </a:xfrm>
          <a:prstGeom prst="rect">
            <a:avLst/>
          </a:prstGeom>
          <a:noFill/>
        </p:spPr>
      </p:pic>
      <p:sp>
        <p:nvSpPr>
          <p:cNvPr id="2" name="Title 1"/>
          <p:cNvSpPr>
            <a:spLocks noGrp="1"/>
          </p:cNvSpPr>
          <p:nvPr>
            <p:ph type="ctrTitle"/>
          </p:nvPr>
        </p:nvSpPr>
        <p:spPr>
          <a:xfrm>
            <a:off x="685800" y="4495800"/>
            <a:ext cx="7772400" cy="1470025"/>
          </a:xfrm>
        </p:spPr>
        <p:txBody>
          <a:bodyPr>
            <a:noAutofit/>
          </a:bodyPr>
          <a:lstStyle/>
          <a:p>
            <a:pPr algn="l"/>
            <a:r>
              <a:rPr lang="en-US" sz="5100" dirty="0" smtClean="0">
                <a:solidFill>
                  <a:schemeClr val="bg1"/>
                </a:solidFill>
              </a:rPr>
              <a:t>It is our bias that determines what we are able to see and accept for evidence.</a:t>
            </a:r>
            <a:endParaRPr lang="en-US" sz="5100" dirty="0">
              <a:solidFill>
                <a:schemeClr val="bg1"/>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12290" name="Picture 2" descr="C:\Users\brian\Desktop\storage\Creation Science Discussion Group\other speeches\Fingerworks\IMG111012_0259scr.jpg"/>
          <p:cNvPicPr>
            <a:picLocks noChangeAspect="1" noChangeArrowheads="1"/>
          </p:cNvPicPr>
          <p:nvPr/>
        </p:nvPicPr>
        <p:blipFill>
          <a:blip r:embed="rId2"/>
          <a:srcRect/>
          <a:stretch>
            <a:fillRect/>
          </a:stretch>
        </p:blipFill>
        <p:spPr bwMode="auto">
          <a:xfrm>
            <a:off x="-5105400" y="-2819400"/>
            <a:ext cx="18288001" cy="13925551"/>
          </a:xfrm>
          <a:prstGeom prst="rect">
            <a:avLst/>
          </a:prstGeom>
          <a:noFill/>
        </p:spPr>
      </p:pic>
      <p:sp>
        <p:nvSpPr>
          <p:cNvPr id="2" name="Title 1"/>
          <p:cNvSpPr>
            <a:spLocks noGrp="1"/>
          </p:cNvSpPr>
          <p:nvPr>
            <p:ph type="ctrTitle"/>
          </p:nvPr>
        </p:nvSpPr>
        <p:spPr>
          <a:xfrm>
            <a:off x="762000" y="304800"/>
            <a:ext cx="3810000" cy="2362200"/>
          </a:xfrm>
          <a:solidFill>
            <a:schemeClr val="bg1">
              <a:alpha val="75000"/>
            </a:schemeClr>
          </a:solidFill>
        </p:spPr>
        <p:txBody>
          <a:bodyPr>
            <a:normAutofit fontScale="90000"/>
          </a:bodyPr>
          <a:lstStyle/>
          <a:p>
            <a:pPr algn="l"/>
            <a:r>
              <a:rPr lang="en-US" dirty="0" smtClean="0"/>
              <a:t>Bias defined: </a:t>
            </a:r>
            <a:br>
              <a:rPr lang="en-US" dirty="0" smtClean="0"/>
            </a:br>
            <a:r>
              <a:rPr lang="en-US" dirty="0" smtClean="0"/>
              <a:t>An emotional inclination to a particular view.</a:t>
            </a:r>
            <a:endParaRPr lang="en-US" dirty="0"/>
          </a:p>
        </p:txBody>
      </p:sp>
      <p:sp>
        <p:nvSpPr>
          <p:cNvPr id="3" name="Subtitle 2"/>
          <p:cNvSpPr>
            <a:spLocks noGrp="1"/>
          </p:cNvSpPr>
          <p:nvPr>
            <p:ph type="subTitle" idx="1"/>
          </p:nvPr>
        </p:nvSpPr>
        <p:spPr>
          <a:xfrm>
            <a:off x="1752600" y="4495800"/>
            <a:ext cx="6400800" cy="1295400"/>
          </a:xfrm>
        </p:spPr>
        <p:txBody>
          <a:bodyPr>
            <a:normAutofit lnSpcReduction="10000"/>
          </a:bodyPr>
          <a:lstStyle/>
          <a:p>
            <a:pPr algn="l"/>
            <a:r>
              <a:rPr lang="en-US" sz="4000" dirty="0" smtClean="0">
                <a:solidFill>
                  <a:schemeClr val="bg1"/>
                </a:solidFill>
              </a:rPr>
              <a:t>Bias will often influence how you accept or reject evidence.</a:t>
            </a:r>
            <a:endParaRPr lang="en-US" sz="2500" dirty="0">
              <a:solidFill>
                <a:schemeClr val="bg1"/>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12290" name="Picture 2" descr="C:\Users\brian\Desktop\storage\Creation Science Discussion Group\other speeches\Fingerworks\IMG111012_0259scr.jpg"/>
          <p:cNvPicPr>
            <a:picLocks noChangeAspect="1" noChangeArrowheads="1"/>
          </p:cNvPicPr>
          <p:nvPr/>
        </p:nvPicPr>
        <p:blipFill>
          <a:blip r:embed="rId2"/>
          <a:srcRect/>
          <a:stretch>
            <a:fillRect/>
          </a:stretch>
        </p:blipFill>
        <p:spPr bwMode="auto">
          <a:xfrm>
            <a:off x="-5105400" y="-2819400"/>
            <a:ext cx="18288001" cy="13925551"/>
          </a:xfrm>
          <a:prstGeom prst="rect">
            <a:avLst/>
          </a:prstGeom>
          <a:noFill/>
        </p:spPr>
      </p:pic>
      <p:sp>
        <p:nvSpPr>
          <p:cNvPr id="5" name="Title 1"/>
          <p:cNvSpPr txBox="1">
            <a:spLocks/>
          </p:cNvSpPr>
          <p:nvPr/>
        </p:nvSpPr>
        <p:spPr>
          <a:xfrm>
            <a:off x="838200" y="4191000"/>
            <a:ext cx="7772400" cy="1470025"/>
          </a:xfrm>
          <a:prstGeom prst="rect">
            <a:avLst/>
          </a:prstGeom>
        </p:spPr>
        <p:txBody>
          <a:bodyPr vert="horz" lIns="91440" tIns="45720" rIns="91440" bIns="45720" rtlCol="0" anchor="ct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bg1"/>
                </a:solidFill>
                <a:effectLst/>
                <a:uLnTx/>
                <a:uFillTx/>
                <a:latin typeface="+mj-lt"/>
                <a:ea typeface="+mj-ea"/>
                <a:cs typeface="+mj-cs"/>
              </a:rPr>
              <a:t>Any position that has allowed for human evaluation will include bias.</a:t>
            </a:r>
            <a:endParaRPr kumimoji="0" lang="en-US" sz="44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13314" name="Picture 2" descr="C:\Users\brian\Desktop\storage\Creation Science Discussion Group\other speeches\Fingerworks\IMG29_0265scr.jpg"/>
          <p:cNvPicPr>
            <a:picLocks noChangeAspect="1" noChangeArrowheads="1"/>
          </p:cNvPicPr>
          <p:nvPr/>
        </p:nvPicPr>
        <p:blipFill>
          <a:blip r:embed="rId2"/>
          <a:srcRect/>
          <a:stretch>
            <a:fillRect/>
          </a:stretch>
        </p:blipFill>
        <p:spPr bwMode="auto">
          <a:xfrm>
            <a:off x="-1503363" y="-228600"/>
            <a:ext cx="10647363" cy="7437438"/>
          </a:xfrm>
          <a:prstGeom prst="rect">
            <a:avLst/>
          </a:prstGeom>
          <a:noFill/>
        </p:spPr>
      </p:pic>
      <p:sp>
        <p:nvSpPr>
          <p:cNvPr id="2" name="Title 1"/>
          <p:cNvSpPr>
            <a:spLocks noGrp="1"/>
          </p:cNvSpPr>
          <p:nvPr>
            <p:ph type="ctrTitle"/>
          </p:nvPr>
        </p:nvSpPr>
        <p:spPr>
          <a:xfrm>
            <a:off x="381000" y="304800"/>
            <a:ext cx="3429000" cy="2286000"/>
          </a:xfrm>
        </p:spPr>
        <p:txBody>
          <a:bodyPr>
            <a:normAutofit/>
          </a:bodyPr>
          <a:lstStyle/>
          <a:p>
            <a:pPr algn="l"/>
            <a:r>
              <a:rPr lang="en-US" dirty="0" smtClean="0">
                <a:solidFill>
                  <a:schemeClr val="bg1"/>
                </a:solidFill>
              </a:rPr>
              <a:t>The question is not </a:t>
            </a:r>
            <a:r>
              <a:rPr lang="en-US" i="1" dirty="0" smtClean="0">
                <a:solidFill>
                  <a:schemeClr val="bg1"/>
                </a:solidFill>
              </a:rPr>
              <a:t>if</a:t>
            </a:r>
            <a:r>
              <a:rPr lang="en-US" dirty="0" smtClean="0">
                <a:solidFill>
                  <a:schemeClr val="bg1"/>
                </a:solidFill>
              </a:rPr>
              <a:t> there is bias.</a:t>
            </a:r>
            <a:endParaRPr lang="en-US" dirty="0">
              <a:solidFill>
                <a:schemeClr val="bg1"/>
              </a:solidFill>
            </a:endParaRPr>
          </a:p>
        </p:txBody>
      </p:sp>
      <p:sp>
        <p:nvSpPr>
          <p:cNvPr id="3" name="Subtitle 2"/>
          <p:cNvSpPr>
            <a:spLocks noGrp="1"/>
          </p:cNvSpPr>
          <p:nvPr>
            <p:ph type="subTitle" idx="1"/>
          </p:nvPr>
        </p:nvSpPr>
        <p:spPr>
          <a:xfrm>
            <a:off x="5029200" y="609600"/>
            <a:ext cx="4114800" cy="1828800"/>
          </a:xfrm>
        </p:spPr>
        <p:txBody>
          <a:bodyPr>
            <a:normAutofit lnSpcReduction="10000"/>
          </a:bodyPr>
          <a:lstStyle/>
          <a:p>
            <a:pPr algn="l"/>
            <a:r>
              <a:rPr lang="en-US" sz="4000" dirty="0" smtClean="0">
                <a:solidFill>
                  <a:schemeClr val="bg1"/>
                </a:solidFill>
              </a:rPr>
              <a:t>The question is what does your bias support.</a:t>
            </a:r>
            <a:endParaRPr lang="en-US" sz="2500" dirty="0">
              <a:solidFill>
                <a:schemeClr val="bg1"/>
              </a:solidFill>
            </a:endParaRPr>
          </a:p>
        </p:txBody>
      </p:sp>
      <p:sp>
        <p:nvSpPr>
          <p:cNvPr id="4" name="Subtitle 2"/>
          <p:cNvSpPr txBox="1">
            <a:spLocks/>
          </p:cNvSpPr>
          <p:nvPr/>
        </p:nvSpPr>
        <p:spPr>
          <a:xfrm>
            <a:off x="4419600" y="4953000"/>
            <a:ext cx="4267200" cy="12192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4000" dirty="0" smtClean="0">
                <a:solidFill>
                  <a:schemeClr val="bg1"/>
                </a:solidFill>
              </a:rPr>
              <a:t>…and I can prove it.</a:t>
            </a:r>
            <a:endParaRPr kumimoji="0" lang="en-US" sz="2500" b="0" i="0" u="none" strike="noStrike" kern="1200" cap="none" spc="0" normalizeH="0" baseline="0" noProof="0" dirty="0" smtClean="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13314" name="Picture 2" descr="C:\Users\brian\Desktop\storage\Creation Science Discussion Group\other speeches\Fingerworks\IMG29_0265scr.jpg"/>
          <p:cNvPicPr>
            <a:picLocks noChangeAspect="1" noChangeArrowheads="1"/>
          </p:cNvPicPr>
          <p:nvPr/>
        </p:nvPicPr>
        <p:blipFill>
          <a:blip r:embed="rId2"/>
          <a:srcRect/>
          <a:stretch>
            <a:fillRect/>
          </a:stretch>
        </p:blipFill>
        <p:spPr bwMode="auto">
          <a:xfrm>
            <a:off x="-1503363" y="-228600"/>
            <a:ext cx="10647363" cy="7437438"/>
          </a:xfrm>
          <a:prstGeom prst="rect">
            <a:avLst/>
          </a:prstGeom>
          <a:noFill/>
        </p:spPr>
      </p:pic>
      <p:sp>
        <p:nvSpPr>
          <p:cNvPr id="2" name="Title 1"/>
          <p:cNvSpPr>
            <a:spLocks noGrp="1"/>
          </p:cNvSpPr>
          <p:nvPr>
            <p:ph type="ctrTitle"/>
          </p:nvPr>
        </p:nvSpPr>
        <p:spPr>
          <a:xfrm>
            <a:off x="381000" y="304800"/>
            <a:ext cx="3429000" cy="2286000"/>
          </a:xfrm>
        </p:spPr>
        <p:txBody>
          <a:bodyPr>
            <a:normAutofit/>
          </a:bodyPr>
          <a:lstStyle/>
          <a:p>
            <a:pPr algn="l"/>
            <a:r>
              <a:rPr lang="en-US" dirty="0" smtClean="0">
                <a:solidFill>
                  <a:schemeClr val="bg1"/>
                </a:solidFill>
              </a:rPr>
              <a:t>The question is not </a:t>
            </a:r>
            <a:r>
              <a:rPr lang="en-US" i="1" dirty="0" smtClean="0">
                <a:solidFill>
                  <a:schemeClr val="bg1"/>
                </a:solidFill>
              </a:rPr>
              <a:t>if</a:t>
            </a:r>
            <a:r>
              <a:rPr lang="en-US" dirty="0" smtClean="0">
                <a:solidFill>
                  <a:schemeClr val="bg1"/>
                </a:solidFill>
              </a:rPr>
              <a:t> there is bias.</a:t>
            </a:r>
            <a:endParaRPr lang="en-US" dirty="0">
              <a:solidFill>
                <a:schemeClr val="bg1"/>
              </a:solidFill>
            </a:endParaRPr>
          </a:p>
        </p:txBody>
      </p:sp>
      <p:sp>
        <p:nvSpPr>
          <p:cNvPr id="3" name="Subtitle 2"/>
          <p:cNvSpPr>
            <a:spLocks noGrp="1"/>
          </p:cNvSpPr>
          <p:nvPr>
            <p:ph type="subTitle" idx="1"/>
          </p:nvPr>
        </p:nvSpPr>
        <p:spPr>
          <a:xfrm>
            <a:off x="5029200" y="609600"/>
            <a:ext cx="4114800" cy="1828800"/>
          </a:xfrm>
        </p:spPr>
        <p:txBody>
          <a:bodyPr>
            <a:normAutofit lnSpcReduction="10000"/>
          </a:bodyPr>
          <a:lstStyle/>
          <a:p>
            <a:pPr algn="l"/>
            <a:r>
              <a:rPr lang="en-US" sz="4000" dirty="0" smtClean="0">
                <a:solidFill>
                  <a:schemeClr val="bg1"/>
                </a:solidFill>
              </a:rPr>
              <a:t>The question is what does your bias support.</a:t>
            </a:r>
            <a:endParaRPr lang="en-US" sz="2500" dirty="0">
              <a:solidFill>
                <a:schemeClr val="bg1"/>
              </a:solidFill>
            </a:endParaRPr>
          </a:p>
        </p:txBody>
      </p:sp>
      <p:sp>
        <p:nvSpPr>
          <p:cNvPr id="4" name="Subtitle 2"/>
          <p:cNvSpPr txBox="1">
            <a:spLocks/>
          </p:cNvSpPr>
          <p:nvPr/>
        </p:nvSpPr>
        <p:spPr>
          <a:xfrm>
            <a:off x="4419600" y="5029200"/>
            <a:ext cx="4267200" cy="1219200"/>
          </a:xfrm>
          <a:prstGeom prst="rect">
            <a:avLst/>
          </a:prstGeom>
        </p:spPr>
        <p:txBody>
          <a:bodyPr vert="horz" lIns="91440" tIns="45720" rIns="91440" bIns="45720" rtlCol="0">
            <a:normAutofit lnSpcReduction="10000"/>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4000" dirty="0" smtClean="0">
                <a:solidFill>
                  <a:schemeClr val="bg1"/>
                </a:solidFill>
              </a:rPr>
              <a:t>…and I can prove it.</a:t>
            </a:r>
            <a:br>
              <a:rPr lang="en-US" sz="4000" dirty="0" smtClean="0">
                <a:solidFill>
                  <a:schemeClr val="bg1"/>
                </a:solidFill>
              </a:rPr>
            </a:br>
            <a:r>
              <a:rPr lang="en-US" sz="4000" dirty="0" smtClean="0">
                <a:solidFill>
                  <a:schemeClr val="bg1"/>
                </a:solidFill>
              </a:rPr>
              <a:t>(I think…)</a:t>
            </a:r>
            <a:endParaRPr kumimoji="0" lang="en-US" sz="2500" b="0" i="0" u="none" strike="noStrike" kern="1200" cap="none" spc="0" normalizeH="0" baseline="0" noProof="0" dirty="0" smtClean="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14338" name="Picture 2" descr="C:\Users\brian\Desktop\storage\Creation Science Discussion Group\other speeches\Fingerworks\IMG23_0712scr.jpg"/>
          <p:cNvPicPr>
            <a:picLocks noChangeAspect="1" noChangeArrowheads="1"/>
          </p:cNvPicPr>
          <p:nvPr/>
        </p:nvPicPr>
        <p:blipFill>
          <a:blip r:embed="rId2"/>
          <a:srcRect/>
          <a:stretch>
            <a:fillRect/>
          </a:stretch>
        </p:blipFill>
        <p:spPr bwMode="auto">
          <a:xfrm>
            <a:off x="-609601" y="0"/>
            <a:ext cx="9753601" cy="8229600"/>
          </a:xfrm>
          <a:prstGeom prst="rect">
            <a:avLst/>
          </a:prstGeom>
          <a:noFill/>
        </p:spPr>
      </p:pic>
      <p:sp>
        <p:nvSpPr>
          <p:cNvPr id="2" name="Title 1"/>
          <p:cNvSpPr>
            <a:spLocks noGrp="1"/>
          </p:cNvSpPr>
          <p:nvPr>
            <p:ph type="ctrTitle"/>
          </p:nvPr>
        </p:nvSpPr>
        <p:spPr>
          <a:xfrm>
            <a:off x="228600" y="1981200"/>
            <a:ext cx="4724400" cy="5715000"/>
          </a:xfrm>
        </p:spPr>
        <p:txBody>
          <a:bodyPr>
            <a:normAutofit/>
          </a:bodyPr>
          <a:lstStyle/>
          <a:p>
            <a:pPr algn="l"/>
            <a:r>
              <a:rPr lang="en-US" sz="4000" dirty="0" smtClean="0">
                <a:effectLst>
                  <a:outerShdw blurRad="38100" dist="38100" dir="2700000" algn="tl">
                    <a:srgbClr val="000000">
                      <a:alpha val="43137"/>
                    </a:srgbClr>
                  </a:outerShdw>
                </a:effectLst>
              </a:rPr>
              <a:t>Science is supposed to be based in objectivity - raw facts that lead to unemotional conclusions.</a:t>
            </a:r>
            <a:endParaRPr lang="en-US" sz="40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15362" name="Picture 2" descr="C:\Users\brian\Desktop\storage\Creation Science Discussion Group\other speeches\Fingerworks\IMG23_0712scr.jpg"/>
          <p:cNvPicPr>
            <a:picLocks noChangeAspect="1" noChangeArrowheads="1"/>
          </p:cNvPicPr>
          <p:nvPr/>
        </p:nvPicPr>
        <p:blipFill>
          <a:blip r:embed="rId2">
            <a:lum bright="50000" contrast="-50000"/>
          </a:blip>
          <a:srcRect/>
          <a:stretch>
            <a:fillRect/>
          </a:stretch>
        </p:blipFill>
        <p:spPr bwMode="auto">
          <a:xfrm>
            <a:off x="-609601" y="0"/>
            <a:ext cx="9753601" cy="8229601"/>
          </a:xfrm>
          <a:prstGeom prst="rect">
            <a:avLst/>
          </a:prstGeom>
          <a:noFill/>
        </p:spPr>
      </p:pic>
      <p:sp>
        <p:nvSpPr>
          <p:cNvPr id="2" name="Title 1"/>
          <p:cNvSpPr>
            <a:spLocks noGrp="1"/>
          </p:cNvSpPr>
          <p:nvPr>
            <p:ph type="ctrTitle"/>
          </p:nvPr>
        </p:nvSpPr>
        <p:spPr>
          <a:xfrm>
            <a:off x="152400" y="3505200"/>
            <a:ext cx="8763000" cy="1393825"/>
          </a:xfrm>
        </p:spPr>
        <p:txBody>
          <a:bodyPr>
            <a:noAutofit/>
          </a:bodyPr>
          <a:lstStyle/>
          <a:p>
            <a:pPr algn="l"/>
            <a:r>
              <a:rPr lang="en-US" sz="3500" dirty="0" smtClean="0">
                <a:effectLst>
                  <a:outerShdw blurRad="38100" dist="38100" dir="2700000" algn="tl">
                    <a:srgbClr val="000000">
                      <a:alpha val="43137"/>
                    </a:srgbClr>
                  </a:outerShdw>
                </a:effectLst>
              </a:rPr>
              <a:t>The scientific method can be traced through:</a:t>
            </a:r>
            <a:r>
              <a:rPr lang="en-US" sz="3800" dirty="0" smtClean="0">
                <a:effectLst>
                  <a:outerShdw blurRad="38100" dist="38100" dir="2700000" algn="tl">
                    <a:srgbClr val="000000">
                      <a:alpha val="43137"/>
                    </a:srgbClr>
                  </a:outerShdw>
                </a:effectLst>
              </a:rPr>
              <a:t/>
            </a:r>
            <a:br>
              <a:rPr lang="en-US" sz="3800" dirty="0" smtClean="0">
                <a:effectLst>
                  <a:outerShdw blurRad="38100" dist="38100" dir="2700000" algn="tl">
                    <a:srgbClr val="000000">
                      <a:alpha val="43137"/>
                    </a:srgbClr>
                  </a:outerShdw>
                </a:effectLst>
              </a:rPr>
            </a:br>
            <a:r>
              <a:rPr lang="en-US" sz="1200" dirty="0" smtClean="0">
                <a:effectLst>
                  <a:outerShdw blurRad="38100" dist="38100" dir="2700000" algn="tl">
                    <a:srgbClr val="000000">
                      <a:alpha val="43137"/>
                    </a:srgbClr>
                  </a:outerShdw>
                </a:effectLst>
              </a:rPr>
              <a:t/>
            </a:r>
            <a:br>
              <a:rPr lang="en-US" sz="1200" dirty="0" smtClean="0">
                <a:effectLst>
                  <a:outerShdw blurRad="38100" dist="38100" dir="2700000" algn="tl">
                    <a:srgbClr val="000000">
                      <a:alpha val="43137"/>
                    </a:srgbClr>
                  </a:outerShdw>
                </a:effectLst>
              </a:rPr>
            </a:br>
            <a:r>
              <a:rPr lang="en-US" sz="3600" u="sng" dirty="0" smtClean="0">
                <a:effectLst>
                  <a:outerShdw blurRad="38100" dist="38100" dir="2700000" algn="tl">
                    <a:srgbClr val="000000">
                      <a:alpha val="43137"/>
                    </a:srgbClr>
                  </a:outerShdw>
                </a:effectLst>
              </a:rPr>
              <a:t>René Descartes</a:t>
            </a:r>
            <a:r>
              <a:rPr lang="en-US" sz="3600" dirty="0" smtClean="0">
                <a:effectLst>
                  <a:outerShdw blurRad="38100" dist="38100" dir="2700000" algn="tl">
                    <a:srgbClr val="000000">
                      <a:alpha val="43137"/>
                    </a:srgbClr>
                  </a:outerShdw>
                </a:effectLst>
              </a:rPr>
              <a:t> – who rid his mind of all bias </a:t>
            </a:r>
            <a:br>
              <a:rPr lang="en-US" sz="3600" dirty="0" smtClean="0">
                <a:effectLst>
                  <a:outerShdw blurRad="38100" dist="38100" dir="2700000" algn="tl">
                    <a:srgbClr val="000000">
                      <a:alpha val="43137"/>
                    </a:srgbClr>
                  </a:outerShdw>
                </a:effectLst>
              </a:rPr>
            </a:br>
            <a:r>
              <a:rPr lang="en-US" sz="3600" u="sng" dirty="0" smtClean="0">
                <a:effectLst>
                  <a:outerShdw blurRad="38100" dist="38100" dir="2700000" algn="tl">
                    <a:srgbClr val="000000">
                      <a:alpha val="43137"/>
                    </a:srgbClr>
                  </a:outerShdw>
                </a:effectLst>
              </a:rPr>
              <a:t>Francis Bacon</a:t>
            </a:r>
            <a:r>
              <a:rPr lang="en-US" sz="3600" dirty="0" smtClean="0">
                <a:effectLst>
                  <a:outerShdw blurRad="38100" dist="38100" dir="2700000" algn="tl">
                    <a:srgbClr val="000000">
                      <a:alpha val="43137"/>
                    </a:srgbClr>
                  </a:outerShdw>
                </a:effectLst>
              </a:rPr>
              <a:t> – who described science in terms of cause and effect (experiments)</a:t>
            </a:r>
            <a:br>
              <a:rPr lang="en-US" sz="3600" dirty="0" smtClean="0">
                <a:effectLst>
                  <a:outerShdw blurRad="38100" dist="38100" dir="2700000" algn="tl">
                    <a:srgbClr val="000000">
                      <a:alpha val="43137"/>
                    </a:srgbClr>
                  </a:outerShdw>
                </a:effectLst>
              </a:rPr>
            </a:br>
            <a:r>
              <a:rPr lang="en-US" sz="3600" u="sng" dirty="0" smtClean="0">
                <a:effectLst>
                  <a:outerShdw blurRad="38100" dist="38100" dir="2700000" algn="tl">
                    <a:srgbClr val="000000">
                      <a:alpha val="43137"/>
                    </a:srgbClr>
                  </a:outerShdw>
                </a:effectLst>
              </a:rPr>
              <a:t>Karl Popper</a:t>
            </a:r>
            <a:r>
              <a:rPr lang="en-US" sz="3600" dirty="0" smtClean="0">
                <a:effectLst>
                  <a:outerShdw blurRad="38100" dist="38100" dir="2700000" algn="tl">
                    <a:srgbClr val="000000">
                      <a:alpha val="43137"/>
                    </a:srgbClr>
                  </a:outerShdw>
                </a:effectLst>
              </a:rPr>
              <a:t> – </a:t>
            </a:r>
            <a:r>
              <a:rPr lang="en-US" sz="3600" dirty="0" err="1" smtClean="0">
                <a:effectLst>
                  <a:outerShdw blurRad="38100" dist="38100" dir="2700000" algn="tl">
                    <a:srgbClr val="000000">
                      <a:alpha val="43137"/>
                    </a:srgbClr>
                  </a:outerShdw>
                </a:effectLst>
              </a:rPr>
              <a:t>falsifiability</a:t>
            </a:r>
            <a:r>
              <a:rPr lang="en-US" sz="3600" dirty="0" smtClean="0">
                <a:effectLst>
                  <a:outerShdw blurRad="38100" dist="38100" dir="2700000" algn="tl">
                    <a:srgbClr val="000000">
                      <a:alpha val="43137"/>
                    </a:srgbClr>
                  </a:outerShdw>
                </a:effectLst>
              </a:rPr>
              <a:t> </a:t>
            </a:r>
            <a:r>
              <a:rPr lang="en-US" sz="3800" dirty="0" smtClean="0">
                <a:effectLst>
                  <a:outerShdw blurRad="38100" dist="38100" dir="2700000" algn="tl">
                    <a:srgbClr val="000000">
                      <a:alpha val="43137"/>
                    </a:srgbClr>
                  </a:outerShdw>
                </a:effectLst>
              </a:rPr>
              <a:t/>
            </a:r>
            <a:br>
              <a:rPr lang="en-US" sz="3800" dirty="0" smtClean="0">
                <a:effectLst>
                  <a:outerShdw blurRad="38100" dist="38100" dir="2700000" algn="tl">
                    <a:srgbClr val="000000">
                      <a:alpha val="43137"/>
                    </a:srgbClr>
                  </a:outerShdw>
                </a:effectLst>
              </a:rPr>
            </a:br>
            <a:r>
              <a:rPr lang="en-US" sz="1800" dirty="0" smtClean="0">
                <a:effectLst>
                  <a:outerShdw blurRad="38100" dist="38100" dir="2700000" algn="tl">
                    <a:srgbClr val="000000">
                      <a:alpha val="43137"/>
                    </a:srgbClr>
                  </a:outerShdw>
                </a:effectLst>
              </a:rPr>
              <a:t/>
            </a:r>
            <a:br>
              <a:rPr lang="en-US" sz="1800" dirty="0" smtClean="0">
                <a:effectLst>
                  <a:outerShdw blurRad="38100" dist="38100" dir="2700000" algn="tl">
                    <a:srgbClr val="000000">
                      <a:alpha val="43137"/>
                    </a:srgbClr>
                  </a:outerShdw>
                </a:effectLst>
              </a:rPr>
            </a:br>
            <a:r>
              <a:rPr lang="en-US" sz="3800" dirty="0" smtClean="0">
                <a:effectLst>
                  <a:outerShdw blurRad="38100" dist="38100" dir="2700000" algn="tl">
                    <a:srgbClr val="000000">
                      <a:alpha val="43137"/>
                    </a:srgbClr>
                  </a:outerShdw>
                </a:effectLst>
              </a:rPr>
              <a:t>They defined how we can </a:t>
            </a:r>
            <a:r>
              <a:rPr lang="en-US" sz="3800" i="1" dirty="0" smtClean="0">
                <a:effectLst>
                  <a:outerShdw blurRad="38100" dist="38100" dir="2700000" algn="tl">
                    <a:srgbClr val="000000">
                      <a:alpha val="43137"/>
                    </a:srgbClr>
                  </a:outerShdw>
                </a:effectLst>
                <a:latin typeface="Book Antiqua" pitchFamily="18" charset="0"/>
              </a:rPr>
              <a:t>know</a:t>
            </a:r>
            <a:r>
              <a:rPr lang="en-US" sz="3800" dirty="0" smtClean="0">
                <a:effectLst>
                  <a:outerShdw blurRad="38100" dist="38100" dir="2700000" algn="tl">
                    <a:srgbClr val="000000">
                      <a:alpha val="43137"/>
                    </a:srgbClr>
                  </a:outerShdw>
                </a:effectLst>
              </a:rPr>
              <a:t> things without appealing to feeling.</a:t>
            </a:r>
            <a:br>
              <a:rPr lang="en-US" sz="3800" dirty="0" smtClean="0">
                <a:effectLst>
                  <a:outerShdw blurRad="38100" dist="38100" dir="2700000" algn="tl">
                    <a:srgbClr val="000000">
                      <a:alpha val="43137"/>
                    </a:srgbClr>
                  </a:outerShdw>
                </a:effectLst>
              </a:rPr>
            </a:br>
            <a:r>
              <a:rPr lang="en-US" sz="1800" dirty="0" smtClean="0">
                <a:effectLst>
                  <a:outerShdw blurRad="38100" dist="38100" dir="2700000" algn="tl">
                    <a:srgbClr val="000000">
                      <a:alpha val="43137"/>
                    </a:srgbClr>
                  </a:outerShdw>
                </a:effectLst>
              </a:rPr>
              <a:t/>
            </a:r>
            <a:br>
              <a:rPr lang="en-US" sz="1800" dirty="0" smtClean="0">
                <a:effectLst>
                  <a:outerShdw blurRad="38100" dist="38100" dir="2700000" algn="tl">
                    <a:srgbClr val="000000">
                      <a:alpha val="43137"/>
                    </a:srgbClr>
                  </a:outerShdw>
                </a:effectLst>
              </a:rPr>
            </a:br>
            <a:r>
              <a:rPr lang="en-US" sz="3800" dirty="0" smtClean="0">
                <a:effectLst>
                  <a:outerShdw blurRad="38100" dist="38100" dir="2700000" algn="tl">
                    <a:srgbClr val="000000">
                      <a:alpha val="43137"/>
                    </a:srgbClr>
                  </a:outerShdw>
                </a:effectLst>
              </a:rPr>
              <a:t>They set limits for “science” or knowledge.</a:t>
            </a:r>
            <a:br>
              <a:rPr lang="en-US" sz="3800" dirty="0" smtClean="0">
                <a:effectLst>
                  <a:outerShdw blurRad="38100" dist="38100" dir="2700000" algn="tl">
                    <a:srgbClr val="000000">
                      <a:alpha val="43137"/>
                    </a:srgbClr>
                  </a:outerShdw>
                </a:effectLst>
              </a:rPr>
            </a:br>
            <a:r>
              <a:rPr lang="en-US" sz="3800" dirty="0" smtClean="0">
                <a:effectLst>
                  <a:outerShdw blurRad="38100" dist="38100" dir="2700000" algn="tl">
                    <a:srgbClr val="000000">
                      <a:alpha val="43137"/>
                    </a:srgbClr>
                  </a:outerShdw>
                </a:effectLst>
              </a:rPr>
              <a:t/>
            </a:r>
            <a:br>
              <a:rPr lang="en-US" sz="3800" dirty="0" smtClean="0">
                <a:effectLst>
                  <a:outerShdw blurRad="38100" dist="38100" dir="2700000" algn="tl">
                    <a:srgbClr val="000000">
                      <a:alpha val="43137"/>
                    </a:srgbClr>
                  </a:outerShdw>
                </a:effectLst>
              </a:rPr>
            </a:br>
            <a:endParaRPr lang="en-US" sz="38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16386" name="Picture 2" descr="C:\Users\brian\Desktop\storage\Creation Science Discussion Group\other speeches\Fingerworks\IMG23_0712scr.jpg"/>
          <p:cNvPicPr>
            <a:picLocks noChangeAspect="1" noChangeArrowheads="1"/>
          </p:cNvPicPr>
          <p:nvPr/>
        </p:nvPicPr>
        <p:blipFill>
          <a:blip r:embed="rId2"/>
          <a:srcRect/>
          <a:stretch>
            <a:fillRect/>
          </a:stretch>
        </p:blipFill>
        <p:spPr bwMode="auto">
          <a:xfrm>
            <a:off x="-609601" y="0"/>
            <a:ext cx="9753601" cy="8229600"/>
          </a:xfrm>
          <a:prstGeom prst="rect">
            <a:avLst/>
          </a:prstGeom>
          <a:noFill/>
        </p:spPr>
      </p:pic>
      <p:sp>
        <p:nvSpPr>
          <p:cNvPr id="2" name="Title 1"/>
          <p:cNvSpPr>
            <a:spLocks noGrp="1"/>
          </p:cNvSpPr>
          <p:nvPr>
            <p:ph type="ctrTitle"/>
          </p:nvPr>
        </p:nvSpPr>
        <p:spPr>
          <a:xfrm>
            <a:off x="1981200" y="2590800"/>
            <a:ext cx="4648200" cy="1470025"/>
          </a:xfrm>
          <a:solidFill>
            <a:schemeClr val="bg1">
              <a:alpha val="80000"/>
            </a:schemeClr>
          </a:solidFill>
        </p:spPr>
        <p:txBody>
          <a:bodyPr/>
          <a:lstStyle/>
          <a:p>
            <a:pPr algn="l"/>
            <a:r>
              <a:rPr lang="en-US" dirty="0" smtClean="0"/>
              <a:t>If it </a:t>
            </a:r>
            <a:r>
              <a:rPr lang="en-US" dirty="0" err="1" smtClean="0"/>
              <a:t>ain’t</a:t>
            </a:r>
            <a:r>
              <a:rPr lang="en-US" dirty="0" smtClean="0"/>
              <a:t> falsifiable, </a:t>
            </a:r>
            <a:br>
              <a:rPr lang="en-US" dirty="0" smtClean="0"/>
            </a:br>
            <a:r>
              <a:rPr lang="en-US" dirty="0" smtClean="0"/>
              <a:t>	it </a:t>
            </a:r>
            <a:r>
              <a:rPr lang="en-US" dirty="0" err="1" smtClean="0"/>
              <a:t>ain’t</a:t>
            </a:r>
            <a:r>
              <a:rPr lang="en-US" dirty="0" smtClean="0"/>
              <a:t> science.</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0"/>
            <a:ext cx="7772400" cy="1470025"/>
          </a:xfrm>
        </p:spPr>
        <p:txBody>
          <a:bodyPr/>
          <a:lstStyle/>
          <a:p>
            <a:pPr algn="l"/>
            <a:r>
              <a:rPr lang="en-US" dirty="0" smtClean="0"/>
              <a:t>Science works like Mathematics</a:t>
            </a:r>
            <a:endParaRPr lang="en-US" dirty="0"/>
          </a:p>
        </p:txBody>
      </p:sp>
      <p:sp>
        <p:nvSpPr>
          <p:cNvPr id="3" name="Subtitle 2"/>
          <p:cNvSpPr>
            <a:spLocks noGrp="1"/>
          </p:cNvSpPr>
          <p:nvPr>
            <p:ph type="subTitle" idx="1"/>
          </p:nvPr>
        </p:nvSpPr>
        <p:spPr>
          <a:xfrm>
            <a:off x="533400" y="1447800"/>
            <a:ext cx="8382000" cy="4267200"/>
          </a:xfrm>
        </p:spPr>
        <p:txBody>
          <a:bodyPr>
            <a:normAutofit fontScale="77500" lnSpcReduction="20000"/>
          </a:bodyPr>
          <a:lstStyle/>
          <a:p>
            <a:pPr algn="l"/>
            <a:r>
              <a:rPr lang="en-US" sz="4000" dirty="0" smtClean="0">
                <a:solidFill>
                  <a:schemeClr val="tx1"/>
                </a:solidFill>
              </a:rPr>
              <a:t>Both work great if:</a:t>
            </a:r>
          </a:p>
          <a:p>
            <a:pPr marL="742950" indent="-742950" algn="l">
              <a:buFont typeface="+mj-lt"/>
              <a:buAutoNum type="arabicPeriod"/>
            </a:pPr>
            <a:r>
              <a:rPr lang="en-US" sz="4000" dirty="0" smtClean="0">
                <a:solidFill>
                  <a:schemeClr val="tx1"/>
                </a:solidFill>
              </a:rPr>
              <a:t>Your equation is correct</a:t>
            </a:r>
          </a:p>
          <a:p>
            <a:pPr marL="1200150" lvl="1" indent="-742950" algn="l">
              <a:buFont typeface="Arial" pitchFamily="34" charset="0"/>
              <a:buChar char="•"/>
            </a:pPr>
            <a:r>
              <a:rPr lang="en-US" sz="3600" dirty="0" smtClean="0">
                <a:solidFill>
                  <a:schemeClr val="tx1"/>
                </a:solidFill>
              </a:rPr>
              <a:t>Your logic is sound</a:t>
            </a:r>
          </a:p>
          <a:p>
            <a:pPr marL="742950" indent="-742950" algn="l">
              <a:buFont typeface="+mj-lt"/>
              <a:buAutoNum type="arabicPeriod"/>
            </a:pPr>
            <a:r>
              <a:rPr lang="en-US" sz="4000" dirty="0" smtClean="0">
                <a:solidFill>
                  <a:schemeClr val="tx1"/>
                </a:solidFill>
              </a:rPr>
              <a:t>Your variables are accurate</a:t>
            </a:r>
          </a:p>
          <a:p>
            <a:pPr marL="1200150" lvl="1" indent="-742950" algn="l">
              <a:buFont typeface="Arial" pitchFamily="34" charset="0"/>
              <a:buChar char="•"/>
            </a:pPr>
            <a:r>
              <a:rPr lang="en-US" sz="3600" dirty="0" smtClean="0">
                <a:solidFill>
                  <a:schemeClr val="tx1"/>
                </a:solidFill>
              </a:rPr>
              <a:t>Your experiments and assumptions are solid</a:t>
            </a:r>
          </a:p>
          <a:p>
            <a:pPr marL="742950" indent="-742950" algn="l">
              <a:buFont typeface="+mj-lt"/>
              <a:buAutoNum type="arabicPeriod"/>
            </a:pPr>
            <a:r>
              <a:rPr lang="en-US" sz="4000" dirty="0" smtClean="0">
                <a:solidFill>
                  <a:schemeClr val="tx1"/>
                </a:solidFill>
              </a:rPr>
              <a:t>You’re not missing something</a:t>
            </a:r>
          </a:p>
          <a:p>
            <a:pPr marL="1200150" lvl="1" indent="-742950" algn="l">
              <a:buFont typeface="Arial" pitchFamily="34" charset="0"/>
              <a:buChar char="•"/>
            </a:pPr>
            <a:r>
              <a:rPr lang="en-US" sz="3600" dirty="0" smtClean="0">
                <a:solidFill>
                  <a:schemeClr val="tx1"/>
                </a:solidFill>
              </a:rPr>
              <a:t>Like thrust in Newton’s gravity </a:t>
            </a:r>
          </a:p>
          <a:p>
            <a:pPr marL="1200150" lvl="1" indent="-742950" algn="l">
              <a:buFont typeface="Arial" pitchFamily="34" charset="0"/>
              <a:buChar char="•"/>
            </a:pPr>
            <a:r>
              <a:rPr lang="en-US" sz="3600" dirty="0" smtClean="0">
                <a:solidFill>
                  <a:schemeClr val="tx1"/>
                </a:solidFill>
              </a:rPr>
              <a:t>Like spiritual and unrepeatable events</a:t>
            </a:r>
            <a:endParaRPr lang="en-US" sz="2100" dirty="0">
              <a:solidFill>
                <a:schemeClr val="tx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26000" b="-2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90600" y="457200"/>
            <a:ext cx="7772400" cy="5486400"/>
          </a:xfrm>
        </p:spPr>
        <p:txBody>
          <a:bodyPr>
            <a:normAutofit/>
          </a:bodyPr>
          <a:lstStyle/>
          <a:p>
            <a:pPr algn="l"/>
            <a:r>
              <a:rPr lang="en-US" sz="6000" dirty="0" smtClean="0">
                <a:effectLst>
                  <a:outerShdw blurRad="38100" dist="38100" dir="2700000" algn="tl">
                    <a:srgbClr val="000000">
                      <a:alpha val="43137"/>
                    </a:srgbClr>
                  </a:outerShdw>
                </a:effectLst>
              </a:rPr>
              <a:t>We both liked to read.  </a:t>
            </a:r>
            <a:br>
              <a:rPr lang="en-US" sz="6000" dirty="0" smtClean="0">
                <a:effectLst>
                  <a:outerShdw blurRad="38100" dist="38100" dir="2700000" algn="tl">
                    <a:srgbClr val="000000">
                      <a:alpha val="43137"/>
                    </a:srgbClr>
                  </a:outerShdw>
                </a:effectLst>
              </a:rPr>
            </a:br>
            <a:r>
              <a:rPr lang="en-US" sz="6000" dirty="0" smtClean="0">
                <a:effectLst>
                  <a:outerShdw blurRad="38100" dist="38100" dir="2700000" algn="tl">
                    <a:srgbClr val="000000">
                      <a:alpha val="43137"/>
                    </a:srgbClr>
                  </a:outerShdw>
                </a:effectLst>
              </a:rPr>
              <a:t>We both liked to learn.</a:t>
            </a:r>
            <a:endParaRPr lang="en-US" sz="60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0"/>
            <a:ext cx="7772400" cy="1470025"/>
          </a:xfrm>
        </p:spPr>
        <p:txBody>
          <a:bodyPr/>
          <a:lstStyle/>
          <a:p>
            <a:pPr algn="l"/>
            <a:r>
              <a:rPr lang="en-US" dirty="0" smtClean="0"/>
              <a:t>Science works like Mathematics</a:t>
            </a:r>
            <a:endParaRPr lang="en-US" dirty="0"/>
          </a:p>
        </p:txBody>
      </p:sp>
      <p:sp>
        <p:nvSpPr>
          <p:cNvPr id="3" name="Subtitle 2"/>
          <p:cNvSpPr>
            <a:spLocks noGrp="1"/>
          </p:cNvSpPr>
          <p:nvPr>
            <p:ph type="subTitle" idx="1"/>
          </p:nvPr>
        </p:nvSpPr>
        <p:spPr>
          <a:xfrm>
            <a:off x="533400" y="1295400"/>
            <a:ext cx="4419600" cy="990600"/>
          </a:xfrm>
        </p:spPr>
        <p:txBody>
          <a:bodyPr>
            <a:normAutofit/>
          </a:bodyPr>
          <a:lstStyle/>
          <a:p>
            <a:pPr algn="l"/>
            <a:r>
              <a:rPr lang="en-US" sz="2100" dirty="0" smtClean="0">
                <a:solidFill>
                  <a:schemeClr val="tx1"/>
                </a:solidFill>
              </a:rPr>
              <a:t>Let’s assume that you can measure a man’s weight by his height.</a:t>
            </a:r>
            <a:endParaRPr lang="en-US" sz="2100" dirty="0">
              <a:solidFill>
                <a:schemeClr val="tx1"/>
              </a:solidFill>
            </a:endParaRPr>
          </a:p>
        </p:txBody>
      </p:sp>
      <p:pic>
        <p:nvPicPr>
          <p:cNvPr id="1026" name="Picture 2"/>
          <p:cNvPicPr>
            <a:picLocks noChangeAspect="1" noChangeArrowheads="1"/>
          </p:cNvPicPr>
          <p:nvPr/>
        </p:nvPicPr>
        <p:blipFill>
          <a:blip r:embed="rId2"/>
          <a:stretch>
            <a:fillRect/>
          </a:stretch>
        </p:blipFill>
        <p:spPr bwMode="auto">
          <a:xfrm>
            <a:off x="5039686" y="1295400"/>
            <a:ext cx="2923841" cy="850024"/>
          </a:xfrm>
          <a:prstGeom prst="rect">
            <a:avLst/>
          </a:prstGeom>
          <a:noFill/>
          <a:ln w="9525">
            <a:noFill/>
            <a:miter lim="800000"/>
            <a:headEnd/>
            <a:tailEnd/>
          </a:ln>
          <a:effectLst/>
        </p:spPr>
      </p:pic>
      <p:sp>
        <p:nvSpPr>
          <p:cNvPr id="10" name="Rectangle 9"/>
          <p:cNvSpPr/>
          <p:nvPr/>
        </p:nvSpPr>
        <p:spPr>
          <a:xfrm>
            <a:off x="5581230" y="6858000"/>
            <a:ext cx="3562770" cy="369332"/>
          </a:xfrm>
          <a:prstGeom prst="rect">
            <a:avLst/>
          </a:prstGeom>
        </p:spPr>
        <p:txBody>
          <a:bodyPr wrap="none">
            <a:spAutoFit/>
          </a:bodyPr>
          <a:lstStyle/>
          <a:p>
            <a:r>
              <a:rPr lang="en-US" dirty="0" smtClean="0"/>
              <a:t>http://www.nhlbisupport.com/bmi/</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0"/>
            <a:ext cx="7772400" cy="1470025"/>
          </a:xfrm>
        </p:spPr>
        <p:txBody>
          <a:bodyPr/>
          <a:lstStyle/>
          <a:p>
            <a:pPr algn="l"/>
            <a:r>
              <a:rPr lang="en-US" dirty="0" smtClean="0"/>
              <a:t>Science works like Mathematics</a:t>
            </a:r>
            <a:endParaRPr lang="en-US" dirty="0"/>
          </a:p>
        </p:txBody>
      </p:sp>
      <p:sp>
        <p:nvSpPr>
          <p:cNvPr id="3" name="Subtitle 2"/>
          <p:cNvSpPr>
            <a:spLocks noGrp="1"/>
          </p:cNvSpPr>
          <p:nvPr>
            <p:ph type="subTitle" idx="1"/>
          </p:nvPr>
        </p:nvSpPr>
        <p:spPr>
          <a:xfrm>
            <a:off x="533400" y="1295400"/>
            <a:ext cx="4419600" cy="990600"/>
          </a:xfrm>
        </p:spPr>
        <p:txBody>
          <a:bodyPr>
            <a:normAutofit/>
          </a:bodyPr>
          <a:lstStyle/>
          <a:p>
            <a:pPr algn="l"/>
            <a:r>
              <a:rPr lang="en-US" sz="2100" dirty="0" smtClean="0">
                <a:solidFill>
                  <a:schemeClr val="tx1"/>
                </a:solidFill>
              </a:rPr>
              <a:t>Let’s assume that you can measure a man’s weight by his height.</a:t>
            </a:r>
            <a:endParaRPr lang="en-US" sz="2100" dirty="0">
              <a:solidFill>
                <a:schemeClr val="tx1"/>
              </a:solidFill>
            </a:endParaRPr>
          </a:p>
        </p:txBody>
      </p:sp>
      <p:pic>
        <p:nvPicPr>
          <p:cNvPr id="1026" name="Picture 2"/>
          <p:cNvPicPr>
            <a:picLocks noChangeAspect="1" noChangeArrowheads="1"/>
          </p:cNvPicPr>
          <p:nvPr/>
        </p:nvPicPr>
        <p:blipFill>
          <a:blip r:embed="rId2"/>
          <a:stretch>
            <a:fillRect/>
          </a:stretch>
        </p:blipFill>
        <p:spPr bwMode="auto">
          <a:xfrm>
            <a:off x="5039686" y="1295400"/>
            <a:ext cx="2923841" cy="850024"/>
          </a:xfrm>
          <a:prstGeom prst="rect">
            <a:avLst/>
          </a:prstGeom>
          <a:noFill/>
          <a:ln w="9525">
            <a:noFill/>
            <a:miter lim="800000"/>
            <a:headEnd/>
            <a:tailEnd/>
          </a:ln>
          <a:effectLst/>
        </p:spPr>
      </p:pic>
      <p:sp>
        <p:nvSpPr>
          <p:cNvPr id="5" name="Subtitle 2"/>
          <p:cNvSpPr txBox="1">
            <a:spLocks/>
          </p:cNvSpPr>
          <p:nvPr/>
        </p:nvSpPr>
        <p:spPr>
          <a:xfrm>
            <a:off x="533400" y="2209800"/>
            <a:ext cx="8229600" cy="9906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100" b="0" i="0" u="none" strike="noStrike" kern="1200" cap="none" spc="0" normalizeH="0" baseline="0" noProof="0" dirty="0" smtClean="0">
                <a:ln>
                  <a:noFill/>
                </a:ln>
                <a:solidFill>
                  <a:schemeClr val="tx1"/>
                </a:solidFill>
                <a:effectLst/>
                <a:uLnTx/>
                <a:uFillTx/>
                <a:latin typeface="+mn-lt"/>
                <a:ea typeface="+mn-ea"/>
                <a:cs typeface="+mn-cs"/>
              </a:rPr>
              <a:t>If you input the proper variables,</a:t>
            </a:r>
            <a:r>
              <a:rPr kumimoji="0" lang="en-US" sz="2100" b="0" i="0" u="none" strike="noStrike" kern="1200" cap="none" spc="0" normalizeH="0" noProof="0" dirty="0" smtClean="0">
                <a:ln>
                  <a:noFill/>
                </a:ln>
                <a:solidFill>
                  <a:schemeClr val="tx1"/>
                </a:solidFill>
                <a:effectLst/>
                <a:uLnTx/>
                <a:uFillTx/>
                <a:latin typeface="+mn-lt"/>
                <a:ea typeface="+mn-ea"/>
                <a:cs typeface="+mn-cs"/>
              </a:rPr>
              <a:t> you will get the same answer every time.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2100" dirty="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2100" baseline="0" dirty="0" smtClean="0"/>
          </a:p>
        </p:txBody>
      </p:sp>
      <p:sp>
        <p:nvSpPr>
          <p:cNvPr id="6" name="Subtitle 2"/>
          <p:cNvSpPr txBox="1">
            <a:spLocks/>
          </p:cNvSpPr>
          <p:nvPr/>
        </p:nvSpPr>
        <p:spPr>
          <a:xfrm>
            <a:off x="533400" y="2667000"/>
            <a:ext cx="8229600" cy="13716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100" b="0" i="0" u="none" strike="noStrike" kern="1200" cap="none" spc="0" normalizeH="0" baseline="0" noProof="0" dirty="0" smtClean="0">
                <a:ln>
                  <a:noFill/>
                </a:ln>
                <a:solidFill>
                  <a:schemeClr val="tx1"/>
                </a:solidFill>
                <a:effectLst/>
                <a:uLnTx/>
                <a:uFillTx/>
                <a:latin typeface="+mn-lt"/>
                <a:ea typeface="+mn-ea"/>
                <a:cs typeface="+mn-cs"/>
              </a:rPr>
              <a:t>A 6’-0” man is 72” tall.</a:t>
            </a:r>
            <a:r>
              <a:rPr kumimoji="0" lang="en-US" sz="2100" b="0" i="0" u="none" strike="noStrike" kern="1200" cap="none" spc="0" normalizeH="0" noProof="0" dirty="0" smtClean="0">
                <a:ln>
                  <a:noFill/>
                </a:ln>
                <a:solidFill>
                  <a:schemeClr val="tx1"/>
                </a:solidFill>
                <a:effectLst/>
                <a:uLnTx/>
                <a:uFillTx/>
                <a:latin typeface="+mn-lt"/>
                <a:ea typeface="+mn-ea"/>
                <a:cs typeface="+mn-cs"/>
              </a:rPr>
              <a:t>  A 180 lb weight is normal.</a:t>
            </a:r>
            <a:endParaRPr lang="en-US" sz="2100" baseline="0" dirty="0" smtClean="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2100" dirty="0" smtClean="0"/>
              <a:t>A 5’-0” woman is 60” tall.  A 150 lb weight is normal.</a:t>
            </a:r>
            <a:endParaRPr lang="en-US" sz="2100" baseline="0" dirty="0" smtClean="0"/>
          </a:p>
        </p:txBody>
      </p:sp>
      <p:sp>
        <p:nvSpPr>
          <p:cNvPr id="10" name="Rectangle 9"/>
          <p:cNvSpPr/>
          <p:nvPr/>
        </p:nvSpPr>
        <p:spPr>
          <a:xfrm>
            <a:off x="5581230" y="6858000"/>
            <a:ext cx="3562770" cy="369332"/>
          </a:xfrm>
          <a:prstGeom prst="rect">
            <a:avLst/>
          </a:prstGeom>
        </p:spPr>
        <p:txBody>
          <a:bodyPr wrap="none">
            <a:spAutoFit/>
          </a:bodyPr>
          <a:lstStyle/>
          <a:p>
            <a:r>
              <a:rPr lang="en-US" dirty="0" smtClean="0"/>
              <a:t>http://www.nhlbisupport.com/bmi/</a:t>
            </a:r>
            <a:endParaRPr lang="en-US" dirty="0"/>
          </a:p>
        </p:txBody>
      </p:sp>
      <p:sp>
        <p:nvSpPr>
          <p:cNvPr id="11" name="Rectangle 10"/>
          <p:cNvSpPr/>
          <p:nvPr/>
        </p:nvSpPr>
        <p:spPr>
          <a:xfrm>
            <a:off x="4876800" y="990600"/>
            <a:ext cx="3733800" cy="307777"/>
          </a:xfrm>
          <a:prstGeom prst="rect">
            <a:avLst/>
          </a:prstGeom>
        </p:spPr>
        <p:txBody>
          <a:bodyPr wrap="square">
            <a:spAutoFit/>
          </a:bodyPr>
          <a:lstStyle/>
          <a:p>
            <a:r>
              <a:rPr lang="en-US" sz="1400" dirty="0" smtClean="0"/>
              <a:t>See BMI (body mass index) for a better ratio</a:t>
            </a:r>
            <a:endParaRPr lang="en-US" sz="14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0"/>
            <a:ext cx="7772400" cy="1470025"/>
          </a:xfrm>
        </p:spPr>
        <p:txBody>
          <a:bodyPr/>
          <a:lstStyle/>
          <a:p>
            <a:pPr algn="l"/>
            <a:r>
              <a:rPr lang="en-US" dirty="0" smtClean="0"/>
              <a:t>Science works like Mathematics</a:t>
            </a:r>
            <a:endParaRPr lang="en-US" dirty="0"/>
          </a:p>
        </p:txBody>
      </p:sp>
      <p:sp>
        <p:nvSpPr>
          <p:cNvPr id="3" name="Subtitle 2"/>
          <p:cNvSpPr>
            <a:spLocks noGrp="1"/>
          </p:cNvSpPr>
          <p:nvPr>
            <p:ph type="subTitle" idx="1"/>
          </p:nvPr>
        </p:nvSpPr>
        <p:spPr>
          <a:xfrm>
            <a:off x="533400" y="1295400"/>
            <a:ext cx="4419600" cy="990600"/>
          </a:xfrm>
        </p:spPr>
        <p:txBody>
          <a:bodyPr>
            <a:normAutofit/>
          </a:bodyPr>
          <a:lstStyle/>
          <a:p>
            <a:pPr algn="l"/>
            <a:r>
              <a:rPr lang="en-US" sz="2100" dirty="0" smtClean="0">
                <a:solidFill>
                  <a:schemeClr val="tx1"/>
                </a:solidFill>
              </a:rPr>
              <a:t>Let’s assume that you can measure a man’s weight by his height.</a:t>
            </a:r>
            <a:endParaRPr lang="en-US" sz="2100" dirty="0">
              <a:solidFill>
                <a:schemeClr val="tx1"/>
              </a:solidFill>
            </a:endParaRPr>
          </a:p>
        </p:txBody>
      </p:sp>
      <p:pic>
        <p:nvPicPr>
          <p:cNvPr id="1026" name="Picture 2"/>
          <p:cNvPicPr>
            <a:picLocks noChangeAspect="1" noChangeArrowheads="1"/>
          </p:cNvPicPr>
          <p:nvPr/>
        </p:nvPicPr>
        <p:blipFill>
          <a:blip r:embed="rId2"/>
          <a:stretch>
            <a:fillRect/>
          </a:stretch>
        </p:blipFill>
        <p:spPr bwMode="auto">
          <a:xfrm>
            <a:off x="5039686" y="1295400"/>
            <a:ext cx="2923841" cy="850024"/>
          </a:xfrm>
          <a:prstGeom prst="rect">
            <a:avLst/>
          </a:prstGeom>
          <a:noFill/>
          <a:ln w="9525">
            <a:noFill/>
            <a:miter lim="800000"/>
            <a:headEnd/>
            <a:tailEnd/>
          </a:ln>
          <a:effectLst/>
        </p:spPr>
      </p:pic>
      <p:sp>
        <p:nvSpPr>
          <p:cNvPr id="5" name="Subtitle 2"/>
          <p:cNvSpPr txBox="1">
            <a:spLocks/>
          </p:cNvSpPr>
          <p:nvPr/>
        </p:nvSpPr>
        <p:spPr>
          <a:xfrm>
            <a:off x="533400" y="2209800"/>
            <a:ext cx="8229600" cy="9906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100" b="0" i="0" u="none" strike="noStrike" kern="1200" cap="none" spc="0" normalizeH="0" baseline="0" noProof="0" dirty="0" smtClean="0">
                <a:ln>
                  <a:noFill/>
                </a:ln>
                <a:solidFill>
                  <a:schemeClr val="tx1"/>
                </a:solidFill>
                <a:effectLst/>
                <a:uLnTx/>
                <a:uFillTx/>
                <a:latin typeface="+mn-lt"/>
                <a:ea typeface="+mn-ea"/>
                <a:cs typeface="+mn-cs"/>
              </a:rPr>
              <a:t>If you input the proper variables,</a:t>
            </a:r>
            <a:r>
              <a:rPr kumimoji="0" lang="en-US" sz="2100" b="0" i="0" u="none" strike="noStrike" kern="1200" cap="none" spc="0" normalizeH="0" noProof="0" dirty="0" smtClean="0">
                <a:ln>
                  <a:noFill/>
                </a:ln>
                <a:solidFill>
                  <a:schemeClr val="tx1"/>
                </a:solidFill>
                <a:effectLst/>
                <a:uLnTx/>
                <a:uFillTx/>
                <a:latin typeface="+mn-lt"/>
                <a:ea typeface="+mn-ea"/>
                <a:cs typeface="+mn-cs"/>
              </a:rPr>
              <a:t> you will get the same answer every time.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2100" dirty="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2100" baseline="0" dirty="0" smtClean="0"/>
          </a:p>
        </p:txBody>
      </p:sp>
      <p:sp>
        <p:nvSpPr>
          <p:cNvPr id="6" name="Subtitle 2"/>
          <p:cNvSpPr txBox="1">
            <a:spLocks/>
          </p:cNvSpPr>
          <p:nvPr/>
        </p:nvSpPr>
        <p:spPr>
          <a:xfrm>
            <a:off x="533400" y="2667000"/>
            <a:ext cx="8229600" cy="13716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100" b="0" i="0" u="none" strike="noStrike" kern="1200" cap="none" spc="0" normalizeH="0" baseline="0" noProof="0" dirty="0" smtClean="0">
                <a:ln>
                  <a:noFill/>
                </a:ln>
                <a:solidFill>
                  <a:schemeClr val="tx1"/>
                </a:solidFill>
                <a:effectLst/>
                <a:uLnTx/>
                <a:uFillTx/>
                <a:latin typeface="+mn-lt"/>
                <a:ea typeface="+mn-ea"/>
                <a:cs typeface="+mn-cs"/>
              </a:rPr>
              <a:t>A 6’-0” man is 72” tall.</a:t>
            </a:r>
            <a:r>
              <a:rPr kumimoji="0" lang="en-US" sz="2100" b="0" i="0" u="none" strike="noStrike" kern="1200" cap="none" spc="0" normalizeH="0" noProof="0" dirty="0" smtClean="0">
                <a:ln>
                  <a:noFill/>
                </a:ln>
                <a:solidFill>
                  <a:schemeClr val="tx1"/>
                </a:solidFill>
                <a:effectLst/>
                <a:uLnTx/>
                <a:uFillTx/>
                <a:latin typeface="+mn-lt"/>
                <a:ea typeface="+mn-ea"/>
                <a:cs typeface="+mn-cs"/>
              </a:rPr>
              <a:t>  A 180 lb weight is normal.</a:t>
            </a:r>
            <a:endParaRPr lang="en-US" sz="2100" baseline="0" dirty="0" smtClean="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2100" dirty="0" smtClean="0"/>
              <a:t>A 5’-0” woman is 60” tall.  A 150 lb weight is normal.</a:t>
            </a:r>
            <a:endParaRPr lang="en-US" sz="2100" baseline="0" dirty="0" smtClean="0"/>
          </a:p>
        </p:txBody>
      </p:sp>
      <p:sp>
        <p:nvSpPr>
          <p:cNvPr id="7" name="Subtitle 2"/>
          <p:cNvSpPr txBox="1">
            <a:spLocks/>
          </p:cNvSpPr>
          <p:nvPr/>
        </p:nvSpPr>
        <p:spPr>
          <a:xfrm>
            <a:off x="533400" y="3505200"/>
            <a:ext cx="8229600" cy="13716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100" b="0" i="0" u="none" strike="noStrike" kern="1200" cap="none" spc="0" normalizeH="0" baseline="0" noProof="0" dirty="0" smtClean="0">
                <a:ln>
                  <a:noFill/>
                </a:ln>
                <a:solidFill>
                  <a:schemeClr val="tx1"/>
                </a:solidFill>
                <a:effectLst/>
                <a:uLnTx/>
                <a:uFillTx/>
                <a:latin typeface="+mn-lt"/>
                <a:ea typeface="+mn-ea"/>
                <a:cs typeface="+mn-cs"/>
              </a:rPr>
              <a:t>You</a:t>
            </a:r>
            <a:r>
              <a:rPr kumimoji="0" lang="en-US" sz="2100" b="0" i="0" u="none" strike="noStrike" kern="1200" cap="none" spc="0" normalizeH="0" noProof="0" dirty="0" smtClean="0">
                <a:ln>
                  <a:noFill/>
                </a:ln>
                <a:solidFill>
                  <a:schemeClr val="tx1"/>
                </a:solidFill>
                <a:effectLst/>
                <a:uLnTx/>
                <a:uFillTx/>
                <a:latin typeface="+mn-lt"/>
                <a:ea typeface="+mn-ea"/>
                <a:cs typeface="+mn-cs"/>
              </a:rPr>
              <a:t> will likely notice that we are assuming inches and lbs.</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2100" baseline="0" dirty="0" smtClean="0"/>
              <a:t>182 mm (72”) would be 455 kg (1000 lbs)</a:t>
            </a:r>
            <a:br>
              <a:rPr lang="en-US" sz="2100" baseline="0" dirty="0" smtClean="0"/>
            </a:br>
            <a:r>
              <a:rPr lang="en-US" sz="2100" baseline="0" dirty="0" smtClean="0"/>
              <a:t>The equation </a:t>
            </a:r>
            <a:r>
              <a:rPr lang="en-US" sz="2100" u="sng" baseline="0" dirty="0" smtClean="0"/>
              <a:t>only</a:t>
            </a:r>
            <a:r>
              <a:rPr lang="en-US" sz="2100" baseline="0" dirty="0" smtClean="0"/>
              <a:t> works in inches and lbs.</a:t>
            </a:r>
          </a:p>
        </p:txBody>
      </p:sp>
      <p:sp>
        <p:nvSpPr>
          <p:cNvPr id="10" name="Rectangle 9"/>
          <p:cNvSpPr/>
          <p:nvPr/>
        </p:nvSpPr>
        <p:spPr>
          <a:xfrm>
            <a:off x="5581230" y="6858000"/>
            <a:ext cx="3562770" cy="369332"/>
          </a:xfrm>
          <a:prstGeom prst="rect">
            <a:avLst/>
          </a:prstGeom>
        </p:spPr>
        <p:txBody>
          <a:bodyPr wrap="none">
            <a:spAutoFit/>
          </a:bodyPr>
          <a:lstStyle/>
          <a:p>
            <a:r>
              <a:rPr lang="en-US" dirty="0" smtClean="0"/>
              <a:t>http://www.nhlbisupport.com/bmi/</a:t>
            </a:r>
            <a:endParaRPr lang="en-US" dirty="0"/>
          </a:p>
        </p:txBody>
      </p:sp>
      <p:sp>
        <p:nvSpPr>
          <p:cNvPr id="11" name="Rectangle 10"/>
          <p:cNvSpPr/>
          <p:nvPr/>
        </p:nvSpPr>
        <p:spPr>
          <a:xfrm>
            <a:off x="4876800" y="990600"/>
            <a:ext cx="3733800" cy="307777"/>
          </a:xfrm>
          <a:prstGeom prst="rect">
            <a:avLst/>
          </a:prstGeom>
        </p:spPr>
        <p:txBody>
          <a:bodyPr wrap="square">
            <a:spAutoFit/>
          </a:bodyPr>
          <a:lstStyle/>
          <a:p>
            <a:r>
              <a:rPr lang="en-US" sz="1400" dirty="0" smtClean="0"/>
              <a:t>See BMI (body mass index) for a better ratio</a:t>
            </a:r>
            <a:endParaRPr lang="en-US" sz="14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0"/>
            <a:ext cx="7772400" cy="1470025"/>
          </a:xfrm>
        </p:spPr>
        <p:txBody>
          <a:bodyPr/>
          <a:lstStyle/>
          <a:p>
            <a:pPr algn="l"/>
            <a:r>
              <a:rPr lang="en-US" dirty="0" smtClean="0"/>
              <a:t>Science works like Mathematics</a:t>
            </a:r>
            <a:endParaRPr lang="en-US" dirty="0"/>
          </a:p>
        </p:txBody>
      </p:sp>
      <p:sp>
        <p:nvSpPr>
          <p:cNvPr id="3" name="Subtitle 2"/>
          <p:cNvSpPr>
            <a:spLocks noGrp="1"/>
          </p:cNvSpPr>
          <p:nvPr>
            <p:ph type="subTitle" idx="1"/>
          </p:nvPr>
        </p:nvSpPr>
        <p:spPr>
          <a:xfrm>
            <a:off x="533400" y="1295400"/>
            <a:ext cx="4419600" cy="990600"/>
          </a:xfrm>
        </p:spPr>
        <p:txBody>
          <a:bodyPr>
            <a:normAutofit/>
          </a:bodyPr>
          <a:lstStyle/>
          <a:p>
            <a:pPr algn="l"/>
            <a:r>
              <a:rPr lang="en-US" sz="2100" dirty="0" smtClean="0">
                <a:solidFill>
                  <a:schemeClr val="tx1"/>
                </a:solidFill>
              </a:rPr>
              <a:t>Let’s assume that you can measure a man’s weight by his height.</a:t>
            </a:r>
            <a:endParaRPr lang="en-US" sz="2100" dirty="0">
              <a:solidFill>
                <a:schemeClr val="tx1"/>
              </a:solidFill>
            </a:endParaRPr>
          </a:p>
        </p:txBody>
      </p:sp>
      <p:pic>
        <p:nvPicPr>
          <p:cNvPr id="1026" name="Picture 2"/>
          <p:cNvPicPr>
            <a:picLocks noChangeAspect="1" noChangeArrowheads="1"/>
          </p:cNvPicPr>
          <p:nvPr/>
        </p:nvPicPr>
        <p:blipFill>
          <a:blip r:embed="rId2"/>
          <a:stretch>
            <a:fillRect/>
          </a:stretch>
        </p:blipFill>
        <p:spPr bwMode="auto">
          <a:xfrm>
            <a:off x="5039686" y="1295400"/>
            <a:ext cx="2923841" cy="850024"/>
          </a:xfrm>
          <a:prstGeom prst="rect">
            <a:avLst/>
          </a:prstGeom>
          <a:noFill/>
          <a:ln w="9525">
            <a:noFill/>
            <a:miter lim="800000"/>
            <a:headEnd/>
            <a:tailEnd/>
          </a:ln>
          <a:effectLst/>
        </p:spPr>
      </p:pic>
      <p:sp>
        <p:nvSpPr>
          <p:cNvPr id="5" name="Subtitle 2"/>
          <p:cNvSpPr txBox="1">
            <a:spLocks/>
          </p:cNvSpPr>
          <p:nvPr/>
        </p:nvSpPr>
        <p:spPr>
          <a:xfrm>
            <a:off x="533400" y="2209800"/>
            <a:ext cx="8229600" cy="9906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100" b="0" i="0" u="none" strike="noStrike" kern="1200" cap="none" spc="0" normalizeH="0" baseline="0" noProof="0" dirty="0" smtClean="0">
                <a:ln>
                  <a:noFill/>
                </a:ln>
                <a:solidFill>
                  <a:schemeClr val="tx1"/>
                </a:solidFill>
                <a:effectLst/>
                <a:uLnTx/>
                <a:uFillTx/>
                <a:latin typeface="+mn-lt"/>
                <a:ea typeface="+mn-ea"/>
                <a:cs typeface="+mn-cs"/>
              </a:rPr>
              <a:t>If you input the proper variables,</a:t>
            </a:r>
            <a:r>
              <a:rPr kumimoji="0" lang="en-US" sz="2100" b="0" i="0" u="none" strike="noStrike" kern="1200" cap="none" spc="0" normalizeH="0" noProof="0" dirty="0" smtClean="0">
                <a:ln>
                  <a:noFill/>
                </a:ln>
                <a:solidFill>
                  <a:schemeClr val="tx1"/>
                </a:solidFill>
                <a:effectLst/>
                <a:uLnTx/>
                <a:uFillTx/>
                <a:latin typeface="+mn-lt"/>
                <a:ea typeface="+mn-ea"/>
                <a:cs typeface="+mn-cs"/>
              </a:rPr>
              <a:t> you will get the same answer every time.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2100" dirty="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2100" baseline="0" dirty="0" smtClean="0"/>
          </a:p>
        </p:txBody>
      </p:sp>
      <p:sp>
        <p:nvSpPr>
          <p:cNvPr id="6" name="Subtitle 2"/>
          <p:cNvSpPr txBox="1">
            <a:spLocks/>
          </p:cNvSpPr>
          <p:nvPr/>
        </p:nvSpPr>
        <p:spPr>
          <a:xfrm>
            <a:off x="533400" y="2667000"/>
            <a:ext cx="8229600" cy="13716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100" b="0" i="0" u="none" strike="noStrike" kern="1200" cap="none" spc="0" normalizeH="0" baseline="0" noProof="0" dirty="0" smtClean="0">
                <a:ln>
                  <a:noFill/>
                </a:ln>
                <a:solidFill>
                  <a:schemeClr val="tx1"/>
                </a:solidFill>
                <a:effectLst/>
                <a:uLnTx/>
                <a:uFillTx/>
                <a:latin typeface="+mn-lt"/>
                <a:ea typeface="+mn-ea"/>
                <a:cs typeface="+mn-cs"/>
              </a:rPr>
              <a:t>A 6’-0” man is 72” tall.</a:t>
            </a:r>
            <a:r>
              <a:rPr kumimoji="0" lang="en-US" sz="2100" b="0" i="0" u="none" strike="noStrike" kern="1200" cap="none" spc="0" normalizeH="0" noProof="0" dirty="0" smtClean="0">
                <a:ln>
                  <a:noFill/>
                </a:ln>
                <a:solidFill>
                  <a:schemeClr val="tx1"/>
                </a:solidFill>
                <a:effectLst/>
                <a:uLnTx/>
                <a:uFillTx/>
                <a:latin typeface="+mn-lt"/>
                <a:ea typeface="+mn-ea"/>
                <a:cs typeface="+mn-cs"/>
              </a:rPr>
              <a:t>  A 180 lb weight is normal.</a:t>
            </a:r>
            <a:endParaRPr lang="en-US" sz="2100" baseline="0" dirty="0" smtClean="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2100" dirty="0" smtClean="0"/>
              <a:t>A 5’-0” woman is 60” tall.  A 150 lb weight is normal.</a:t>
            </a:r>
            <a:endParaRPr lang="en-US" sz="2100" baseline="0" dirty="0" smtClean="0"/>
          </a:p>
        </p:txBody>
      </p:sp>
      <p:sp>
        <p:nvSpPr>
          <p:cNvPr id="7" name="Subtitle 2"/>
          <p:cNvSpPr txBox="1">
            <a:spLocks/>
          </p:cNvSpPr>
          <p:nvPr/>
        </p:nvSpPr>
        <p:spPr>
          <a:xfrm>
            <a:off x="533400" y="3505200"/>
            <a:ext cx="8229600" cy="13716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100" b="0" i="0" u="none" strike="noStrike" kern="1200" cap="none" spc="0" normalizeH="0" baseline="0" noProof="0" dirty="0" smtClean="0">
                <a:ln>
                  <a:noFill/>
                </a:ln>
                <a:solidFill>
                  <a:schemeClr val="tx1"/>
                </a:solidFill>
                <a:effectLst/>
                <a:uLnTx/>
                <a:uFillTx/>
                <a:latin typeface="+mn-lt"/>
                <a:ea typeface="+mn-ea"/>
                <a:cs typeface="+mn-cs"/>
              </a:rPr>
              <a:t>You</a:t>
            </a:r>
            <a:r>
              <a:rPr kumimoji="0" lang="en-US" sz="2100" b="0" i="0" u="none" strike="noStrike" kern="1200" cap="none" spc="0" normalizeH="0" noProof="0" dirty="0" smtClean="0">
                <a:ln>
                  <a:noFill/>
                </a:ln>
                <a:solidFill>
                  <a:schemeClr val="tx1"/>
                </a:solidFill>
                <a:effectLst/>
                <a:uLnTx/>
                <a:uFillTx/>
                <a:latin typeface="+mn-lt"/>
                <a:ea typeface="+mn-ea"/>
                <a:cs typeface="+mn-cs"/>
              </a:rPr>
              <a:t> will likely notice that we are assuming inches and lbs.</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2100" baseline="0" dirty="0" smtClean="0"/>
              <a:t>182 mm (72”) would be 455 kg (1000 lbs)</a:t>
            </a:r>
            <a:br>
              <a:rPr lang="en-US" sz="2100" baseline="0" dirty="0" smtClean="0"/>
            </a:br>
            <a:r>
              <a:rPr lang="en-US" sz="2100" baseline="0" dirty="0" smtClean="0"/>
              <a:t>The equation </a:t>
            </a:r>
            <a:r>
              <a:rPr lang="en-US" sz="2100" u="sng" baseline="0" dirty="0" smtClean="0"/>
              <a:t>only</a:t>
            </a:r>
            <a:r>
              <a:rPr lang="en-US" sz="2100" baseline="0" dirty="0" smtClean="0"/>
              <a:t> works in inches and lbs.</a:t>
            </a:r>
          </a:p>
        </p:txBody>
      </p:sp>
      <p:sp>
        <p:nvSpPr>
          <p:cNvPr id="8" name="Subtitle 2"/>
          <p:cNvSpPr txBox="1">
            <a:spLocks/>
          </p:cNvSpPr>
          <p:nvPr/>
        </p:nvSpPr>
        <p:spPr>
          <a:xfrm>
            <a:off x="533400" y="4724400"/>
            <a:ext cx="8229600" cy="13716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100" b="0" i="0" u="none" strike="noStrike" kern="1200" cap="none" spc="0" normalizeH="0" baseline="0" noProof="0" dirty="0" smtClean="0">
                <a:ln>
                  <a:noFill/>
                </a:ln>
                <a:solidFill>
                  <a:schemeClr val="tx1"/>
                </a:solidFill>
                <a:effectLst/>
                <a:uLnTx/>
                <a:uFillTx/>
                <a:latin typeface="+mn-lt"/>
                <a:ea typeface="+mn-ea"/>
                <a:cs typeface="+mn-cs"/>
              </a:rPr>
              <a:t>It will be obvious</a:t>
            </a:r>
            <a:r>
              <a:rPr kumimoji="0" lang="en-US" sz="2100" b="0" i="0" u="none" strike="noStrike" kern="1200" cap="none" spc="0" normalizeH="0" noProof="0" dirty="0" smtClean="0">
                <a:ln>
                  <a:noFill/>
                </a:ln>
                <a:solidFill>
                  <a:schemeClr val="tx1"/>
                </a:solidFill>
                <a:effectLst/>
                <a:uLnTx/>
                <a:uFillTx/>
                <a:latin typeface="+mn-lt"/>
                <a:ea typeface="+mn-ea"/>
                <a:cs typeface="+mn-cs"/>
              </a:rPr>
              <a:t> to most that there are assumptions in my equation. </a:t>
            </a:r>
            <a:br>
              <a:rPr kumimoji="0" lang="en-US" sz="2100" b="0" i="0" u="none" strike="noStrike" kern="1200" cap="none" spc="0" normalizeH="0" noProof="0" dirty="0" smtClean="0">
                <a:ln>
                  <a:noFill/>
                </a:ln>
                <a:solidFill>
                  <a:schemeClr val="tx1"/>
                </a:solidFill>
                <a:effectLst/>
                <a:uLnTx/>
                <a:uFillTx/>
                <a:latin typeface="+mn-lt"/>
                <a:ea typeface="+mn-ea"/>
                <a:cs typeface="+mn-cs"/>
              </a:rPr>
            </a:br>
            <a:r>
              <a:rPr kumimoji="0" lang="en-US" sz="2100" b="0" i="0" u="none" strike="noStrike" kern="1200" cap="none" spc="0" normalizeH="0" noProof="0" dirty="0" smtClean="0">
                <a:ln>
                  <a:noFill/>
                </a:ln>
                <a:solidFill>
                  <a:schemeClr val="tx1"/>
                </a:solidFill>
                <a:effectLst/>
                <a:uLnTx/>
                <a:uFillTx/>
                <a:latin typeface="+mn-lt"/>
                <a:ea typeface="+mn-ea"/>
                <a:cs typeface="+mn-cs"/>
              </a:rPr>
              <a:t>The ratio of height to weight isn’t constant in real life. (12” baby = 30 lbs)</a:t>
            </a:r>
            <a:endParaRPr lang="en-US" sz="2100" baseline="0" dirty="0" smtClean="0"/>
          </a:p>
        </p:txBody>
      </p:sp>
      <p:sp>
        <p:nvSpPr>
          <p:cNvPr id="10" name="Rectangle 9"/>
          <p:cNvSpPr/>
          <p:nvPr/>
        </p:nvSpPr>
        <p:spPr>
          <a:xfrm>
            <a:off x="5581230" y="6858000"/>
            <a:ext cx="3562770" cy="369332"/>
          </a:xfrm>
          <a:prstGeom prst="rect">
            <a:avLst/>
          </a:prstGeom>
        </p:spPr>
        <p:txBody>
          <a:bodyPr wrap="none">
            <a:spAutoFit/>
          </a:bodyPr>
          <a:lstStyle/>
          <a:p>
            <a:r>
              <a:rPr lang="en-US" dirty="0" smtClean="0"/>
              <a:t>http://www.nhlbisupport.com/bmi/</a:t>
            </a:r>
            <a:endParaRPr lang="en-US" dirty="0"/>
          </a:p>
        </p:txBody>
      </p:sp>
      <p:sp>
        <p:nvSpPr>
          <p:cNvPr id="11" name="Rectangle 10"/>
          <p:cNvSpPr/>
          <p:nvPr/>
        </p:nvSpPr>
        <p:spPr>
          <a:xfrm>
            <a:off x="4876800" y="990600"/>
            <a:ext cx="3733800" cy="307777"/>
          </a:xfrm>
          <a:prstGeom prst="rect">
            <a:avLst/>
          </a:prstGeom>
        </p:spPr>
        <p:txBody>
          <a:bodyPr wrap="square">
            <a:spAutoFit/>
          </a:bodyPr>
          <a:lstStyle/>
          <a:p>
            <a:r>
              <a:rPr lang="en-US" sz="1400" dirty="0" smtClean="0"/>
              <a:t>See BMI (body mass index) for a better ratio</a:t>
            </a:r>
            <a:endParaRPr lang="en-US" sz="14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0"/>
            <a:ext cx="7772400" cy="1470025"/>
          </a:xfrm>
        </p:spPr>
        <p:txBody>
          <a:bodyPr/>
          <a:lstStyle/>
          <a:p>
            <a:pPr algn="l"/>
            <a:r>
              <a:rPr lang="en-US" dirty="0" smtClean="0"/>
              <a:t>Science works like Mathematics</a:t>
            </a:r>
            <a:endParaRPr lang="en-US" dirty="0"/>
          </a:p>
        </p:txBody>
      </p:sp>
      <p:sp>
        <p:nvSpPr>
          <p:cNvPr id="3" name="Subtitle 2"/>
          <p:cNvSpPr>
            <a:spLocks noGrp="1"/>
          </p:cNvSpPr>
          <p:nvPr>
            <p:ph type="subTitle" idx="1"/>
          </p:nvPr>
        </p:nvSpPr>
        <p:spPr>
          <a:xfrm>
            <a:off x="533400" y="1295400"/>
            <a:ext cx="4419600" cy="990600"/>
          </a:xfrm>
        </p:spPr>
        <p:txBody>
          <a:bodyPr>
            <a:normAutofit/>
          </a:bodyPr>
          <a:lstStyle/>
          <a:p>
            <a:pPr algn="l"/>
            <a:r>
              <a:rPr lang="en-US" sz="2100" dirty="0" smtClean="0">
                <a:solidFill>
                  <a:schemeClr val="tx1">
                    <a:lumMod val="65000"/>
                    <a:lumOff val="35000"/>
                  </a:schemeClr>
                </a:solidFill>
              </a:rPr>
              <a:t>Let’s assume that you can measure a man’s weight by his height.</a:t>
            </a:r>
            <a:endParaRPr lang="en-US" sz="2100" dirty="0">
              <a:solidFill>
                <a:schemeClr val="tx1">
                  <a:lumMod val="65000"/>
                  <a:lumOff val="35000"/>
                </a:schemeClr>
              </a:solidFill>
            </a:endParaRPr>
          </a:p>
        </p:txBody>
      </p:sp>
      <p:pic>
        <p:nvPicPr>
          <p:cNvPr id="1026" name="Picture 2"/>
          <p:cNvPicPr>
            <a:picLocks noChangeAspect="1" noChangeArrowheads="1"/>
          </p:cNvPicPr>
          <p:nvPr/>
        </p:nvPicPr>
        <p:blipFill>
          <a:blip r:embed="rId2"/>
          <a:stretch>
            <a:fillRect/>
          </a:stretch>
        </p:blipFill>
        <p:spPr bwMode="auto">
          <a:xfrm>
            <a:off x="5039686" y="1295400"/>
            <a:ext cx="2923841" cy="850024"/>
          </a:xfrm>
          <a:prstGeom prst="rect">
            <a:avLst/>
          </a:prstGeom>
          <a:noFill/>
          <a:ln w="9525">
            <a:noFill/>
            <a:miter lim="800000"/>
            <a:headEnd/>
            <a:tailEnd/>
          </a:ln>
          <a:effectLst/>
        </p:spPr>
      </p:pic>
      <p:sp>
        <p:nvSpPr>
          <p:cNvPr id="5" name="Subtitle 2"/>
          <p:cNvSpPr txBox="1">
            <a:spLocks/>
          </p:cNvSpPr>
          <p:nvPr/>
        </p:nvSpPr>
        <p:spPr>
          <a:xfrm>
            <a:off x="533400" y="2209800"/>
            <a:ext cx="8229600" cy="9906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1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If you input the proper variables,</a:t>
            </a:r>
            <a:r>
              <a:rPr kumimoji="0" lang="en-US" sz="2100" b="0" i="0" u="none" strike="noStrike" kern="1200" cap="none" spc="0" normalizeH="0" noProof="0" dirty="0" smtClean="0">
                <a:ln>
                  <a:noFill/>
                </a:ln>
                <a:solidFill>
                  <a:schemeClr val="tx1">
                    <a:lumMod val="65000"/>
                    <a:lumOff val="35000"/>
                  </a:schemeClr>
                </a:solidFill>
                <a:effectLst/>
                <a:uLnTx/>
                <a:uFillTx/>
                <a:latin typeface="+mn-lt"/>
                <a:ea typeface="+mn-ea"/>
                <a:cs typeface="+mn-cs"/>
              </a:rPr>
              <a:t> you will get the same answer every time.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2100" dirty="0">
              <a:solidFill>
                <a:schemeClr val="tx1">
                  <a:lumMod val="65000"/>
                  <a:lumOff val="35000"/>
                </a:schemeClr>
              </a:solidFill>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2100" baseline="0" dirty="0" smtClean="0">
              <a:solidFill>
                <a:schemeClr val="tx1">
                  <a:lumMod val="65000"/>
                  <a:lumOff val="35000"/>
                </a:schemeClr>
              </a:solidFill>
            </a:endParaRPr>
          </a:p>
        </p:txBody>
      </p:sp>
      <p:sp>
        <p:nvSpPr>
          <p:cNvPr id="6" name="Subtitle 2"/>
          <p:cNvSpPr txBox="1">
            <a:spLocks/>
          </p:cNvSpPr>
          <p:nvPr/>
        </p:nvSpPr>
        <p:spPr>
          <a:xfrm>
            <a:off x="533400" y="2667000"/>
            <a:ext cx="8229600" cy="13716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1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A 6’-0” man is 72” tall.</a:t>
            </a:r>
            <a:r>
              <a:rPr kumimoji="0" lang="en-US" sz="2100" b="0" i="0" u="none" strike="noStrike" kern="1200" cap="none" spc="0" normalizeH="0" noProof="0" dirty="0" smtClean="0">
                <a:ln>
                  <a:noFill/>
                </a:ln>
                <a:solidFill>
                  <a:schemeClr val="tx1">
                    <a:lumMod val="65000"/>
                    <a:lumOff val="35000"/>
                  </a:schemeClr>
                </a:solidFill>
                <a:effectLst/>
                <a:uLnTx/>
                <a:uFillTx/>
                <a:latin typeface="+mn-lt"/>
                <a:ea typeface="+mn-ea"/>
                <a:cs typeface="+mn-cs"/>
              </a:rPr>
              <a:t>  A 180 lb weight is normal.</a:t>
            </a:r>
            <a:endParaRPr lang="en-US" sz="2100" baseline="0" dirty="0" smtClean="0">
              <a:solidFill>
                <a:schemeClr val="tx1">
                  <a:lumMod val="65000"/>
                  <a:lumOff val="35000"/>
                </a:schemeClr>
              </a:solidFill>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2100" dirty="0" smtClean="0">
                <a:solidFill>
                  <a:schemeClr val="tx1">
                    <a:lumMod val="65000"/>
                    <a:lumOff val="35000"/>
                  </a:schemeClr>
                </a:solidFill>
              </a:rPr>
              <a:t>A 5’-0” woman is 60” tall.  A 150 lb weight is normal.</a:t>
            </a:r>
            <a:endParaRPr lang="en-US" sz="2100" baseline="0" dirty="0" smtClean="0">
              <a:solidFill>
                <a:schemeClr val="tx1">
                  <a:lumMod val="65000"/>
                  <a:lumOff val="35000"/>
                </a:schemeClr>
              </a:solidFill>
            </a:endParaRPr>
          </a:p>
        </p:txBody>
      </p:sp>
      <p:sp>
        <p:nvSpPr>
          <p:cNvPr id="7" name="Subtitle 2"/>
          <p:cNvSpPr txBox="1">
            <a:spLocks/>
          </p:cNvSpPr>
          <p:nvPr/>
        </p:nvSpPr>
        <p:spPr>
          <a:xfrm>
            <a:off x="533400" y="3505200"/>
            <a:ext cx="8229600" cy="13716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1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You</a:t>
            </a:r>
            <a:r>
              <a:rPr kumimoji="0" lang="en-US" sz="2100" b="0" i="0" u="none" strike="noStrike" kern="1200" cap="none" spc="0" normalizeH="0" noProof="0" dirty="0" smtClean="0">
                <a:ln>
                  <a:noFill/>
                </a:ln>
                <a:solidFill>
                  <a:schemeClr val="tx1">
                    <a:lumMod val="65000"/>
                    <a:lumOff val="35000"/>
                  </a:schemeClr>
                </a:solidFill>
                <a:effectLst/>
                <a:uLnTx/>
                <a:uFillTx/>
                <a:latin typeface="+mn-lt"/>
                <a:ea typeface="+mn-ea"/>
                <a:cs typeface="+mn-cs"/>
              </a:rPr>
              <a:t> will likely notice that we are assuming inches and lbs.</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2100" baseline="0" dirty="0" smtClean="0">
                <a:solidFill>
                  <a:schemeClr val="tx1">
                    <a:lumMod val="65000"/>
                    <a:lumOff val="35000"/>
                  </a:schemeClr>
                </a:solidFill>
              </a:rPr>
              <a:t>182 mm (72”) would be 455 kg (1000 lbs)</a:t>
            </a:r>
            <a:br>
              <a:rPr lang="en-US" sz="2100" baseline="0" dirty="0" smtClean="0">
                <a:solidFill>
                  <a:schemeClr val="tx1">
                    <a:lumMod val="65000"/>
                    <a:lumOff val="35000"/>
                  </a:schemeClr>
                </a:solidFill>
              </a:rPr>
            </a:br>
            <a:r>
              <a:rPr lang="en-US" sz="2100" baseline="0" dirty="0" smtClean="0">
                <a:solidFill>
                  <a:schemeClr val="tx1">
                    <a:lumMod val="65000"/>
                    <a:lumOff val="35000"/>
                  </a:schemeClr>
                </a:solidFill>
              </a:rPr>
              <a:t>The equation </a:t>
            </a:r>
            <a:r>
              <a:rPr lang="en-US" sz="2100" u="sng" baseline="0" dirty="0" smtClean="0">
                <a:solidFill>
                  <a:schemeClr val="tx1">
                    <a:lumMod val="65000"/>
                    <a:lumOff val="35000"/>
                  </a:schemeClr>
                </a:solidFill>
              </a:rPr>
              <a:t>only</a:t>
            </a:r>
            <a:r>
              <a:rPr lang="en-US" sz="2100" baseline="0" dirty="0" smtClean="0">
                <a:solidFill>
                  <a:schemeClr val="tx1">
                    <a:lumMod val="65000"/>
                    <a:lumOff val="35000"/>
                  </a:schemeClr>
                </a:solidFill>
              </a:rPr>
              <a:t> works in inches and lbs.</a:t>
            </a:r>
          </a:p>
        </p:txBody>
      </p:sp>
      <p:sp>
        <p:nvSpPr>
          <p:cNvPr id="8" name="Subtitle 2"/>
          <p:cNvSpPr txBox="1">
            <a:spLocks/>
          </p:cNvSpPr>
          <p:nvPr/>
        </p:nvSpPr>
        <p:spPr>
          <a:xfrm>
            <a:off x="533400" y="4724400"/>
            <a:ext cx="8229600" cy="13716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1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It will be obvious</a:t>
            </a:r>
            <a:r>
              <a:rPr kumimoji="0" lang="en-US" sz="2100" b="0" i="0" u="none" strike="noStrike" kern="1200" cap="none" spc="0" normalizeH="0" noProof="0" dirty="0" smtClean="0">
                <a:ln>
                  <a:noFill/>
                </a:ln>
                <a:solidFill>
                  <a:schemeClr val="tx1">
                    <a:lumMod val="65000"/>
                    <a:lumOff val="35000"/>
                  </a:schemeClr>
                </a:solidFill>
                <a:effectLst/>
                <a:uLnTx/>
                <a:uFillTx/>
                <a:latin typeface="+mn-lt"/>
                <a:ea typeface="+mn-ea"/>
                <a:cs typeface="+mn-cs"/>
              </a:rPr>
              <a:t> to most that there are assumptions in my equation. </a:t>
            </a:r>
            <a:br>
              <a:rPr kumimoji="0" lang="en-US" sz="2100" b="0" i="0" u="none" strike="noStrike" kern="1200" cap="none" spc="0" normalizeH="0" noProof="0" dirty="0" smtClean="0">
                <a:ln>
                  <a:noFill/>
                </a:ln>
                <a:solidFill>
                  <a:schemeClr val="tx1">
                    <a:lumMod val="65000"/>
                    <a:lumOff val="35000"/>
                  </a:schemeClr>
                </a:solidFill>
                <a:effectLst/>
                <a:uLnTx/>
                <a:uFillTx/>
                <a:latin typeface="+mn-lt"/>
                <a:ea typeface="+mn-ea"/>
                <a:cs typeface="+mn-cs"/>
              </a:rPr>
            </a:br>
            <a:r>
              <a:rPr kumimoji="0" lang="en-US" sz="2100" b="0" i="0" u="none" strike="noStrike" kern="1200" cap="none" spc="0" normalizeH="0" noProof="0" dirty="0" smtClean="0">
                <a:ln>
                  <a:noFill/>
                </a:ln>
                <a:solidFill>
                  <a:schemeClr val="tx1">
                    <a:lumMod val="65000"/>
                    <a:lumOff val="35000"/>
                  </a:schemeClr>
                </a:solidFill>
                <a:effectLst/>
                <a:uLnTx/>
                <a:uFillTx/>
                <a:latin typeface="+mn-lt"/>
                <a:ea typeface="+mn-ea"/>
                <a:cs typeface="+mn-cs"/>
              </a:rPr>
              <a:t>The ratio of height to weight isn’t constant in real life. (12” baby = 30 lbs)</a:t>
            </a:r>
            <a:endParaRPr lang="en-US" sz="2100" baseline="0" dirty="0" smtClean="0">
              <a:solidFill>
                <a:schemeClr val="tx1">
                  <a:lumMod val="65000"/>
                  <a:lumOff val="35000"/>
                </a:schemeClr>
              </a:solidFill>
            </a:endParaRPr>
          </a:p>
        </p:txBody>
      </p:sp>
      <p:sp>
        <p:nvSpPr>
          <p:cNvPr id="9" name="Subtitle 2"/>
          <p:cNvSpPr txBox="1">
            <a:spLocks/>
          </p:cNvSpPr>
          <p:nvPr/>
        </p:nvSpPr>
        <p:spPr>
          <a:xfrm>
            <a:off x="533400" y="5486400"/>
            <a:ext cx="8229600" cy="1371600"/>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500" b="1" i="0" u="none" strike="noStrike" kern="1200" cap="none" spc="0" normalizeH="0" noProof="0" dirty="0" smtClean="0">
                <a:ln>
                  <a:noFill/>
                </a:ln>
                <a:solidFill>
                  <a:schemeClr val="tx1"/>
                </a:solidFill>
                <a:effectLst/>
                <a:uLnTx/>
                <a:uFillTx/>
                <a:latin typeface="+mn-lt"/>
                <a:ea typeface="+mn-ea"/>
                <a:cs typeface="+mn-cs"/>
              </a:rPr>
              <a:t>Assuming this works in all cases </a:t>
            </a:r>
            <a:r>
              <a:rPr kumimoji="0" lang="en-US" sz="2000" b="1" i="0" u="none" strike="noStrike" kern="1200" cap="none" spc="0" normalizeH="0" noProof="0" dirty="0" smtClean="0">
                <a:ln>
                  <a:noFill/>
                </a:ln>
                <a:solidFill>
                  <a:schemeClr val="tx1"/>
                </a:solidFill>
                <a:effectLst/>
                <a:uLnTx/>
                <a:uFillTx/>
                <a:latin typeface="Arial Narrow" pitchFamily="34" charset="0"/>
              </a:rPr>
              <a:t>(fat, muscular, missing limbs)</a:t>
            </a:r>
            <a:r>
              <a:rPr kumimoji="0" lang="en-US" sz="3500" b="1" i="0" u="none" strike="noStrike" kern="1200" cap="none" spc="0" normalizeH="0" noProof="0" dirty="0" smtClean="0">
                <a:ln>
                  <a:noFill/>
                </a:ln>
                <a:solidFill>
                  <a:schemeClr val="tx1"/>
                </a:solidFill>
                <a:effectLst/>
                <a:uLnTx/>
                <a:uFillTx/>
                <a:latin typeface="+mn-lt"/>
                <a:ea typeface="+mn-ea"/>
                <a:cs typeface="+mn-cs"/>
              </a:rPr>
              <a:t> would result in wrong conclusions!</a:t>
            </a:r>
            <a:endParaRPr lang="en-US" sz="3500" b="1" baseline="0" dirty="0" smtClean="0"/>
          </a:p>
        </p:txBody>
      </p:sp>
      <p:sp>
        <p:nvSpPr>
          <p:cNvPr id="10" name="Rectangle 9"/>
          <p:cNvSpPr/>
          <p:nvPr/>
        </p:nvSpPr>
        <p:spPr>
          <a:xfrm>
            <a:off x="5581230" y="6858000"/>
            <a:ext cx="3562770" cy="369332"/>
          </a:xfrm>
          <a:prstGeom prst="rect">
            <a:avLst/>
          </a:prstGeom>
        </p:spPr>
        <p:txBody>
          <a:bodyPr wrap="none">
            <a:spAutoFit/>
          </a:bodyPr>
          <a:lstStyle/>
          <a:p>
            <a:r>
              <a:rPr lang="en-US" dirty="0" smtClean="0"/>
              <a:t>http://www.nhlbisupport.com/bmi/</a:t>
            </a:r>
            <a:endParaRPr lang="en-US" dirty="0"/>
          </a:p>
        </p:txBody>
      </p:sp>
      <p:sp>
        <p:nvSpPr>
          <p:cNvPr id="11" name="Rectangle 10"/>
          <p:cNvSpPr/>
          <p:nvPr/>
        </p:nvSpPr>
        <p:spPr>
          <a:xfrm>
            <a:off x="4876800" y="990600"/>
            <a:ext cx="3733800" cy="307777"/>
          </a:xfrm>
          <a:prstGeom prst="rect">
            <a:avLst/>
          </a:prstGeom>
        </p:spPr>
        <p:txBody>
          <a:bodyPr wrap="square">
            <a:spAutoFit/>
          </a:bodyPr>
          <a:lstStyle/>
          <a:p>
            <a:r>
              <a:rPr lang="en-US" sz="1400" dirty="0" smtClean="0"/>
              <a:t>See BMI (body mass index) for a better ratio</a:t>
            </a:r>
            <a:endParaRPr lang="en-US" sz="14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0"/>
            <a:ext cx="7772400" cy="1470025"/>
          </a:xfrm>
        </p:spPr>
        <p:txBody>
          <a:bodyPr/>
          <a:lstStyle/>
          <a:p>
            <a:pPr algn="l"/>
            <a:r>
              <a:rPr lang="en-US" dirty="0" smtClean="0"/>
              <a:t>Science works like Mathematics</a:t>
            </a:r>
            <a:endParaRPr lang="en-US" dirty="0"/>
          </a:p>
        </p:txBody>
      </p:sp>
      <p:sp>
        <p:nvSpPr>
          <p:cNvPr id="3" name="Subtitle 2"/>
          <p:cNvSpPr>
            <a:spLocks noGrp="1"/>
          </p:cNvSpPr>
          <p:nvPr>
            <p:ph type="subTitle" idx="1"/>
          </p:nvPr>
        </p:nvSpPr>
        <p:spPr>
          <a:xfrm>
            <a:off x="533400" y="1295400"/>
            <a:ext cx="4419600" cy="990600"/>
          </a:xfrm>
        </p:spPr>
        <p:txBody>
          <a:bodyPr>
            <a:normAutofit/>
          </a:bodyPr>
          <a:lstStyle/>
          <a:p>
            <a:pPr algn="l"/>
            <a:r>
              <a:rPr lang="en-US" sz="2100" dirty="0" smtClean="0">
                <a:solidFill>
                  <a:schemeClr val="tx1">
                    <a:lumMod val="65000"/>
                    <a:lumOff val="35000"/>
                  </a:schemeClr>
                </a:solidFill>
              </a:rPr>
              <a:t>Let’s assume that you can measure a man’s weight by his height.</a:t>
            </a:r>
            <a:endParaRPr lang="en-US" sz="2100" dirty="0">
              <a:solidFill>
                <a:schemeClr val="tx1">
                  <a:lumMod val="65000"/>
                  <a:lumOff val="35000"/>
                </a:schemeClr>
              </a:solidFill>
            </a:endParaRPr>
          </a:p>
        </p:txBody>
      </p:sp>
      <p:pic>
        <p:nvPicPr>
          <p:cNvPr id="1026" name="Picture 2"/>
          <p:cNvPicPr>
            <a:picLocks noChangeAspect="1" noChangeArrowheads="1"/>
          </p:cNvPicPr>
          <p:nvPr/>
        </p:nvPicPr>
        <p:blipFill>
          <a:blip r:embed="rId2"/>
          <a:stretch>
            <a:fillRect/>
          </a:stretch>
        </p:blipFill>
        <p:spPr bwMode="auto">
          <a:xfrm>
            <a:off x="5039686" y="1295400"/>
            <a:ext cx="2923841" cy="850024"/>
          </a:xfrm>
          <a:prstGeom prst="rect">
            <a:avLst/>
          </a:prstGeom>
          <a:noFill/>
          <a:ln w="9525">
            <a:noFill/>
            <a:miter lim="800000"/>
            <a:headEnd/>
            <a:tailEnd/>
          </a:ln>
          <a:effectLst/>
        </p:spPr>
      </p:pic>
      <p:sp>
        <p:nvSpPr>
          <p:cNvPr id="5" name="Subtitle 2"/>
          <p:cNvSpPr txBox="1">
            <a:spLocks/>
          </p:cNvSpPr>
          <p:nvPr/>
        </p:nvSpPr>
        <p:spPr>
          <a:xfrm>
            <a:off x="533400" y="2209800"/>
            <a:ext cx="8229600" cy="9906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1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If you input the proper variables,</a:t>
            </a:r>
            <a:r>
              <a:rPr kumimoji="0" lang="en-US" sz="2100" b="0" i="0" u="none" strike="noStrike" kern="1200" cap="none" spc="0" normalizeH="0" noProof="0" dirty="0" smtClean="0">
                <a:ln>
                  <a:noFill/>
                </a:ln>
                <a:solidFill>
                  <a:schemeClr val="tx1">
                    <a:lumMod val="65000"/>
                    <a:lumOff val="35000"/>
                  </a:schemeClr>
                </a:solidFill>
                <a:effectLst/>
                <a:uLnTx/>
                <a:uFillTx/>
                <a:latin typeface="+mn-lt"/>
                <a:ea typeface="+mn-ea"/>
                <a:cs typeface="+mn-cs"/>
              </a:rPr>
              <a:t> you will get the same answer every time.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2100" dirty="0">
              <a:solidFill>
                <a:schemeClr val="tx1">
                  <a:lumMod val="65000"/>
                  <a:lumOff val="35000"/>
                </a:schemeClr>
              </a:solidFill>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lang="en-US" sz="2100" baseline="0" dirty="0" smtClean="0">
              <a:solidFill>
                <a:schemeClr val="tx1">
                  <a:lumMod val="65000"/>
                  <a:lumOff val="35000"/>
                </a:schemeClr>
              </a:solidFill>
            </a:endParaRPr>
          </a:p>
        </p:txBody>
      </p:sp>
      <p:sp>
        <p:nvSpPr>
          <p:cNvPr id="6" name="Subtitle 2"/>
          <p:cNvSpPr txBox="1">
            <a:spLocks/>
          </p:cNvSpPr>
          <p:nvPr/>
        </p:nvSpPr>
        <p:spPr>
          <a:xfrm>
            <a:off x="533400" y="2667000"/>
            <a:ext cx="8229600" cy="13716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1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A 6’-0” man is 72” tall.</a:t>
            </a:r>
            <a:r>
              <a:rPr kumimoji="0" lang="en-US" sz="2100" b="0" i="0" u="none" strike="noStrike" kern="1200" cap="none" spc="0" normalizeH="0" noProof="0" dirty="0" smtClean="0">
                <a:ln>
                  <a:noFill/>
                </a:ln>
                <a:solidFill>
                  <a:schemeClr val="tx1">
                    <a:lumMod val="65000"/>
                    <a:lumOff val="35000"/>
                  </a:schemeClr>
                </a:solidFill>
                <a:effectLst/>
                <a:uLnTx/>
                <a:uFillTx/>
                <a:latin typeface="+mn-lt"/>
                <a:ea typeface="+mn-ea"/>
                <a:cs typeface="+mn-cs"/>
              </a:rPr>
              <a:t>  A 180 lb weight is normal.</a:t>
            </a:r>
            <a:endParaRPr lang="en-US" sz="2100" baseline="0" dirty="0" smtClean="0">
              <a:solidFill>
                <a:schemeClr val="tx1">
                  <a:lumMod val="65000"/>
                  <a:lumOff val="35000"/>
                </a:schemeClr>
              </a:solidFill>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2100" dirty="0" smtClean="0">
                <a:solidFill>
                  <a:schemeClr val="tx1">
                    <a:lumMod val="65000"/>
                    <a:lumOff val="35000"/>
                  </a:schemeClr>
                </a:solidFill>
              </a:rPr>
              <a:t>A 5’-0” woman is 60” tall.  A 150 lb weight is normal.</a:t>
            </a:r>
            <a:endParaRPr lang="en-US" sz="2100" baseline="0" dirty="0" smtClean="0">
              <a:solidFill>
                <a:schemeClr val="tx1">
                  <a:lumMod val="65000"/>
                  <a:lumOff val="35000"/>
                </a:schemeClr>
              </a:solidFill>
            </a:endParaRPr>
          </a:p>
        </p:txBody>
      </p:sp>
      <p:sp>
        <p:nvSpPr>
          <p:cNvPr id="7" name="Subtitle 2"/>
          <p:cNvSpPr txBox="1">
            <a:spLocks/>
          </p:cNvSpPr>
          <p:nvPr/>
        </p:nvSpPr>
        <p:spPr>
          <a:xfrm>
            <a:off x="533400" y="3505200"/>
            <a:ext cx="8229600" cy="13716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1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You</a:t>
            </a:r>
            <a:r>
              <a:rPr kumimoji="0" lang="en-US" sz="2100" b="0" i="0" u="none" strike="noStrike" kern="1200" cap="none" spc="0" normalizeH="0" noProof="0" dirty="0" smtClean="0">
                <a:ln>
                  <a:noFill/>
                </a:ln>
                <a:solidFill>
                  <a:schemeClr val="tx1">
                    <a:lumMod val="65000"/>
                    <a:lumOff val="35000"/>
                  </a:schemeClr>
                </a:solidFill>
                <a:effectLst/>
                <a:uLnTx/>
                <a:uFillTx/>
                <a:latin typeface="+mn-lt"/>
                <a:ea typeface="+mn-ea"/>
                <a:cs typeface="+mn-cs"/>
              </a:rPr>
              <a:t> will likely notice that we are assuming inches and lbs.</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2100" baseline="0" dirty="0" smtClean="0">
                <a:solidFill>
                  <a:schemeClr val="tx1">
                    <a:lumMod val="65000"/>
                    <a:lumOff val="35000"/>
                  </a:schemeClr>
                </a:solidFill>
              </a:rPr>
              <a:t>182 mm (72”) would be 455 kg (1000 lbs)</a:t>
            </a:r>
            <a:br>
              <a:rPr lang="en-US" sz="2100" baseline="0" dirty="0" smtClean="0">
                <a:solidFill>
                  <a:schemeClr val="tx1">
                    <a:lumMod val="65000"/>
                    <a:lumOff val="35000"/>
                  </a:schemeClr>
                </a:solidFill>
              </a:rPr>
            </a:br>
            <a:r>
              <a:rPr lang="en-US" sz="2100" baseline="0" dirty="0" smtClean="0">
                <a:solidFill>
                  <a:schemeClr val="tx1">
                    <a:lumMod val="65000"/>
                    <a:lumOff val="35000"/>
                  </a:schemeClr>
                </a:solidFill>
              </a:rPr>
              <a:t>The equation </a:t>
            </a:r>
            <a:r>
              <a:rPr lang="en-US" sz="2100" u="sng" baseline="0" dirty="0" smtClean="0">
                <a:solidFill>
                  <a:schemeClr val="tx1">
                    <a:lumMod val="65000"/>
                    <a:lumOff val="35000"/>
                  </a:schemeClr>
                </a:solidFill>
              </a:rPr>
              <a:t>only</a:t>
            </a:r>
            <a:r>
              <a:rPr lang="en-US" sz="2100" baseline="0" dirty="0" smtClean="0">
                <a:solidFill>
                  <a:schemeClr val="tx1">
                    <a:lumMod val="65000"/>
                    <a:lumOff val="35000"/>
                  </a:schemeClr>
                </a:solidFill>
              </a:rPr>
              <a:t> works in inches and lbs.</a:t>
            </a:r>
          </a:p>
        </p:txBody>
      </p:sp>
      <p:sp>
        <p:nvSpPr>
          <p:cNvPr id="8" name="Subtitle 2"/>
          <p:cNvSpPr txBox="1">
            <a:spLocks/>
          </p:cNvSpPr>
          <p:nvPr/>
        </p:nvSpPr>
        <p:spPr>
          <a:xfrm>
            <a:off x="533400" y="4724400"/>
            <a:ext cx="8229600" cy="13716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100" b="0" i="0" u="none" strike="noStrike" kern="1200" cap="none" spc="0" normalizeH="0" baseline="0" noProof="0" dirty="0" smtClean="0">
                <a:ln>
                  <a:noFill/>
                </a:ln>
                <a:solidFill>
                  <a:schemeClr val="tx1">
                    <a:lumMod val="65000"/>
                    <a:lumOff val="35000"/>
                  </a:schemeClr>
                </a:solidFill>
                <a:effectLst/>
                <a:uLnTx/>
                <a:uFillTx/>
                <a:latin typeface="+mn-lt"/>
                <a:ea typeface="+mn-ea"/>
                <a:cs typeface="+mn-cs"/>
              </a:rPr>
              <a:t>It will be obvious</a:t>
            </a:r>
            <a:r>
              <a:rPr kumimoji="0" lang="en-US" sz="2100" b="0" i="0" u="none" strike="noStrike" kern="1200" cap="none" spc="0" normalizeH="0" noProof="0" dirty="0" smtClean="0">
                <a:ln>
                  <a:noFill/>
                </a:ln>
                <a:solidFill>
                  <a:schemeClr val="tx1">
                    <a:lumMod val="65000"/>
                    <a:lumOff val="35000"/>
                  </a:schemeClr>
                </a:solidFill>
                <a:effectLst/>
                <a:uLnTx/>
                <a:uFillTx/>
                <a:latin typeface="+mn-lt"/>
                <a:ea typeface="+mn-ea"/>
                <a:cs typeface="+mn-cs"/>
              </a:rPr>
              <a:t> to most that there are assumptions in my equation. </a:t>
            </a:r>
            <a:br>
              <a:rPr kumimoji="0" lang="en-US" sz="2100" b="0" i="0" u="none" strike="noStrike" kern="1200" cap="none" spc="0" normalizeH="0" noProof="0" dirty="0" smtClean="0">
                <a:ln>
                  <a:noFill/>
                </a:ln>
                <a:solidFill>
                  <a:schemeClr val="tx1">
                    <a:lumMod val="65000"/>
                    <a:lumOff val="35000"/>
                  </a:schemeClr>
                </a:solidFill>
                <a:effectLst/>
                <a:uLnTx/>
                <a:uFillTx/>
                <a:latin typeface="+mn-lt"/>
                <a:ea typeface="+mn-ea"/>
                <a:cs typeface="+mn-cs"/>
              </a:rPr>
            </a:br>
            <a:r>
              <a:rPr kumimoji="0" lang="en-US" sz="2100" b="0" i="0" u="none" strike="noStrike" kern="1200" cap="none" spc="0" normalizeH="0" noProof="0" dirty="0" smtClean="0">
                <a:ln>
                  <a:noFill/>
                </a:ln>
                <a:solidFill>
                  <a:schemeClr val="tx1">
                    <a:lumMod val="65000"/>
                    <a:lumOff val="35000"/>
                  </a:schemeClr>
                </a:solidFill>
                <a:effectLst/>
                <a:uLnTx/>
                <a:uFillTx/>
                <a:latin typeface="+mn-lt"/>
                <a:ea typeface="+mn-ea"/>
                <a:cs typeface="+mn-cs"/>
              </a:rPr>
              <a:t>The ratio of height to weight isn’t constant in real life. (12” baby = 30 lbs)</a:t>
            </a:r>
            <a:endParaRPr lang="en-US" sz="2100" baseline="0" dirty="0" smtClean="0">
              <a:solidFill>
                <a:schemeClr val="tx1">
                  <a:lumMod val="65000"/>
                  <a:lumOff val="35000"/>
                </a:schemeClr>
              </a:solidFill>
            </a:endParaRPr>
          </a:p>
        </p:txBody>
      </p:sp>
      <p:sp>
        <p:nvSpPr>
          <p:cNvPr id="9" name="Subtitle 2"/>
          <p:cNvSpPr txBox="1">
            <a:spLocks/>
          </p:cNvSpPr>
          <p:nvPr/>
        </p:nvSpPr>
        <p:spPr>
          <a:xfrm>
            <a:off x="533400" y="5486400"/>
            <a:ext cx="8229600" cy="1371600"/>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500" b="1" i="0" u="none" strike="noStrike" kern="1200" cap="none" spc="0" normalizeH="0" noProof="0" dirty="0" smtClean="0">
                <a:ln>
                  <a:noFill/>
                </a:ln>
                <a:solidFill>
                  <a:schemeClr val="tx1"/>
                </a:solidFill>
                <a:effectLst/>
                <a:uLnTx/>
                <a:uFillTx/>
                <a:latin typeface="+mn-lt"/>
                <a:ea typeface="+mn-ea"/>
                <a:cs typeface="+mn-cs"/>
              </a:rPr>
              <a:t>Wrong assumptions can be worse than inaccurate experimental data.</a:t>
            </a:r>
            <a:endParaRPr lang="en-US" sz="3500" b="1" baseline="0" dirty="0" smtClean="0"/>
          </a:p>
        </p:txBody>
      </p:sp>
      <p:sp>
        <p:nvSpPr>
          <p:cNvPr id="10" name="Rectangle 9"/>
          <p:cNvSpPr/>
          <p:nvPr/>
        </p:nvSpPr>
        <p:spPr>
          <a:xfrm>
            <a:off x="5581230" y="6858000"/>
            <a:ext cx="3562770" cy="369332"/>
          </a:xfrm>
          <a:prstGeom prst="rect">
            <a:avLst/>
          </a:prstGeom>
        </p:spPr>
        <p:txBody>
          <a:bodyPr wrap="none">
            <a:spAutoFit/>
          </a:bodyPr>
          <a:lstStyle/>
          <a:p>
            <a:r>
              <a:rPr lang="en-US" dirty="0" smtClean="0"/>
              <a:t>http://www.nhlbisupport.com/bmi/</a:t>
            </a:r>
            <a:endParaRPr lang="en-US" dirty="0"/>
          </a:p>
        </p:txBody>
      </p:sp>
      <p:sp>
        <p:nvSpPr>
          <p:cNvPr id="11" name="Rectangle 10"/>
          <p:cNvSpPr/>
          <p:nvPr/>
        </p:nvSpPr>
        <p:spPr>
          <a:xfrm>
            <a:off x="4876800" y="990600"/>
            <a:ext cx="3733800" cy="307777"/>
          </a:xfrm>
          <a:prstGeom prst="rect">
            <a:avLst/>
          </a:prstGeom>
        </p:spPr>
        <p:txBody>
          <a:bodyPr wrap="square">
            <a:spAutoFit/>
          </a:bodyPr>
          <a:lstStyle/>
          <a:p>
            <a:r>
              <a:rPr lang="en-US" sz="1400" dirty="0" smtClean="0"/>
              <a:t>See BMI (body mass index) for a better ratio</a:t>
            </a:r>
            <a:endParaRPr lang="en-US" sz="14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17410" name="Picture 2" descr="C:\Users\brian\Desktop\storage\Creation Science Discussion Group\other speeches\Fingerworks\IMG26_2926wb.jpg"/>
          <p:cNvPicPr>
            <a:picLocks noChangeAspect="1" noChangeArrowheads="1"/>
          </p:cNvPicPr>
          <p:nvPr/>
        </p:nvPicPr>
        <p:blipFill>
          <a:blip r:embed="rId2">
            <a:lum bright="-25000"/>
          </a:blip>
          <a:srcRect/>
          <a:stretch>
            <a:fillRect/>
          </a:stretch>
        </p:blipFill>
        <p:spPr bwMode="auto">
          <a:xfrm>
            <a:off x="0" y="-762000"/>
            <a:ext cx="9144000" cy="8450580"/>
          </a:xfrm>
          <a:prstGeom prst="rect">
            <a:avLst/>
          </a:prstGeom>
          <a:noFill/>
        </p:spPr>
      </p:pic>
      <p:sp>
        <p:nvSpPr>
          <p:cNvPr id="2" name="Title 1"/>
          <p:cNvSpPr>
            <a:spLocks noGrp="1"/>
          </p:cNvSpPr>
          <p:nvPr>
            <p:ph type="ctrTitle"/>
          </p:nvPr>
        </p:nvSpPr>
        <p:spPr>
          <a:xfrm>
            <a:off x="609600" y="228600"/>
            <a:ext cx="7772400" cy="1470025"/>
          </a:xfrm>
        </p:spPr>
        <p:txBody>
          <a:bodyPr/>
          <a:lstStyle/>
          <a:p>
            <a:pPr algn="l"/>
            <a:r>
              <a:rPr lang="en-US" dirty="0" smtClean="0">
                <a:solidFill>
                  <a:schemeClr val="bg1"/>
                </a:solidFill>
              </a:rPr>
              <a:t>Science isn’t the only source of knowledge.</a:t>
            </a:r>
            <a:endParaRPr lang="en-US" dirty="0">
              <a:solidFill>
                <a:schemeClr val="bg1"/>
              </a:solidFill>
            </a:endParaRPr>
          </a:p>
        </p:txBody>
      </p:sp>
      <p:sp>
        <p:nvSpPr>
          <p:cNvPr id="5" name="Title 1"/>
          <p:cNvSpPr txBox="1">
            <a:spLocks/>
          </p:cNvSpPr>
          <p:nvPr/>
        </p:nvSpPr>
        <p:spPr>
          <a:xfrm>
            <a:off x="685800" y="3581400"/>
            <a:ext cx="7772400" cy="1470025"/>
          </a:xfrm>
          <a:prstGeom prst="rect">
            <a:avLst/>
          </a:prstGeom>
          <a:solidFill>
            <a:schemeClr val="tx1">
              <a:alpha val="50000"/>
            </a:schemeClr>
          </a:solidFill>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mj-lt"/>
                <a:ea typeface="+mj-ea"/>
                <a:cs typeface="+mj-cs"/>
              </a:rPr>
              <a:t>If science is not used cautiously, it can be very </a:t>
            </a:r>
            <a:r>
              <a:rPr kumimoji="0" lang="en-US" sz="4400" b="1" i="0" u="none" strike="noStrike" kern="1200" cap="none" spc="0" normalizeH="0" noProof="0" dirty="0" smtClean="0">
                <a:ln>
                  <a:noFill/>
                </a:ln>
                <a:solidFill>
                  <a:schemeClr val="bg1"/>
                </a:solidFill>
                <a:effectLst/>
                <a:uLnTx/>
                <a:uFillTx/>
                <a:latin typeface="+mj-lt"/>
                <a:ea typeface="+mj-ea"/>
                <a:cs typeface="+mj-cs"/>
              </a:rPr>
              <a:t>unreliable.</a:t>
            </a:r>
            <a:endParaRPr kumimoji="0" lang="en-US" sz="4400" b="1" i="0" u="none" strike="noStrike" kern="1200" cap="none" spc="0" normalizeH="0" baseline="0" noProof="0" dirty="0" smtClean="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18434" name="Picture 2" descr="C:\Users\brian\Desktop\storage\Creation Science Discussion Group\other speeches\Fingerworks\IMG24_3124wb.jpg"/>
          <p:cNvPicPr>
            <a:picLocks noChangeAspect="1" noChangeArrowheads="1"/>
          </p:cNvPicPr>
          <p:nvPr/>
        </p:nvPicPr>
        <p:blipFill>
          <a:blip r:embed="rId2"/>
          <a:srcRect/>
          <a:stretch>
            <a:fillRect/>
          </a:stretch>
        </p:blipFill>
        <p:spPr bwMode="auto">
          <a:xfrm>
            <a:off x="0" y="0"/>
            <a:ext cx="9144000" cy="9121140"/>
          </a:xfrm>
          <a:prstGeom prst="rect">
            <a:avLst/>
          </a:prstGeom>
          <a:noFill/>
        </p:spPr>
      </p:pic>
      <p:sp>
        <p:nvSpPr>
          <p:cNvPr id="2" name="Title 1"/>
          <p:cNvSpPr>
            <a:spLocks noGrp="1"/>
          </p:cNvSpPr>
          <p:nvPr>
            <p:ph type="ctrTitle"/>
          </p:nvPr>
        </p:nvSpPr>
        <p:spPr>
          <a:xfrm>
            <a:off x="533400" y="457200"/>
            <a:ext cx="4724400" cy="1676400"/>
          </a:xfrm>
          <a:solidFill>
            <a:schemeClr val="bg1">
              <a:alpha val="50000"/>
            </a:schemeClr>
          </a:solidFill>
        </p:spPr>
        <p:txBody>
          <a:bodyPr>
            <a:normAutofit/>
          </a:bodyPr>
          <a:lstStyle/>
          <a:p>
            <a:pPr algn="l"/>
            <a:r>
              <a:rPr lang="en-US" sz="4300" dirty="0" smtClean="0"/>
              <a:t>Scientists have been wrong in the past.</a:t>
            </a:r>
            <a:endParaRPr lang="en-US" sz="43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19459" name="Picture 3" descr="C:\Users\brian\Desktop\storage\Creation Science Discussion Group\other speeches\Fingerworks\IMG111027_0851wb.jpg"/>
          <p:cNvPicPr>
            <a:picLocks noChangeAspect="1" noChangeArrowheads="1"/>
          </p:cNvPicPr>
          <p:nvPr/>
        </p:nvPicPr>
        <p:blipFill>
          <a:blip r:embed="rId2">
            <a:lum bright="-20000" contrast="-70000"/>
          </a:blip>
          <a:srcRect/>
          <a:stretch>
            <a:fillRect/>
          </a:stretch>
        </p:blipFill>
        <p:spPr bwMode="auto">
          <a:xfrm>
            <a:off x="0" y="0"/>
            <a:ext cx="9144000" cy="7490171"/>
          </a:xfrm>
          <a:prstGeom prst="rect">
            <a:avLst/>
          </a:prstGeom>
          <a:noFill/>
        </p:spPr>
      </p:pic>
      <p:sp>
        <p:nvSpPr>
          <p:cNvPr id="2" name="Title 1"/>
          <p:cNvSpPr>
            <a:spLocks noGrp="1"/>
          </p:cNvSpPr>
          <p:nvPr>
            <p:ph type="ctrTitle"/>
          </p:nvPr>
        </p:nvSpPr>
        <p:spPr>
          <a:xfrm>
            <a:off x="609600" y="2743200"/>
            <a:ext cx="7772400" cy="1470025"/>
          </a:xfrm>
        </p:spPr>
        <p:txBody>
          <a:bodyPr>
            <a:normAutofit fontScale="90000"/>
          </a:bodyPr>
          <a:lstStyle/>
          <a:p>
            <a:pPr algn="l"/>
            <a:r>
              <a:rPr lang="en-US" u="sng" dirty="0" smtClean="0">
                <a:solidFill>
                  <a:schemeClr val="bg1"/>
                </a:solidFill>
                <a:effectLst>
                  <a:outerShdw blurRad="38100" dist="38100" dir="2700000" algn="tl">
                    <a:srgbClr val="000000">
                      <a:alpha val="43137"/>
                    </a:srgbClr>
                  </a:outerShdw>
                </a:effectLst>
              </a:rPr>
              <a:t>Blood letting</a:t>
            </a:r>
            <a:r>
              <a:rPr lang="en-US" dirty="0" smtClean="0">
                <a:solidFill>
                  <a:schemeClr val="bg1"/>
                </a:solidFill>
                <a:effectLst>
                  <a:outerShdw blurRad="38100" dist="38100" dir="2700000" algn="tl">
                    <a:srgbClr val="000000">
                      <a:alpha val="43137"/>
                    </a:srgbClr>
                  </a:outerShdw>
                </a:effectLst>
              </a:rPr>
              <a:t> – This probably killed George Washington</a:t>
            </a:r>
            <a:br>
              <a:rPr lang="en-US" dirty="0" smtClean="0">
                <a:solidFill>
                  <a:schemeClr val="bg1"/>
                </a:solidFill>
                <a:effectLst>
                  <a:outerShdw blurRad="38100" dist="38100" dir="2700000" algn="tl">
                    <a:srgbClr val="000000">
                      <a:alpha val="43137"/>
                    </a:srgbClr>
                  </a:outerShdw>
                </a:effectLst>
              </a:rPr>
            </a:br>
            <a:r>
              <a:rPr lang="en-US" sz="1600" dirty="0" smtClean="0">
                <a:solidFill>
                  <a:schemeClr val="bg1"/>
                </a:solidFill>
                <a:effectLst>
                  <a:outerShdw blurRad="38100" dist="38100" dir="2700000" algn="tl">
                    <a:srgbClr val="000000">
                      <a:alpha val="43137"/>
                    </a:srgbClr>
                  </a:outerShdw>
                </a:effectLst>
              </a:rPr>
              <a:t/>
            </a:r>
            <a:br>
              <a:rPr lang="en-US" sz="1600" dirty="0" smtClean="0">
                <a:solidFill>
                  <a:schemeClr val="bg1"/>
                </a:solidFill>
                <a:effectLst>
                  <a:outerShdw blurRad="38100" dist="38100" dir="2700000" algn="tl">
                    <a:srgbClr val="000000">
                      <a:alpha val="43137"/>
                    </a:srgbClr>
                  </a:outerShdw>
                </a:effectLst>
              </a:rPr>
            </a:br>
            <a:r>
              <a:rPr lang="en-US" u="sng" dirty="0" smtClean="0">
                <a:solidFill>
                  <a:schemeClr val="bg1"/>
                </a:solidFill>
                <a:effectLst>
                  <a:outerShdw blurRad="38100" dist="38100" dir="2700000" algn="tl">
                    <a:srgbClr val="000000">
                      <a:alpha val="43137"/>
                    </a:srgbClr>
                  </a:outerShdw>
                </a:effectLst>
              </a:rPr>
              <a:t>Washing hands </a:t>
            </a:r>
            <a:r>
              <a:rPr lang="en-US" dirty="0" smtClean="0">
                <a:solidFill>
                  <a:schemeClr val="bg1"/>
                </a:solidFill>
                <a:effectLst>
                  <a:outerShdw blurRad="38100" dist="38100" dir="2700000" algn="tl">
                    <a:srgbClr val="000000">
                      <a:alpha val="43137"/>
                    </a:srgbClr>
                  </a:outerShdw>
                </a:effectLst>
              </a:rPr>
              <a:t>– this revolutionized surgery, thanks to Dr. Joseph Lister.</a:t>
            </a:r>
            <a:br>
              <a:rPr lang="en-US" dirty="0" smtClean="0">
                <a:solidFill>
                  <a:schemeClr val="bg1"/>
                </a:solidFill>
                <a:effectLst>
                  <a:outerShdw blurRad="38100" dist="38100" dir="2700000" algn="tl">
                    <a:srgbClr val="000000">
                      <a:alpha val="43137"/>
                    </a:srgbClr>
                  </a:outerShdw>
                </a:effectLst>
              </a:rPr>
            </a:br>
            <a:r>
              <a:rPr lang="en-US" sz="1600" dirty="0" smtClean="0">
                <a:solidFill>
                  <a:schemeClr val="bg1"/>
                </a:solidFill>
                <a:effectLst>
                  <a:outerShdw blurRad="38100" dist="38100" dir="2700000" algn="tl">
                    <a:srgbClr val="000000">
                      <a:alpha val="43137"/>
                    </a:srgbClr>
                  </a:outerShdw>
                </a:effectLst>
              </a:rPr>
              <a:t/>
            </a:r>
            <a:br>
              <a:rPr lang="en-US" sz="1600" dirty="0" smtClean="0">
                <a:solidFill>
                  <a:schemeClr val="bg1"/>
                </a:solidFill>
                <a:effectLst>
                  <a:outerShdw blurRad="38100" dist="38100" dir="2700000" algn="tl">
                    <a:srgbClr val="000000">
                      <a:alpha val="43137"/>
                    </a:srgbClr>
                  </a:outerShdw>
                </a:effectLst>
              </a:rPr>
            </a:br>
            <a:r>
              <a:rPr lang="en-US" u="sng" dirty="0" smtClean="0">
                <a:solidFill>
                  <a:schemeClr val="bg1"/>
                </a:solidFill>
                <a:effectLst>
                  <a:outerShdw blurRad="38100" dist="38100" dir="2700000" algn="tl">
                    <a:srgbClr val="000000">
                      <a:alpha val="43137"/>
                    </a:srgbClr>
                  </a:outerShdw>
                </a:effectLst>
              </a:rPr>
              <a:t>Spontaneous generation</a:t>
            </a:r>
            <a:r>
              <a:rPr lang="en-US" dirty="0" smtClean="0">
                <a:solidFill>
                  <a:schemeClr val="bg1"/>
                </a:solidFill>
                <a:effectLst>
                  <a:outerShdw blurRad="38100" dist="38100" dir="2700000" algn="tl">
                    <a:srgbClr val="000000">
                      <a:alpha val="43137"/>
                    </a:srgbClr>
                  </a:outerShdw>
                </a:effectLst>
              </a:rPr>
              <a:t> – Francesco Redi showed that flies do not come from rotting meat.</a:t>
            </a:r>
            <a:endParaRPr lang="en-US" dirty="0">
              <a:solidFill>
                <a:schemeClr val="bg1"/>
              </a:solidFill>
              <a:effectLst>
                <a:outerShdw blurRad="38100" dist="38100" dir="2700000" algn="tl">
                  <a:srgbClr val="000000">
                    <a:alpha val="43137"/>
                  </a:srgbClr>
                </a:outerShdw>
              </a:effectLst>
            </a:endParaRPr>
          </a:p>
        </p:txBody>
      </p:sp>
      <p:sp>
        <p:nvSpPr>
          <p:cNvPr id="3" name="TextBox 2"/>
          <p:cNvSpPr txBox="1"/>
          <p:nvPr/>
        </p:nvSpPr>
        <p:spPr>
          <a:xfrm>
            <a:off x="381000" y="457200"/>
            <a:ext cx="6077113" cy="553998"/>
          </a:xfrm>
          <a:prstGeom prst="rect">
            <a:avLst/>
          </a:prstGeom>
          <a:noFill/>
        </p:spPr>
        <p:txBody>
          <a:bodyPr wrap="none" rtlCol="0">
            <a:spAutoFit/>
          </a:bodyPr>
          <a:lstStyle/>
          <a:p>
            <a:r>
              <a:rPr lang="en-US" sz="3000" dirty="0" smtClean="0">
                <a:solidFill>
                  <a:schemeClr val="bg1"/>
                </a:solidFill>
                <a:effectLst>
                  <a:outerShdw blurRad="38100" dist="38100" dir="2700000" algn="tl">
                    <a:srgbClr val="000000">
                      <a:alpha val="43137"/>
                    </a:srgbClr>
                  </a:outerShdw>
                </a:effectLst>
              </a:rPr>
              <a:t>We were obviously wrong with these!</a:t>
            </a:r>
            <a:endParaRPr lang="en-US" sz="3000" dirty="0">
              <a:solidFill>
                <a:schemeClr val="bg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20482" name="Picture 2" descr="C:\Users\brian\Desktop\storage\Creation Science Discussion Group\other speeches\Fingerworks\IMG111016_0358scr.jpg"/>
          <p:cNvPicPr>
            <a:picLocks noChangeAspect="1" noChangeArrowheads="1"/>
          </p:cNvPicPr>
          <p:nvPr/>
        </p:nvPicPr>
        <p:blipFill>
          <a:blip r:embed="rId2"/>
          <a:srcRect/>
          <a:stretch>
            <a:fillRect/>
          </a:stretch>
        </p:blipFill>
        <p:spPr bwMode="auto">
          <a:xfrm>
            <a:off x="-609600" y="0"/>
            <a:ext cx="9753600" cy="7315200"/>
          </a:xfrm>
          <a:prstGeom prst="rect">
            <a:avLst/>
          </a:prstGeom>
          <a:noFill/>
        </p:spPr>
      </p:pic>
      <p:sp>
        <p:nvSpPr>
          <p:cNvPr id="2" name="Title 1"/>
          <p:cNvSpPr>
            <a:spLocks noGrp="1"/>
          </p:cNvSpPr>
          <p:nvPr>
            <p:ph type="ctrTitle"/>
          </p:nvPr>
        </p:nvSpPr>
        <p:spPr>
          <a:xfrm>
            <a:off x="609600" y="838200"/>
            <a:ext cx="7772400" cy="1470025"/>
          </a:xfrm>
          <a:solidFill>
            <a:schemeClr val="tx1">
              <a:alpha val="70000"/>
            </a:schemeClr>
          </a:solidFill>
        </p:spPr>
        <p:txBody>
          <a:bodyPr>
            <a:normAutofit/>
          </a:bodyPr>
          <a:lstStyle/>
          <a:p>
            <a:pPr algn="l"/>
            <a:r>
              <a:rPr lang="en-US" sz="4500" dirty="0" smtClean="0">
                <a:solidFill>
                  <a:schemeClr val="bg1"/>
                </a:solidFill>
              </a:rPr>
              <a:t>I have some serious questions about modern science too.</a:t>
            </a:r>
            <a:endParaRPr lang="en-US" sz="4500"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26000" b="-2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838200"/>
            <a:ext cx="7772400" cy="5257800"/>
          </a:xfrm>
        </p:spPr>
        <p:txBody>
          <a:bodyPr>
            <a:noAutofit/>
          </a:bodyPr>
          <a:lstStyle/>
          <a:p>
            <a:pPr algn="l"/>
            <a:r>
              <a:rPr lang="en-US" sz="7000" dirty="0" smtClean="0">
                <a:effectLst>
                  <a:outerShdw blurRad="38100" dist="38100" dir="2700000" algn="tl">
                    <a:srgbClr val="000000">
                      <a:alpha val="43137"/>
                    </a:srgbClr>
                  </a:outerShdw>
                </a:effectLst>
              </a:rPr>
              <a:t>He seemed to me to have a slight edge on his past reading.</a:t>
            </a:r>
            <a:br>
              <a:rPr lang="en-US" sz="7000" dirty="0" smtClean="0">
                <a:effectLst>
                  <a:outerShdw blurRad="38100" dist="38100" dir="2700000" algn="tl">
                    <a:srgbClr val="000000">
                      <a:alpha val="43137"/>
                    </a:srgbClr>
                  </a:outerShdw>
                </a:effectLst>
              </a:rPr>
            </a:br>
            <a:r>
              <a:rPr lang="en-US" sz="3000" dirty="0">
                <a:effectLst>
                  <a:outerShdw blurRad="38100" dist="38100" dir="2700000" algn="tl">
                    <a:srgbClr val="000000">
                      <a:alpha val="43137"/>
                    </a:srgbClr>
                  </a:outerShdw>
                </a:effectLst>
              </a:rPr>
              <a:t/>
            </a:r>
            <a:br>
              <a:rPr lang="en-US" sz="3000" dirty="0">
                <a:effectLst>
                  <a:outerShdw blurRad="38100" dist="38100" dir="2700000" algn="tl">
                    <a:srgbClr val="000000">
                      <a:alpha val="43137"/>
                    </a:srgbClr>
                  </a:outerShdw>
                </a:effectLst>
              </a:rPr>
            </a:br>
            <a:r>
              <a:rPr lang="en-US" sz="7000" dirty="0" smtClean="0">
                <a:effectLst>
                  <a:outerShdw blurRad="38100" dist="38100" dir="2700000" algn="tl">
                    <a:srgbClr val="000000">
                      <a:alpha val="43137"/>
                    </a:srgbClr>
                  </a:outerShdw>
                </a:effectLst>
              </a:rPr>
              <a:t>I valued his input as a scholar.</a:t>
            </a:r>
            <a:endParaRPr lang="en-US" sz="70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21506" name="Picture 2" descr="C:\Users\brian\Desktop\storage\Creation Science Discussion Group\other speeches\Fingerworks\IMG111016_0358scr.jpg"/>
          <p:cNvPicPr>
            <a:picLocks noChangeAspect="1" noChangeArrowheads="1"/>
          </p:cNvPicPr>
          <p:nvPr/>
        </p:nvPicPr>
        <p:blipFill>
          <a:blip r:embed="rId2"/>
          <a:srcRect/>
          <a:stretch>
            <a:fillRect/>
          </a:stretch>
        </p:blipFill>
        <p:spPr bwMode="auto">
          <a:xfrm>
            <a:off x="-609600" y="0"/>
            <a:ext cx="9753600" cy="7315200"/>
          </a:xfrm>
          <a:prstGeom prst="rect">
            <a:avLst/>
          </a:prstGeom>
          <a:noFill/>
        </p:spPr>
      </p:pic>
      <p:sp>
        <p:nvSpPr>
          <p:cNvPr id="2" name="Title 1"/>
          <p:cNvSpPr>
            <a:spLocks noGrp="1"/>
          </p:cNvSpPr>
          <p:nvPr>
            <p:ph type="ctrTitle"/>
          </p:nvPr>
        </p:nvSpPr>
        <p:spPr>
          <a:xfrm>
            <a:off x="609600" y="838200"/>
            <a:ext cx="7772400" cy="1470025"/>
          </a:xfrm>
          <a:solidFill>
            <a:schemeClr val="tx1">
              <a:alpha val="70000"/>
            </a:schemeClr>
          </a:solidFill>
        </p:spPr>
        <p:txBody>
          <a:bodyPr>
            <a:normAutofit/>
          </a:bodyPr>
          <a:lstStyle/>
          <a:p>
            <a:pPr algn="l"/>
            <a:r>
              <a:rPr lang="en-US" sz="4500" dirty="0" smtClean="0">
                <a:solidFill>
                  <a:schemeClr val="bg1">
                    <a:lumMod val="75000"/>
                  </a:schemeClr>
                </a:solidFill>
              </a:rPr>
              <a:t>I have some serious questions about modern science too.</a:t>
            </a:r>
            <a:endParaRPr lang="en-US" sz="4500" dirty="0">
              <a:solidFill>
                <a:schemeClr val="bg1">
                  <a:lumMod val="75000"/>
                </a:schemeClr>
              </a:solidFill>
            </a:endParaRPr>
          </a:p>
        </p:txBody>
      </p:sp>
      <p:sp>
        <p:nvSpPr>
          <p:cNvPr id="3" name="Title 1"/>
          <p:cNvSpPr txBox="1">
            <a:spLocks/>
          </p:cNvSpPr>
          <p:nvPr/>
        </p:nvSpPr>
        <p:spPr>
          <a:xfrm>
            <a:off x="685800" y="3657600"/>
            <a:ext cx="7772400" cy="1470025"/>
          </a:xfrm>
          <a:prstGeom prst="rect">
            <a:avLst/>
          </a:prstGeom>
          <a:solidFill>
            <a:schemeClr val="tx1">
              <a:alpha val="70000"/>
            </a:schemeClr>
          </a:solidFill>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500" b="0" i="0" u="none" strike="noStrike" kern="1200" cap="none" spc="0" normalizeH="0" baseline="0" noProof="0" dirty="0" smtClean="0">
                <a:ln>
                  <a:noFill/>
                </a:ln>
                <a:solidFill>
                  <a:schemeClr val="bg1"/>
                </a:solidFill>
                <a:effectLst/>
                <a:uLnTx/>
                <a:uFillTx/>
                <a:latin typeface="+mj-lt"/>
                <a:ea typeface="+mj-ea"/>
                <a:cs typeface="+mj-cs"/>
              </a:rPr>
              <a:t>Keep in mind that I don’t know very much about physics.</a:t>
            </a:r>
            <a:endParaRPr kumimoji="0" lang="en-US" sz="4500" b="0" i="0" u="none" strike="noStrike" kern="1200" cap="none" spc="0" normalizeH="0" baseline="0" noProof="0" dirty="0">
              <a:ln>
                <a:noFill/>
              </a:ln>
              <a:solidFill>
                <a:schemeClr val="bg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066800"/>
            <a:ext cx="7772400" cy="1470025"/>
          </a:xfrm>
        </p:spPr>
        <p:txBody>
          <a:bodyPr>
            <a:normAutofit/>
          </a:bodyPr>
          <a:lstStyle/>
          <a:p>
            <a:pPr algn="l"/>
            <a:r>
              <a:rPr lang="en-US" dirty="0" smtClean="0"/>
              <a:t>Gravity:</a:t>
            </a:r>
            <a:endParaRPr lang="en-US" dirty="0"/>
          </a:p>
        </p:txBody>
      </p:sp>
      <p:sp>
        <p:nvSpPr>
          <p:cNvPr id="3" name="TextBox 2"/>
          <p:cNvSpPr txBox="1"/>
          <p:nvPr/>
        </p:nvSpPr>
        <p:spPr>
          <a:xfrm>
            <a:off x="381000" y="457200"/>
            <a:ext cx="8402044" cy="553998"/>
          </a:xfrm>
          <a:prstGeom prst="rect">
            <a:avLst/>
          </a:prstGeom>
          <a:noFill/>
        </p:spPr>
        <p:txBody>
          <a:bodyPr wrap="none" rtlCol="0">
            <a:spAutoFit/>
          </a:bodyPr>
          <a:lstStyle/>
          <a:p>
            <a:r>
              <a:rPr lang="en-US" sz="3000" dirty="0" smtClean="0"/>
              <a:t>There seem to me to be problems in modern science</a:t>
            </a:r>
            <a:endParaRPr lang="en-US" sz="3000" dirty="0"/>
          </a:p>
        </p:txBody>
      </p:sp>
      <p:pic>
        <p:nvPicPr>
          <p:cNvPr id="3074" name="Picture 2" descr="C:\Users\brian\Desktop\newtonlawgravitation.png"/>
          <p:cNvPicPr>
            <a:picLocks noChangeAspect="1" noChangeArrowheads="1"/>
          </p:cNvPicPr>
          <p:nvPr/>
        </p:nvPicPr>
        <p:blipFill>
          <a:blip r:embed="rId2"/>
          <a:srcRect/>
          <a:stretch>
            <a:fillRect/>
          </a:stretch>
        </p:blipFill>
        <p:spPr bwMode="auto">
          <a:xfrm>
            <a:off x="2362200" y="990600"/>
            <a:ext cx="3810000" cy="266700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066800"/>
            <a:ext cx="7772400" cy="1470025"/>
          </a:xfrm>
        </p:spPr>
        <p:txBody>
          <a:bodyPr>
            <a:normAutofit/>
          </a:bodyPr>
          <a:lstStyle/>
          <a:p>
            <a:pPr algn="l"/>
            <a:r>
              <a:rPr lang="en-US" dirty="0" smtClean="0"/>
              <a:t>Gravity:</a:t>
            </a:r>
            <a:endParaRPr lang="en-US" dirty="0"/>
          </a:p>
        </p:txBody>
      </p:sp>
      <p:sp>
        <p:nvSpPr>
          <p:cNvPr id="3" name="TextBox 2"/>
          <p:cNvSpPr txBox="1"/>
          <p:nvPr/>
        </p:nvSpPr>
        <p:spPr>
          <a:xfrm>
            <a:off x="381000" y="457200"/>
            <a:ext cx="8402044" cy="553998"/>
          </a:xfrm>
          <a:prstGeom prst="rect">
            <a:avLst/>
          </a:prstGeom>
          <a:noFill/>
        </p:spPr>
        <p:txBody>
          <a:bodyPr wrap="none" rtlCol="0">
            <a:spAutoFit/>
          </a:bodyPr>
          <a:lstStyle/>
          <a:p>
            <a:r>
              <a:rPr lang="en-US" sz="3000" dirty="0" smtClean="0"/>
              <a:t>There seem to me to be problems in modern science</a:t>
            </a:r>
            <a:endParaRPr lang="en-US" sz="3000" dirty="0"/>
          </a:p>
        </p:txBody>
      </p:sp>
      <p:pic>
        <p:nvPicPr>
          <p:cNvPr id="3074" name="Picture 2" descr="C:\Users\brian\Desktop\newtonlawgravitation.png"/>
          <p:cNvPicPr>
            <a:picLocks noChangeAspect="1" noChangeArrowheads="1"/>
          </p:cNvPicPr>
          <p:nvPr/>
        </p:nvPicPr>
        <p:blipFill>
          <a:blip r:embed="rId2"/>
          <a:srcRect/>
          <a:stretch>
            <a:fillRect/>
          </a:stretch>
        </p:blipFill>
        <p:spPr bwMode="auto">
          <a:xfrm>
            <a:off x="2362200" y="990600"/>
            <a:ext cx="3810000" cy="2667000"/>
          </a:xfrm>
          <a:prstGeom prst="rect">
            <a:avLst/>
          </a:prstGeom>
          <a:noFill/>
        </p:spPr>
      </p:pic>
      <p:sp>
        <p:nvSpPr>
          <p:cNvPr id="6" name="Donut 5"/>
          <p:cNvSpPr/>
          <p:nvPr/>
        </p:nvSpPr>
        <p:spPr>
          <a:xfrm>
            <a:off x="4114800" y="2133600"/>
            <a:ext cx="685800" cy="685800"/>
          </a:xfrm>
          <a:prstGeom prst="donut">
            <a:avLst>
              <a:gd name="adj" fmla="val 90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Donut 6"/>
          <p:cNvSpPr/>
          <p:nvPr/>
        </p:nvSpPr>
        <p:spPr>
          <a:xfrm>
            <a:off x="4876800" y="3200400"/>
            <a:ext cx="533400" cy="457200"/>
          </a:xfrm>
          <a:prstGeom prst="donut">
            <a:avLst>
              <a:gd name="adj" fmla="val 90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ight Arrow 9"/>
          <p:cNvSpPr/>
          <p:nvPr/>
        </p:nvSpPr>
        <p:spPr>
          <a:xfrm flipH="1">
            <a:off x="4876800" y="2209800"/>
            <a:ext cx="13716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19716580" flipH="1">
            <a:off x="5366053" y="2962090"/>
            <a:ext cx="1189066"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324601" y="1066800"/>
            <a:ext cx="2819400" cy="1631216"/>
          </a:xfrm>
          <a:prstGeom prst="rect">
            <a:avLst/>
          </a:prstGeom>
          <a:noFill/>
        </p:spPr>
        <p:txBody>
          <a:bodyPr wrap="square" rtlCol="0">
            <a:spAutoFit/>
          </a:bodyPr>
          <a:lstStyle/>
          <a:p>
            <a:r>
              <a:rPr lang="en-US" sz="2500" dirty="0" smtClean="0"/>
              <a:t>Gravitational force gets exponentially weaker every time distance is doubled.</a:t>
            </a:r>
            <a:endParaRPr lang="en-US" sz="25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066800"/>
            <a:ext cx="7772400" cy="1470025"/>
          </a:xfrm>
        </p:spPr>
        <p:txBody>
          <a:bodyPr>
            <a:normAutofit/>
          </a:bodyPr>
          <a:lstStyle/>
          <a:p>
            <a:pPr algn="l"/>
            <a:r>
              <a:rPr lang="en-US" dirty="0" smtClean="0"/>
              <a:t>Gravity:</a:t>
            </a:r>
            <a:endParaRPr lang="en-US" dirty="0"/>
          </a:p>
        </p:txBody>
      </p:sp>
      <p:sp>
        <p:nvSpPr>
          <p:cNvPr id="3" name="TextBox 2"/>
          <p:cNvSpPr txBox="1"/>
          <p:nvPr/>
        </p:nvSpPr>
        <p:spPr>
          <a:xfrm>
            <a:off x="381000" y="457200"/>
            <a:ext cx="8402044" cy="553998"/>
          </a:xfrm>
          <a:prstGeom prst="rect">
            <a:avLst/>
          </a:prstGeom>
          <a:noFill/>
        </p:spPr>
        <p:txBody>
          <a:bodyPr wrap="none" rtlCol="0">
            <a:spAutoFit/>
          </a:bodyPr>
          <a:lstStyle/>
          <a:p>
            <a:r>
              <a:rPr lang="en-US" sz="3000" dirty="0" smtClean="0"/>
              <a:t>There seem to me to be problems in modern science</a:t>
            </a:r>
            <a:endParaRPr lang="en-US" sz="3000" dirty="0"/>
          </a:p>
        </p:txBody>
      </p:sp>
      <p:pic>
        <p:nvPicPr>
          <p:cNvPr id="3074" name="Picture 2" descr="C:\Users\brian\Desktop\newtonlawgravitation.png"/>
          <p:cNvPicPr>
            <a:picLocks noChangeAspect="1" noChangeArrowheads="1"/>
          </p:cNvPicPr>
          <p:nvPr/>
        </p:nvPicPr>
        <p:blipFill>
          <a:blip r:embed="rId2"/>
          <a:srcRect/>
          <a:stretch>
            <a:fillRect/>
          </a:stretch>
        </p:blipFill>
        <p:spPr bwMode="auto">
          <a:xfrm>
            <a:off x="2362200" y="990600"/>
            <a:ext cx="3810000" cy="2667000"/>
          </a:xfrm>
          <a:prstGeom prst="rect">
            <a:avLst/>
          </a:prstGeom>
          <a:noFill/>
        </p:spPr>
      </p:pic>
      <p:sp>
        <p:nvSpPr>
          <p:cNvPr id="6" name="Donut 5"/>
          <p:cNvSpPr/>
          <p:nvPr/>
        </p:nvSpPr>
        <p:spPr>
          <a:xfrm>
            <a:off x="4114800" y="2133600"/>
            <a:ext cx="685800" cy="685800"/>
          </a:xfrm>
          <a:prstGeom prst="donut">
            <a:avLst>
              <a:gd name="adj" fmla="val 90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Donut 6"/>
          <p:cNvSpPr/>
          <p:nvPr/>
        </p:nvSpPr>
        <p:spPr>
          <a:xfrm>
            <a:off x="4876800" y="3200400"/>
            <a:ext cx="533400" cy="457200"/>
          </a:xfrm>
          <a:prstGeom prst="donut">
            <a:avLst>
              <a:gd name="adj" fmla="val 90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ight Arrow 9"/>
          <p:cNvSpPr/>
          <p:nvPr/>
        </p:nvSpPr>
        <p:spPr>
          <a:xfrm flipH="1">
            <a:off x="4876800" y="2209800"/>
            <a:ext cx="13716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19716580" flipH="1">
            <a:off x="5366053" y="2962090"/>
            <a:ext cx="1189066"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324601" y="1066800"/>
            <a:ext cx="2819400" cy="1631216"/>
          </a:xfrm>
          <a:prstGeom prst="rect">
            <a:avLst/>
          </a:prstGeom>
          <a:noFill/>
        </p:spPr>
        <p:txBody>
          <a:bodyPr wrap="square" rtlCol="0">
            <a:spAutoFit/>
          </a:bodyPr>
          <a:lstStyle/>
          <a:p>
            <a:r>
              <a:rPr lang="en-US" sz="2500" dirty="0" smtClean="0"/>
              <a:t>Gravitational force gets exponentially weaker every time distance is doubled.</a:t>
            </a:r>
            <a:endParaRPr lang="en-US" sz="2500" dirty="0"/>
          </a:p>
        </p:txBody>
      </p:sp>
      <p:sp>
        <p:nvSpPr>
          <p:cNvPr id="13" name="TextBox 12"/>
          <p:cNvSpPr txBox="1"/>
          <p:nvPr/>
        </p:nvSpPr>
        <p:spPr>
          <a:xfrm>
            <a:off x="228600" y="3962400"/>
            <a:ext cx="8965981" cy="553998"/>
          </a:xfrm>
          <a:prstGeom prst="rect">
            <a:avLst/>
          </a:prstGeom>
          <a:noFill/>
        </p:spPr>
        <p:txBody>
          <a:bodyPr wrap="none" rtlCol="0">
            <a:spAutoFit/>
          </a:bodyPr>
          <a:lstStyle/>
          <a:p>
            <a:r>
              <a:rPr lang="en-US" sz="3000" dirty="0" smtClean="0"/>
              <a:t>It likewise gets exponentially stronger in </a:t>
            </a:r>
            <a:r>
              <a:rPr lang="en-US" sz="3000" dirty="0" smtClean="0"/>
              <a:t>massive </a:t>
            </a:r>
            <a:r>
              <a:rPr lang="en-US" sz="3000" dirty="0" smtClean="0"/>
              <a:t>objects</a:t>
            </a:r>
            <a:endParaRPr lang="en-US" sz="30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066800"/>
            <a:ext cx="7772400" cy="1470025"/>
          </a:xfrm>
        </p:spPr>
        <p:txBody>
          <a:bodyPr>
            <a:normAutofit/>
          </a:bodyPr>
          <a:lstStyle/>
          <a:p>
            <a:pPr algn="l"/>
            <a:r>
              <a:rPr lang="en-US" dirty="0" smtClean="0"/>
              <a:t>Gravity:</a:t>
            </a:r>
            <a:endParaRPr lang="en-US" dirty="0"/>
          </a:p>
        </p:txBody>
      </p:sp>
      <p:sp>
        <p:nvSpPr>
          <p:cNvPr id="3" name="TextBox 2"/>
          <p:cNvSpPr txBox="1"/>
          <p:nvPr/>
        </p:nvSpPr>
        <p:spPr>
          <a:xfrm>
            <a:off x="381000" y="457200"/>
            <a:ext cx="8402044" cy="553998"/>
          </a:xfrm>
          <a:prstGeom prst="rect">
            <a:avLst/>
          </a:prstGeom>
          <a:noFill/>
        </p:spPr>
        <p:txBody>
          <a:bodyPr wrap="none" rtlCol="0">
            <a:spAutoFit/>
          </a:bodyPr>
          <a:lstStyle/>
          <a:p>
            <a:r>
              <a:rPr lang="en-US" sz="3000" dirty="0" smtClean="0"/>
              <a:t>There seem to me to be problems in modern science</a:t>
            </a:r>
            <a:endParaRPr lang="en-US" sz="3000" dirty="0"/>
          </a:p>
        </p:txBody>
      </p:sp>
      <p:pic>
        <p:nvPicPr>
          <p:cNvPr id="3074" name="Picture 2" descr="C:\Users\brian\Desktop\newtonlawgravitation.png"/>
          <p:cNvPicPr>
            <a:picLocks noChangeAspect="1" noChangeArrowheads="1"/>
          </p:cNvPicPr>
          <p:nvPr/>
        </p:nvPicPr>
        <p:blipFill>
          <a:blip r:embed="rId2"/>
          <a:srcRect/>
          <a:stretch>
            <a:fillRect/>
          </a:stretch>
        </p:blipFill>
        <p:spPr bwMode="auto">
          <a:xfrm>
            <a:off x="2362200" y="990600"/>
            <a:ext cx="3810000" cy="2667000"/>
          </a:xfrm>
          <a:prstGeom prst="rect">
            <a:avLst/>
          </a:prstGeom>
          <a:noFill/>
        </p:spPr>
      </p:pic>
      <p:sp>
        <p:nvSpPr>
          <p:cNvPr id="6" name="Donut 5"/>
          <p:cNvSpPr/>
          <p:nvPr/>
        </p:nvSpPr>
        <p:spPr>
          <a:xfrm>
            <a:off x="4114800" y="2133600"/>
            <a:ext cx="685800" cy="685800"/>
          </a:xfrm>
          <a:prstGeom prst="donut">
            <a:avLst>
              <a:gd name="adj" fmla="val 90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Donut 6"/>
          <p:cNvSpPr/>
          <p:nvPr/>
        </p:nvSpPr>
        <p:spPr>
          <a:xfrm>
            <a:off x="4876800" y="3200400"/>
            <a:ext cx="533400" cy="457200"/>
          </a:xfrm>
          <a:prstGeom prst="donut">
            <a:avLst>
              <a:gd name="adj" fmla="val 90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ight Arrow 9"/>
          <p:cNvSpPr/>
          <p:nvPr/>
        </p:nvSpPr>
        <p:spPr>
          <a:xfrm flipH="1">
            <a:off x="4876800" y="2209800"/>
            <a:ext cx="13716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19716580" flipH="1">
            <a:off x="5366053" y="2962090"/>
            <a:ext cx="1189066"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324601" y="1066800"/>
            <a:ext cx="2819400" cy="1631216"/>
          </a:xfrm>
          <a:prstGeom prst="rect">
            <a:avLst/>
          </a:prstGeom>
          <a:noFill/>
        </p:spPr>
        <p:txBody>
          <a:bodyPr wrap="square" rtlCol="0">
            <a:spAutoFit/>
          </a:bodyPr>
          <a:lstStyle/>
          <a:p>
            <a:r>
              <a:rPr lang="en-US" sz="2500" dirty="0" smtClean="0"/>
              <a:t>Gravitational force gets exponentially weaker every time distance is doubled.</a:t>
            </a:r>
            <a:endParaRPr lang="en-US" sz="2500" dirty="0"/>
          </a:p>
        </p:txBody>
      </p:sp>
      <p:sp>
        <p:nvSpPr>
          <p:cNvPr id="13" name="TextBox 12"/>
          <p:cNvSpPr txBox="1"/>
          <p:nvPr/>
        </p:nvSpPr>
        <p:spPr>
          <a:xfrm>
            <a:off x="228600" y="3810000"/>
            <a:ext cx="8385694" cy="523220"/>
          </a:xfrm>
          <a:prstGeom prst="rect">
            <a:avLst/>
          </a:prstGeom>
          <a:noFill/>
        </p:spPr>
        <p:txBody>
          <a:bodyPr wrap="none" rtlCol="0">
            <a:spAutoFit/>
          </a:bodyPr>
          <a:lstStyle/>
          <a:p>
            <a:r>
              <a:rPr lang="en-US" sz="2800" dirty="0" smtClean="0">
                <a:solidFill>
                  <a:schemeClr val="tx1">
                    <a:lumMod val="75000"/>
                    <a:lumOff val="25000"/>
                  </a:schemeClr>
                </a:solidFill>
              </a:rPr>
              <a:t>It likewise gets exponentially stronger in </a:t>
            </a:r>
            <a:r>
              <a:rPr lang="en-US" sz="2800" dirty="0" smtClean="0">
                <a:solidFill>
                  <a:schemeClr val="tx1">
                    <a:lumMod val="75000"/>
                    <a:lumOff val="25000"/>
                  </a:schemeClr>
                </a:solidFill>
              </a:rPr>
              <a:t>massive </a:t>
            </a:r>
            <a:r>
              <a:rPr lang="en-US" sz="2800" dirty="0" smtClean="0">
                <a:solidFill>
                  <a:schemeClr val="tx1">
                    <a:lumMod val="75000"/>
                    <a:lumOff val="25000"/>
                  </a:schemeClr>
                </a:solidFill>
              </a:rPr>
              <a:t>objects</a:t>
            </a:r>
            <a:endParaRPr lang="en-US" sz="2800" dirty="0">
              <a:solidFill>
                <a:schemeClr val="tx1">
                  <a:lumMod val="75000"/>
                  <a:lumOff val="25000"/>
                </a:schemeClr>
              </a:solidFill>
            </a:endParaRPr>
          </a:p>
        </p:txBody>
      </p:sp>
      <p:sp>
        <p:nvSpPr>
          <p:cNvPr id="15" name="TextBox 14"/>
          <p:cNvSpPr txBox="1"/>
          <p:nvPr/>
        </p:nvSpPr>
        <p:spPr>
          <a:xfrm>
            <a:off x="228600" y="4343400"/>
            <a:ext cx="8763000" cy="769441"/>
          </a:xfrm>
          <a:prstGeom prst="rect">
            <a:avLst/>
          </a:prstGeom>
          <a:noFill/>
        </p:spPr>
        <p:txBody>
          <a:bodyPr wrap="square" rtlCol="0">
            <a:spAutoFit/>
          </a:bodyPr>
          <a:lstStyle/>
          <a:p>
            <a:r>
              <a:rPr lang="en-US" sz="2200" dirty="0" smtClean="0"/>
              <a:t>If a black hole (large mass) won’t let light (small mass) escape, what kind of explosion could allow escape from the singularity before the big bang?</a:t>
            </a:r>
            <a:endParaRPr lang="en-US" sz="22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066800"/>
            <a:ext cx="7772400" cy="1470025"/>
          </a:xfrm>
        </p:spPr>
        <p:txBody>
          <a:bodyPr>
            <a:normAutofit/>
          </a:bodyPr>
          <a:lstStyle/>
          <a:p>
            <a:pPr algn="l"/>
            <a:r>
              <a:rPr lang="en-US" dirty="0" smtClean="0"/>
              <a:t>Gravity:</a:t>
            </a:r>
            <a:endParaRPr lang="en-US" dirty="0"/>
          </a:p>
        </p:txBody>
      </p:sp>
      <p:sp>
        <p:nvSpPr>
          <p:cNvPr id="3" name="TextBox 2"/>
          <p:cNvSpPr txBox="1"/>
          <p:nvPr/>
        </p:nvSpPr>
        <p:spPr>
          <a:xfrm>
            <a:off x="381000" y="457200"/>
            <a:ext cx="8402044" cy="553998"/>
          </a:xfrm>
          <a:prstGeom prst="rect">
            <a:avLst/>
          </a:prstGeom>
          <a:noFill/>
        </p:spPr>
        <p:txBody>
          <a:bodyPr wrap="none" rtlCol="0">
            <a:spAutoFit/>
          </a:bodyPr>
          <a:lstStyle/>
          <a:p>
            <a:r>
              <a:rPr lang="en-US" sz="3000" dirty="0" smtClean="0"/>
              <a:t>There seem to me to be problems in modern science</a:t>
            </a:r>
            <a:endParaRPr lang="en-US" sz="3000" dirty="0"/>
          </a:p>
        </p:txBody>
      </p:sp>
      <p:pic>
        <p:nvPicPr>
          <p:cNvPr id="3074" name="Picture 2" descr="C:\Users\brian\Desktop\newtonlawgravitation.png"/>
          <p:cNvPicPr>
            <a:picLocks noChangeAspect="1" noChangeArrowheads="1"/>
          </p:cNvPicPr>
          <p:nvPr/>
        </p:nvPicPr>
        <p:blipFill>
          <a:blip r:embed="rId2"/>
          <a:srcRect/>
          <a:stretch>
            <a:fillRect/>
          </a:stretch>
        </p:blipFill>
        <p:spPr bwMode="auto">
          <a:xfrm>
            <a:off x="2362200" y="990600"/>
            <a:ext cx="3810000" cy="2667000"/>
          </a:xfrm>
          <a:prstGeom prst="rect">
            <a:avLst/>
          </a:prstGeom>
          <a:noFill/>
        </p:spPr>
      </p:pic>
      <p:sp>
        <p:nvSpPr>
          <p:cNvPr id="6" name="Donut 5"/>
          <p:cNvSpPr/>
          <p:nvPr/>
        </p:nvSpPr>
        <p:spPr>
          <a:xfrm>
            <a:off x="4114800" y="2133600"/>
            <a:ext cx="685800" cy="685800"/>
          </a:xfrm>
          <a:prstGeom prst="donut">
            <a:avLst>
              <a:gd name="adj" fmla="val 90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Donut 6"/>
          <p:cNvSpPr/>
          <p:nvPr/>
        </p:nvSpPr>
        <p:spPr>
          <a:xfrm>
            <a:off x="4876800" y="3200400"/>
            <a:ext cx="533400" cy="457200"/>
          </a:xfrm>
          <a:prstGeom prst="donut">
            <a:avLst>
              <a:gd name="adj" fmla="val 90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ight Arrow 9"/>
          <p:cNvSpPr/>
          <p:nvPr/>
        </p:nvSpPr>
        <p:spPr>
          <a:xfrm flipH="1">
            <a:off x="4876800" y="2209800"/>
            <a:ext cx="13716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19716580" flipH="1">
            <a:off x="5366053" y="2962090"/>
            <a:ext cx="1189066"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324601" y="1066800"/>
            <a:ext cx="2819400" cy="1631216"/>
          </a:xfrm>
          <a:prstGeom prst="rect">
            <a:avLst/>
          </a:prstGeom>
          <a:noFill/>
        </p:spPr>
        <p:txBody>
          <a:bodyPr wrap="square" rtlCol="0">
            <a:spAutoFit/>
          </a:bodyPr>
          <a:lstStyle/>
          <a:p>
            <a:r>
              <a:rPr lang="en-US" sz="2500" dirty="0" smtClean="0"/>
              <a:t>Gravitational force gets exponentially weaker every time distance is doubled.</a:t>
            </a:r>
            <a:endParaRPr lang="en-US" sz="2500" dirty="0"/>
          </a:p>
        </p:txBody>
      </p:sp>
      <p:sp>
        <p:nvSpPr>
          <p:cNvPr id="13" name="TextBox 12"/>
          <p:cNvSpPr txBox="1"/>
          <p:nvPr/>
        </p:nvSpPr>
        <p:spPr>
          <a:xfrm>
            <a:off x="228600" y="3810000"/>
            <a:ext cx="8385694" cy="523220"/>
          </a:xfrm>
          <a:prstGeom prst="rect">
            <a:avLst/>
          </a:prstGeom>
          <a:noFill/>
        </p:spPr>
        <p:txBody>
          <a:bodyPr wrap="none" rtlCol="0">
            <a:spAutoFit/>
          </a:bodyPr>
          <a:lstStyle/>
          <a:p>
            <a:r>
              <a:rPr lang="en-US" sz="2800" dirty="0" smtClean="0">
                <a:solidFill>
                  <a:schemeClr val="tx1">
                    <a:lumMod val="75000"/>
                    <a:lumOff val="25000"/>
                  </a:schemeClr>
                </a:solidFill>
              </a:rPr>
              <a:t>It likewise gets exponentially stronger in </a:t>
            </a:r>
            <a:r>
              <a:rPr lang="en-US" sz="2800" dirty="0" smtClean="0">
                <a:solidFill>
                  <a:schemeClr val="tx1">
                    <a:lumMod val="75000"/>
                    <a:lumOff val="25000"/>
                  </a:schemeClr>
                </a:solidFill>
              </a:rPr>
              <a:t>massive </a:t>
            </a:r>
            <a:r>
              <a:rPr lang="en-US" sz="2800" dirty="0" smtClean="0">
                <a:solidFill>
                  <a:schemeClr val="tx1">
                    <a:lumMod val="75000"/>
                    <a:lumOff val="25000"/>
                  </a:schemeClr>
                </a:solidFill>
              </a:rPr>
              <a:t>objects</a:t>
            </a:r>
            <a:endParaRPr lang="en-US" sz="2800" dirty="0">
              <a:solidFill>
                <a:schemeClr val="tx1">
                  <a:lumMod val="75000"/>
                  <a:lumOff val="25000"/>
                </a:schemeClr>
              </a:solidFill>
            </a:endParaRPr>
          </a:p>
        </p:txBody>
      </p:sp>
      <p:sp>
        <p:nvSpPr>
          <p:cNvPr id="14" name="TextBox 13"/>
          <p:cNvSpPr txBox="1"/>
          <p:nvPr/>
        </p:nvSpPr>
        <p:spPr>
          <a:xfrm>
            <a:off x="228600" y="5181600"/>
            <a:ext cx="8915400" cy="800219"/>
          </a:xfrm>
          <a:prstGeom prst="rect">
            <a:avLst/>
          </a:prstGeom>
          <a:noFill/>
        </p:spPr>
        <p:txBody>
          <a:bodyPr wrap="square" rtlCol="0">
            <a:spAutoFit/>
          </a:bodyPr>
          <a:lstStyle/>
          <a:p>
            <a:r>
              <a:rPr lang="en-US" sz="2300" dirty="0" smtClean="0"/>
              <a:t>If Mars and the moon can’t hold gasses to their surface, How could swirling gas (very low mass) come together to form a star? </a:t>
            </a:r>
            <a:endParaRPr lang="en-US" sz="2300" dirty="0"/>
          </a:p>
        </p:txBody>
      </p:sp>
      <p:sp>
        <p:nvSpPr>
          <p:cNvPr id="15" name="TextBox 14"/>
          <p:cNvSpPr txBox="1"/>
          <p:nvPr/>
        </p:nvSpPr>
        <p:spPr>
          <a:xfrm>
            <a:off x="228600" y="4343400"/>
            <a:ext cx="8763000" cy="769441"/>
          </a:xfrm>
          <a:prstGeom prst="rect">
            <a:avLst/>
          </a:prstGeom>
          <a:noFill/>
        </p:spPr>
        <p:txBody>
          <a:bodyPr wrap="square" rtlCol="0">
            <a:spAutoFit/>
          </a:bodyPr>
          <a:lstStyle/>
          <a:p>
            <a:r>
              <a:rPr lang="en-US" sz="2200" dirty="0" smtClean="0">
                <a:solidFill>
                  <a:schemeClr val="tx1">
                    <a:lumMod val="75000"/>
                    <a:lumOff val="25000"/>
                  </a:schemeClr>
                </a:solidFill>
              </a:rPr>
              <a:t>If a black hole (large mass) won’t let light (small mass) escape, what kind of explosion could allow escape from the singularity before the big bang?</a:t>
            </a:r>
            <a:endParaRPr lang="en-US" sz="2200" dirty="0">
              <a:solidFill>
                <a:schemeClr val="tx1">
                  <a:lumMod val="75000"/>
                  <a:lumOff val="25000"/>
                </a:schemeClr>
              </a:solidFill>
            </a:endParaRPr>
          </a:p>
        </p:txBody>
      </p:sp>
      <p:sp>
        <p:nvSpPr>
          <p:cNvPr id="16" name="Subtitle 2"/>
          <p:cNvSpPr>
            <a:spLocks noGrp="1"/>
          </p:cNvSpPr>
          <p:nvPr>
            <p:ph type="subTitle" idx="1"/>
          </p:nvPr>
        </p:nvSpPr>
        <p:spPr>
          <a:xfrm>
            <a:off x="6629400" y="2667000"/>
            <a:ext cx="2209800" cy="1295400"/>
          </a:xfrm>
        </p:spPr>
        <p:txBody>
          <a:bodyPr>
            <a:normAutofit lnSpcReduction="10000"/>
          </a:bodyPr>
          <a:lstStyle/>
          <a:p>
            <a:pPr algn="l"/>
            <a:r>
              <a:rPr lang="en-US" sz="4000" dirty="0" smtClean="0">
                <a:solidFill>
                  <a:srgbClr val="FF0000"/>
                </a:solidFill>
              </a:rPr>
              <a:t>(a very big one!)</a:t>
            </a:r>
            <a:endParaRPr lang="en-US" sz="2500" dirty="0">
              <a:solidFill>
                <a:srgbClr val="FF0000"/>
              </a:solidFill>
            </a:endParaRPr>
          </a:p>
        </p:txBody>
      </p:sp>
      <p:cxnSp>
        <p:nvCxnSpPr>
          <p:cNvPr id="18" name="Elbow Connector 17"/>
          <p:cNvCxnSpPr/>
          <p:nvPr/>
        </p:nvCxnSpPr>
        <p:spPr>
          <a:xfrm rot="16200000" flipH="1">
            <a:off x="8305800" y="3962400"/>
            <a:ext cx="533400" cy="228600"/>
          </a:xfrm>
          <a:prstGeom prst="bentConnector3">
            <a:avLst>
              <a:gd name="adj1" fmla="val 50000"/>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066800"/>
            <a:ext cx="7772400" cy="1470025"/>
          </a:xfrm>
        </p:spPr>
        <p:txBody>
          <a:bodyPr>
            <a:normAutofit/>
          </a:bodyPr>
          <a:lstStyle/>
          <a:p>
            <a:pPr algn="l"/>
            <a:r>
              <a:rPr lang="en-US" dirty="0" smtClean="0"/>
              <a:t>Gravity:</a:t>
            </a:r>
            <a:endParaRPr lang="en-US" dirty="0"/>
          </a:p>
        </p:txBody>
      </p:sp>
      <p:sp>
        <p:nvSpPr>
          <p:cNvPr id="3" name="TextBox 2"/>
          <p:cNvSpPr txBox="1"/>
          <p:nvPr/>
        </p:nvSpPr>
        <p:spPr>
          <a:xfrm>
            <a:off x="381000" y="457200"/>
            <a:ext cx="8402044" cy="553998"/>
          </a:xfrm>
          <a:prstGeom prst="rect">
            <a:avLst/>
          </a:prstGeom>
          <a:noFill/>
        </p:spPr>
        <p:txBody>
          <a:bodyPr wrap="none" rtlCol="0">
            <a:spAutoFit/>
          </a:bodyPr>
          <a:lstStyle/>
          <a:p>
            <a:r>
              <a:rPr lang="en-US" sz="3000" dirty="0" smtClean="0"/>
              <a:t>There seem to me to be problems in modern science</a:t>
            </a:r>
            <a:endParaRPr lang="en-US" sz="3000" dirty="0"/>
          </a:p>
        </p:txBody>
      </p:sp>
      <p:pic>
        <p:nvPicPr>
          <p:cNvPr id="3074" name="Picture 2" descr="C:\Users\brian\Desktop\newtonlawgravitation.png"/>
          <p:cNvPicPr>
            <a:picLocks noChangeAspect="1" noChangeArrowheads="1"/>
          </p:cNvPicPr>
          <p:nvPr/>
        </p:nvPicPr>
        <p:blipFill>
          <a:blip r:embed="rId2"/>
          <a:srcRect/>
          <a:stretch>
            <a:fillRect/>
          </a:stretch>
        </p:blipFill>
        <p:spPr bwMode="auto">
          <a:xfrm>
            <a:off x="2362200" y="990600"/>
            <a:ext cx="3810000" cy="2667000"/>
          </a:xfrm>
          <a:prstGeom prst="rect">
            <a:avLst/>
          </a:prstGeom>
          <a:noFill/>
        </p:spPr>
      </p:pic>
      <p:sp>
        <p:nvSpPr>
          <p:cNvPr id="6" name="Donut 5"/>
          <p:cNvSpPr/>
          <p:nvPr/>
        </p:nvSpPr>
        <p:spPr>
          <a:xfrm>
            <a:off x="4114800" y="2133600"/>
            <a:ext cx="685800" cy="685800"/>
          </a:xfrm>
          <a:prstGeom prst="donut">
            <a:avLst>
              <a:gd name="adj" fmla="val 90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Donut 6"/>
          <p:cNvSpPr/>
          <p:nvPr/>
        </p:nvSpPr>
        <p:spPr>
          <a:xfrm>
            <a:off x="4876800" y="3200400"/>
            <a:ext cx="533400" cy="457200"/>
          </a:xfrm>
          <a:prstGeom prst="donut">
            <a:avLst>
              <a:gd name="adj" fmla="val 90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ight Arrow 9"/>
          <p:cNvSpPr/>
          <p:nvPr/>
        </p:nvSpPr>
        <p:spPr>
          <a:xfrm flipH="1">
            <a:off x="4876800" y="2209800"/>
            <a:ext cx="137160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19716580" flipH="1">
            <a:off x="5366053" y="2962090"/>
            <a:ext cx="1189066"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324601" y="1066800"/>
            <a:ext cx="2819400" cy="1631216"/>
          </a:xfrm>
          <a:prstGeom prst="rect">
            <a:avLst/>
          </a:prstGeom>
          <a:noFill/>
        </p:spPr>
        <p:txBody>
          <a:bodyPr wrap="square" rtlCol="0">
            <a:spAutoFit/>
          </a:bodyPr>
          <a:lstStyle/>
          <a:p>
            <a:r>
              <a:rPr lang="en-US" sz="2500" dirty="0" smtClean="0"/>
              <a:t>Gravitational force gets exponentially weaker every time distance is doubled.</a:t>
            </a:r>
            <a:endParaRPr lang="en-US" sz="2500" dirty="0"/>
          </a:p>
        </p:txBody>
      </p:sp>
      <p:sp>
        <p:nvSpPr>
          <p:cNvPr id="13" name="TextBox 12"/>
          <p:cNvSpPr txBox="1"/>
          <p:nvPr/>
        </p:nvSpPr>
        <p:spPr>
          <a:xfrm>
            <a:off x="228600" y="3810000"/>
            <a:ext cx="8385694" cy="523220"/>
          </a:xfrm>
          <a:prstGeom prst="rect">
            <a:avLst/>
          </a:prstGeom>
          <a:noFill/>
        </p:spPr>
        <p:txBody>
          <a:bodyPr wrap="none" rtlCol="0">
            <a:spAutoFit/>
          </a:bodyPr>
          <a:lstStyle/>
          <a:p>
            <a:r>
              <a:rPr lang="en-US" sz="2800" dirty="0" smtClean="0">
                <a:solidFill>
                  <a:schemeClr val="tx1">
                    <a:lumMod val="75000"/>
                    <a:lumOff val="25000"/>
                  </a:schemeClr>
                </a:solidFill>
              </a:rPr>
              <a:t>It likewise gets exponentially stronger in </a:t>
            </a:r>
            <a:r>
              <a:rPr lang="en-US" sz="2800" dirty="0" smtClean="0">
                <a:solidFill>
                  <a:schemeClr val="tx1">
                    <a:lumMod val="75000"/>
                    <a:lumOff val="25000"/>
                  </a:schemeClr>
                </a:solidFill>
              </a:rPr>
              <a:t>massive </a:t>
            </a:r>
            <a:r>
              <a:rPr lang="en-US" sz="2800" dirty="0" smtClean="0">
                <a:solidFill>
                  <a:schemeClr val="tx1">
                    <a:lumMod val="75000"/>
                    <a:lumOff val="25000"/>
                  </a:schemeClr>
                </a:solidFill>
              </a:rPr>
              <a:t>objects</a:t>
            </a:r>
            <a:endParaRPr lang="en-US" sz="2800" dirty="0">
              <a:solidFill>
                <a:schemeClr val="tx1">
                  <a:lumMod val="75000"/>
                  <a:lumOff val="25000"/>
                </a:schemeClr>
              </a:solidFill>
            </a:endParaRPr>
          </a:p>
        </p:txBody>
      </p:sp>
      <p:sp>
        <p:nvSpPr>
          <p:cNvPr id="14" name="TextBox 13"/>
          <p:cNvSpPr txBox="1"/>
          <p:nvPr/>
        </p:nvSpPr>
        <p:spPr>
          <a:xfrm>
            <a:off x="228600" y="5181600"/>
            <a:ext cx="8915400" cy="800219"/>
          </a:xfrm>
          <a:prstGeom prst="rect">
            <a:avLst/>
          </a:prstGeom>
          <a:noFill/>
        </p:spPr>
        <p:txBody>
          <a:bodyPr wrap="square" rtlCol="0">
            <a:spAutoFit/>
          </a:bodyPr>
          <a:lstStyle/>
          <a:p>
            <a:r>
              <a:rPr lang="en-US" sz="2300" dirty="0" smtClean="0">
                <a:solidFill>
                  <a:schemeClr val="tx1">
                    <a:lumMod val="75000"/>
                    <a:lumOff val="25000"/>
                  </a:schemeClr>
                </a:solidFill>
              </a:rPr>
              <a:t>If Mars and the moon can’t hold gasses to their surface, How could swirling gas (very low mass) come together to form a star? </a:t>
            </a:r>
            <a:endParaRPr lang="en-US" sz="2300" dirty="0">
              <a:solidFill>
                <a:schemeClr val="tx1">
                  <a:lumMod val="75000"/>
                  <a:lumOff val="25000"/>
                </a:schemeClr>
              </a:solidFill>
            </a:endParaRPr>
          </a:p>
        </p:txBody>
      </p:sp>
      <p:sp>
        <p:nvSpPr>
          <p:cNvPr id="15" name="TextBox 14"/>
          <p:cNvSpPr txBox="1"/>
          <p:nvPr/>
        </p:nvSpPr>
        <p:spPr>
          <a:xfrm>
            <a:off x="228600" y="4343400"/>
            <a:ext cx="8763000" cy="769441"/>
          </a:xfrm>
          <a:prstGeom prst="rect">
            <a:avLst/>
          </a:prstGeom>
          <a:noFill/>
        </p:spPr>
        <p:txBody>
          <a:bodyPr wrap="square" rtlCol="0">
            <a:spAutoFit/>
          </a:bodyPr>
          <a:lstStyle/>
          <a:p>
            <a:r>
              <a:rPr lang="en-US" sz="2200" dirty="0" smtClean="0">
                <a:solidFill>
                  <a:schemeClr val="tx1">
                    <a:lumMod val="75000"/>
                    <a:lumOff val="25000"/>
                  </a:schemeClr>
                </a:solidFill>
              </a:rPr>
              <a:t>If a black hole (large mass) won’t let light (small mass) escape, what kind of explosion could allow escape from the singularity before the big bang?</a:t>
            </a:r>
            <a:endParaRPr lang="en-US" sz="2200" dirty="0">
              <a:solidFill>
                <a:schemeClr val="tx1">
                  <a:lumMod val="75000"/>
                  <a:lumOff val="25000"/>
                </a:schemeClr>
              </a:solidFill>
            </a:endParaRPr>
          </a:p>
        </p:txBody>
      </p:sp>
      <p:sp>
        <p:nvSpPr>
          <p:cNvPr id="16" name="TextBox 15"/>
          <p:cNvSpPr txBox="1"/>
          <p:nvPr/>
        </p:nvSpPr>
        <p:spPr>
          <a:xfrm>
            <a:off x="228600" y="6019800"/>
            <a:ext cx="8915400" cy="446276"/>
          </a:xfrm>
          <a:prstGeom prst="rect">
            <a:avLst/>
          </a:prstGeom>
          <a:noFill/>
        </p:spPr>
        <p:txBody>
          <a:bodyPr wrap="square" rtlCol="0">
            <a:spAutoFit/>
          </a:bodyPr>
          <a:lstStyle/>
          <a:p>
            <a:r>
              <a:rPr lang="en-US" sz="2300" dirty="0" smtClean="0"/>
              <a:t>Can gravity really hold galaxies together?</a:t>
            </a:r>
            <a:endParaRPr lang="en-US" sz="23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066800"/>
            <a:ext cx="7772400" cy="1470025"/>
          </a:xfrm>
        </p:spPr>
        <p:txBody>
          <a:bodyPr>
            <a:normAutofit/>
          </a:bodyPr>
          <a:lstStyle/>
          <a:p>
            <a:pPr algn="l"/>
            <a:r>
              <a:rPr lang="en-US" dirty="0" smtClean="0">
                <a:solidFill>
                  <a:schemeClr val="bg1">
                    <a:lumMod val="65000"/>
                  </a:schemeClr>
                </a:solidFill>
              </a:rPr>
              <a:t>Gravity:</a:t>
            </a:r>
            <a:endParaRPr lang="en-US" dirty="0">
              <a:solidFill>
                <a:schemeClr val="bg1">
                  <a:lumMod val="65000"/>
                </a:schemeClr>
              </a:solidFill>
            </a:endParaRPr>
          </a:p>
        </p:txBody>
      </p:sp>
      <p:sp>
        <p:nvSpPr>
          <p:cNvPr id="3" name="TextBox 2"/>
          <p:cNvSpPr txBox="1"/>
          <p:nvPr/>
        </p:nvSpPr>
        <p:spPr>
          <a:xfrm>
            <a:off x="381000" y="457200"/>
            <a:ext cx="8402044" cy="553998"/>
          </a:xfrm>
          <a:prstGeom prst="rect">
            <a:avLst/>
          </a:prstGeom>
          <a:noFill/>
        </p:spPr>
        <p:txBody>
          <a:bodyPr wrap="none" rtlCol="0">
            <a:spAutoFit/>
          </a:bodyPr>
          <a:lstStyle/>
          <a:p>
            <a:r>
              <a:rPr lang="en-US" sz="3000" dirty="0" smtClean="0">
                <a:solidFill>
                  <a:schemeClr val="bg1">
                    <a:lumMod val="65000"/>
                  </a:schemeClr>
                </a:solidFill>
              </a:rPr>
              <a:t>There seem to me to be problems in modern science</a:t>
            </a:r>
            <a:endParaRPr lang="en-US" sz="3000" dirty="0">
              <a:solidFill>
                <a:schemeClr val="bg1">
                  <a:lumMod val="65000"/>
                </a:schemeClr>
              </a:solidFill>
            </a:endParaRPr>
          </a:p>
        </p:txBody>
      </p:sp>
      <p:pic>
        <p:nvPicPr>
          <p:cNvPr id="3074" name="Picture 2" descr="C:\Users\brian\Desktop\newtonlawgravitation.png"/>
          <p:cNvPicPr>
            <a:picLocks noChangeAspect="1" noChangeArrowheads="1"/>
          </p:cNvPicPr>
          <p:nvPr/>
        </p:nvPicPr>
        <p:blipFill>
          <a:blip r:embed="rId2">
            <a:lum bright="50000" contrast="-75000"/>
          </a:blip>
          <a:srcRect/>
          <a:stretch>
            <a:fillRect/>
          </a:stretch>
        </p:blipFill>
        <p:spPr bwMode="auto">
          <a:xfrm>
            <a:off x="2362200" y="990600"/>
            <a:ext cx="3810000" cy="2667000"/>
          </a:xfrm>
          <a:prstGeom prst="rect">
            <a:avLst/>
          </a:prstGeom>
          <a:noFill/>
        </p:spPr>
      </p:pic>
      <p:sp>
        <p:nvSpPr>
          <p:cNvPr id="16" name="TextBox 15"/>
          <p:cNvSpPr txBox="1"/>
          <p:nvPr/>
        </p:nvSpPr>
        <p:spPr>
          <a:xfrm>
            <a:off x="304800" y="3657600"/>
            <a:ext cx="8229600" cy="1015663"/>
          </a:xfrm>
          <a:prstGeom prst="rect">
            <a:avLst/>
          </a:prstGeom>
          <a:noFill/>
        </p:spPr>
        <p:txBody>
          <a:bodyPr wrap="square" rtlCol="0">
            <a:spAutoFit/>
          </a:bodyPr>
          <a:lstStyle/>
          <a:p>
            <a:r>
              <a:rPr lang="en-US" sz="3000" dirty="0" smtClean="0"/>
              <a:t>I have never even taken a physics class.  I have no idea if this evaluation will stand up to scrutiny.</a:t>
            </a:r>
            <a:endParaRPr lang="en-US" sz="30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066800"/>
            <a:ext cx="7772400" cy="1470025"/>
          </a:xfrm>
        </p:spPr>
        <p:txBody>
          <a:bodyPr>
            <a:normAutofit/>
          </a:bodyPr>
          <a:lstStyle/>
          <a:p>
            <a:pPr algn="l"/>
            <a:r>
              <a:rPr lang="en-US" dirty="0" smtClean="0">
                <a:solidFill>
                  <a:schemeClr val="bg1">
                    <a:lumMod val="65000"/>
                  </a:schemeClr>
                </a:solidFill>
              </a:rPr>
              <a:t>Gravity:</a:t>
            </a:r>
            <a:endParaRPr lang="en-US" dirty="0">
              <a:solidFill>
                <a:schemeClr val="bg1">
                  <a:lumMod val="65000"/>
                </a:schemeClr>
              </a:solidFill>
            </a:endParaRPr>
          </a:p>
        </p:txBody>
      </p:sp>
      <p:sp>
        <p:nvSpPr>
          <p:cNvPr id="3" name="TextBox 2"/>
          <p:cNvSpPr txBox="1"/>
          <p:nvPr/>
        </p:nvSpPr>
        <p:spPr>
          <a:xfrm>
            <a:off x="381000" y="457200"/>
            <a:ext cx="8402044" cy="553998"/>
          </a:xfrm>
          <a:prstGeom prst="rect">
            <a:avLst/>
          </a:prstGeom>
          <a:noFill/>
        </p:spPr>
        <p:txBody>
          <a:bodyPr wrap="none" rtlCol="0">
            <a:spAutoFit/>
          </a:bodyPr>
          <a:lstStyle/>
          <a:p>
            <a:r>
              <a:rPr lang="en-US" sz="3000" dirty="0" smtClean="0">
                <a:solidFill>
                  <a:schemeClr val="bg1">
                    <a:lumMod val="65000"/>
                  </a:schemeClr>
                </a:solidFill>
              </a:rPr>
              <a:t>There seem to me to be problems in modern science</a:t>
            </a:r>
            <a:endParaRPr lang="en-US" sz="3000" dirty="0">
              <a:solidFill>
                <a:schemeClr val="bg1">
                  <a:lumMod val="65000"/>
                </a:schemeClr>
              </a:solidFill>
            </a:endParaRPr>
          </a:p>
        </p:txBody>
      </p:sp>
      <p:pic>
        <p:nvPicPr>
          <p:cNvPr id="3074" name="Picture 2" descr="C:\Users\brian\Desktop\newtonlawgravitation.png"/>
          <p:cNvPicPr>
            <a:picLocks noChangeAspect="1" noChangeArrowheads="1"/>
          </p:cNvPicPr>
          <p:nvPr/>
        </p:nvPicPr>
        <p:blipFill>
          <a:blip r:embed="rId2">
            <a:lum bright="50000" contrast="-75000"/>
          </a:blip>
          <a:srcRect/>
          <a:stretch>
            <a:fillRect/>
          </a:stretch>
        </p:blipFill>
        <p:spPr bwMode="auto">
          <a:xfrm>
            <a:off x="2362200" y="990600"/>
            <a:ext cx="3810000" cy="2667000"/>
          </a:xfrm>
          <a:prstGeom prst="rect">
            <a:avLst/>
          </a:prstGeom>
          <a:noFill/>
        </p:spPr>
      </p:pic>
      <p:sp>
        <p:nvSpPr>
          <p:cNvPr id="6" name="TextBox 5"/>
          <p:cNvSpPr txBox="1"/>
          <p:nvPr/>
        </p:nvSpPr>
        <p:spPr>
          <a:xfrm>
            <a:off x="304800" y="3657600"/>
            <a:ext cx="8229600" cy="1015663"/>
          </a:xfrm>
          <a:prstGeom prst="rect">
            <a:avLst/>
          </a:prstGeom>
          <a:noFill/>
        </p:spPr>
        <p:txBody>
          <a:bodyPr wrap="square" rtlCol="0">
            <a:spAutoFit/>
          </a:bodyPr>
          <a:lstStyle/>
          <a:p>
            <a:r>
              <a:rPr lang="en-US" sz="3000" dirty="0" smtClean="0">
                <a:solidFill>
                  <a:schemeClr val="tx1">
                    <a:lumMod val="75000"/>
                    <a:lumOff val="25000"/>
                  </a:schemeClr>
                </a:solidFill>
              </a:rPr>
              <a:t>I have never even taken a physics class.  I have no idea if this evaluation will stand up to scrutiny.</a:t>
            </a:r>
            <a:endParaRPr lang="en-US" sz="3000" dirty="0">
              <a:solidFill>
                <a:schemeClr val="tx1">
                  <a:lumMod val="75000"/>
                  <a:lumOff val="25000"/>
                </a:schemeClr>
              </a:solidFill>
            </a:endParaRPr>
          </a:p>
        </p:txBody>
      </p:sp>
      <p:sp>
        <p:nvSpPr>
          <p:cNvPr id="7" name="TextBox 6"/>
          <p:cNvSpPr txBox="1"/>
          <p:nvPr/>
        </p:nvSpPr>
        <p:spPr>
          <a:xfrm>
            <a:off x="304800" y="4800600"/>
            <a:ext cx="8229600" cy="1477328"/>
          </a:xfrm>
          <a:prstGeom prst="rect">
            <a:avLst/>
          </a:prstGeom>
          <a:noFill/>
        </p:spPr>
        <p:txBody>
          <a:bodyPr wrap="square" rtlCol="0">
            <a:spAutoFit/>
          </a:bodyPr>
          <a:lstStyle/>
          <a:p>
            <a:r>
              <a:rPr lang="en-US" sz="3000" dirty="0" smtClean="0"/>
              <a:t>It is my bias.  I will assume my guesses are right until someone shows me that they’re wrong.  </a:t>
            </a:r>
            <a:br>
              <a:rPr lang="en-US" sz="3000" dirty="0" smtClean="0"/>
            </a:br>
            <a:endParaRPr lang="en-US" sz="30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066800"/>
            <a:ext cx="7772400" cy="1470025"/>
          </a:xfrm>
        </p:spPr>
        <p:txBody>
          <a:bodyPr>
            <a:normAutofit/>
          </a:bodyPr>
          <a:lstStyle/>
          <a:p>
            <a:pPr algn="l"/>
            <a:r>
              <a:rPr lang="en-US" dirty="0" smtClean="0">
                <a:solidFill>
                  <a:schemeClr val="bg1">
                    <a:lumMod val="65000"/>
                  </a:schemeClr>
                </a:solidFill>
              </a:rPr>
              <a:t>Gravity:</a:t>
            </a:r>
            <a:endParaRPr lang="en-US" dirty="0">
              <a:solidFill>
                <a:schemeClr val="bg1">
                  <a:lumMod val="65000"/>
                </a:schemeClr>
              </a:solidFill>
            </a:endParaRPr>
          </a:p>
        </p:txBody>
      </p:sp>
      <p:sp>
        <p:nvSpPr>
          <p:cNvPr id="3" name="TextBox 2"/>
          <p:cNvSpPr txBox="1"/>
          <p:nvPr/>
        </p:nvSpPr>
        <p:spPr>
          <a:xfrm>
            <a:off x="381000" y="457200"/>
            <a:ext cx="8402044" cy="553998"/>
          </a:xfrm>
          <a:prstGeom prst="rect">
            <a:avLst/>
          </a:prstGeom>
          <a:noFill/>
        </p:spPr>
        <p:txBody>
          <a:bodyPr wrap="none" rtlCol="0">
            <a:spAutoFit/>
          </a:bodyPr>
          <a:lstStyle/>
          <a:p>
            <a:r>
              <a:rPr lang="en-US" sz="3000" dirty="0" smtClean="0">
                <a:solidFill>
                  <a:schemeClr val="bg1">
                    <a:lumMod val="65000"/>
                  </a:schemeClr>
                </a:solidFill>
              </a:rPr>
              <a:t>There seem to me to be problems in modern science</a:t>
            </a:r>
            <a:endParaRPr lang="en-US" sz="3000" dirty="0">
              <a:solidFill>
                <a:schemeClr val="bg1">
                  <a:lumMod val="65000"/>
                </a:schemeClr>
              </a:solidFill>
            </a:endParaRPr>
          </a:p>
        </p:txBody>
      </p:sp>
      <p:pic>
        <p:nvPicPr>
          <p:cNvPr id="3074" name="Picture 2" descr="C:\Users\brian\Desktop\newtonlawgravitation.png"/>
          <p:cNvPicPr>
            <a:picLocks noChangeAspect="1" noChangeArrowheads="1"/>
          </p:cNvPicPr>
          <p:nvPr/>
        </p:nvPicPr>
        <p:blipFill>
          <a:blip r:embed="rId2">
            <a:lum bright="50000" contrast="-75000"/>
          </a:blip>
          <a:srcRect/>
          <a:stretch>
            <a:fillRect/>
          </a:stretch>
        </p:blipFill>
        <p:spPr bwMode="auto">
          <a:xfrm>
            <a:off x="2362200" y="990600"/>
            <a:ext cx="3810000" cy="2667000"/>
          </a:xfrm>
          <a:prstGeom prst="rect">
            <a:avLst/>
          </a:prstGeom>
          <a:noFill/>
        </p:spPr>
      </p:pic>
      <p:sp>
        <p:nvSpPr>
          <p:cNvPr id="6" name="TextBox 5"/>
          <p:cNvSpPr txBox="1"/>
          <p:nvPr/>
        </p:nvSpPr>
        <p:spPr>
          <a:xfrm>
            <a:off x="304800" y="3657600"/>
            <a:ext cx="8229600" cy="1015663"/>
          </a:xfrm>
          <a:prstGeom prst="rect">
            <a:avLst/>
          </a:prstGeom>
          <a:noFill/>
        </p:spPr>
        <p:txBody>
          <a:bodyPr wrap="square" rtlCol="0">
            <a:spAutoFit/>
          </a:bodyPr>
          <a:lstStyle/>
          <a:p>
            <a:r>
              <a:rPr lang="en-US" sz="3000" dirty="0" smtClean="0">
                <a:solidFill>
                  <a:schemeClr val="tx1">
                    <a:lumMod val="75000"/>
                    <a:lumOff val="25000"/>
                  </a:schemeClr>
                </a:solidFill>
              </a:rPr>
              <a:t>I have never even taken a physics class.  I have no idea if this evaluation will stand up to scrutiny.</a:t>
            </a:r>
            <a:endParaRPr lang="en-US" sz="3000" dirty="0">
              <a:solidFill>
                <a:schemeClr val="tx1">
                  <a:lumMod val="75000"/>
                  <a:lumOff val="25000"/>
                </a:schemeClr>
              </a:solidFill>
            </a:endParaRPr>
          </a:p>
        </p:txBody>
      </p:sp>
      <p:sp>
        <p:nvSpPr>
          <p:cNvPr id="7" name="TextBox 6"/>
          <p:cNvSpPr txBox="1"/>
          <p:nvPr/>
        </p:nvSpPr>
        <p:spPr>
          <a:xfrm>
            <a:off x="304800" y="4800600"/>
            <a:ext cx="8229600" cy="1477328"/>
          </a:xfrm>
          <a:prstGeom prst="rect">
            <a:avLst/>
          </a:prstGeom>
          <a:noFill/>
        </p:spPr>
        <p:txBody>
          <a:bodyPr wrap="square" rtlCol="0">
            <a:spAutoFit/>
          </a:bodyPr>
          <a:lstStyle/>
          <a:p>
            <a:r>
              <a:rPr lang="en-US" sz="3000" dirty="0" smtClean="0">
                <a:solidFill>
                  <a:schemeClr val="tx1">
                    <a:lumMod val="75000"/>
                    <a:lumOff val="25000"/>
                  </a:schemeClr>
                </a:solidFill>
              </a:rPr>
              <a:t>It is my bias.  I will assume my guesses are right until someone shows me that they’re wrong.  </a:t>
            </a:r>
            <a:r>
              <a:rPr lang="en-US" sz="3000" dirty="0" smtClean="0"/>
              <a:t/>
            </a:r>
            <a:br>
              <a:rPr lang="en-US" sz="3000" dirty="0" smtClean="0"/>
            </a:br>
            <a:r>
              <a:rPr lang="en-US" sz="3000" dirty="0" smtClean="0"/>
              <a:t>I would rather be right, so I will defend my idea.</a:t>
            </a:r>
            <a:endParaRPr lang="en-US" sz="30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26000" b="-2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38200"/>
            <a:ext cx="7086600" cy="5334000"/>
          </a:xfrm>
        </p:spPr>
        <p:txBody>
          <a:bodyPr>
            <a:noAutofit/>
          </a:bodyPr>
          <a:lstStyle/>
          <a:p>
            <a:pPr algn="l"/>
            <a:r>
              <a:rPr lang="en-US" sz="6000" dirty="0" smtClean="0">
                <a:effectLst>
                  <a:outerShdw blurRad="38100" dist="38100" dir="2700000" algn="tl">
                    <a:srgbClr val="000000">
                      <a:alpha val="43137"/>
                    </a:srgbClr>
                  </a:outerShdw>
                </a:effectLst>
              </a:rPr>
              <a:t>As we talked one day, he told me that educated Creationists made him mad, that they were liars. </a:t>
            </a:r>
            <a:br>
              <a:rPr lang="en-US" sz="6000" dirty="0" smtClean="0">
                <a:effectLst>
                  <a:outerShdw blurRad="38100" dist="38100" dir="2700000" algn="tl">
                    <a:srgbClr val="000000">
                      <a:alpha val="43137"/>
                    </a:srgbClr>
                  </a:outerShdw>
                </a:effectLst>
              </a:rPr>
            </a:br>
            <a:r>
              <a:rPr lang="en-US" sz="6000" dirty="0" smtClean="0">
                <a:effectLst>
                  <a:outerShdw blurRad="38100" dist="38100" dir="2700000" algn="tl">
                    <a:srgbClr val="000000">
                      <a:alpha val="43137"/>
                    </a:srgbClr>
                  </a:outerShdw>
                </a:effectLst>
              </a:rPr>
              <a:t>I listened in shock.</a:t>
            </a:r>
            <a:endParaRPr lang="en-US" sz="60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22530" name="Picture 2" descr="C:\Users\brian\Desktop\storage\Creation Science Discussion Group\other speeches\Fingerworks\IMG111031_0865wb.jpg"/>
          <p:cNvPicPr>
            <a:picLocks noChangeAspect="1" noChangeArrowheads="1"/>
          </p:cNvPicPr>
          <p:nvPr/>
        </p:nvPicPr>
        <p:blipFill>
          <a:blip r:embed="rId2">
            <a:lum bright="40000" contrast="-75000"/>
          </a:blip>
          <a:srcRect/>
          <a:stretch>
            <a:fillRect/>
          </a:stretch>
        </p:blipFill>
        <p:spPr bwMode="auto">
          <a:xfrm>
            <a:off x="0" y="0"/>
            <a:ext cx="9144000" cy="10058400"/>
          </a:xfrm>
          <a:prstGeom prst="rect">
            <a:avLst/>
          </a:prstGeom>
          <a:noFill/>
        </p:spPr>
      </p:pic>
      <p:sp>
        <p:nvSpPr>
          <p:cNvPr id="2" name="Title 1"/>
          <p:cNvSpPr>
            <a:spLocks noGrp="1"/>
          </p:cNvSpPr>
          <p:nvPr>
            <p:ph type="ctrTitle"/>
          </p:nvPr>
        </p:nvSpPr>
        <p:spPr>
          <a:xfrm>
            <a:off x="533400" y="0"/>
            <a:ext cx="7772400" cy="1470025"/>
          </a:xfrm>
        </p:spPr>
        <p:txBody>
          <a:bodyPr/>
          <a:lstStyle/>
          <a:p>
            <a:pPr algn="l"/>
            <a:r>
              <a:rPr lang="en-US" u="sng" dirty="0" smtClean="0"/>
              <a:t>Everyone</a:t>
            </a:r>
            <a:r>
              <a:rPr lang="en-US" dirty="0" smtClean="0"/>
              <a:t> does what I do.</a:t>
            </a:r>
            <a:endParaRPr lang="en-US" dirty="0"/>
          </a:p>
        </p:txBody>
      </p:sp>
      <p:sp>
        <p:nvSpPr>
          <p:cNvPr id="4" name="TextBox 3"/>
          <p:cNvSpPr txBox="1"/>
          <p:nvPr/>
        </p:nvSpPr>
        <p:spPr>
          <a:xfrm>
            <a:off x="2971800" y="1752600"/>
            <a:ext cx="2767874" cy="707886"/>
          </a:xfrm>
          <a:prstGeom prst="rect">
            <a:avLst/>
          </a:prstGeom>
          <a:noFill/>
        </p:spPr>
        <p:txBody>
          <a:bodyPr wrap="none" rtlCol="0">
            <a:spAutoFit/>
          </a:bodyPr>
          <a:lstStyle/>
          <a:p>
            <a:r>
              <a:rPr lang="en-US" sz="4000" dirty="0" smtClean="0"/>
              <a:t>Learn a little</a:t>
            </a:r>
            <a:endParaRPr lang="en-US" sz="40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6" name="Picture 2" descr="C:\Users\brian\Desktop\storage\Creation Science Discussion Group\other speeches\Fingerworks\IMG111031_0865wb.jpg"/>
          <p:cNvPicPr>
            <a:picLocks noChangeAspect="1" noChangeArrowheads="1"/>
          </p:cNvPicPr>
          <p:nvPr/>
        </p:nvPicPr>
        <p:blipFill>
          <a:blip r:embed="rId2">
            <a:lum bright="40000" contrast="-75000"/>
          </a:blip>
          <a:srcRect/>
          <a:stretch>
            <a:fillRect/>
          </a:stretch>
        </p:blipFill>
        <p:spPr bwMode="auto">
          <a:xfrm>
            <a:off x="0" y="0"/>
            <a:ext cx="9144000" cy="10058400"/>
          </a:xfrm>
          <a:prstGeom prst="rect">
            <a:avLst/>
          </a:prstGeom>
          <a:noFill/>
        </p:spPr>
      </p:pic>
      <p:sp>
        <p:nvSpPr>
          <p:cNvPr id="2" name="Title 1"/>
          <p:cNvSpPr>
            <a:spLocks noGrp="1"/>
          </p:cNvSpPr>
          <p:nvPr>
            <p:ph type="ctrTitle"/>
          </p:nvPr>
        </p:nvSpPr>
        <p:spPr>
          <a:xfrm>
            <a:off x="533400" y="0"/>
            <a:ext cx="7772400" cy="1470025"/>
          </a:xfrm>
        </p:spPr>
        <p:txBody>
          <a:bodyPr/>
          <a:lstStyle/>
          <a:p>
            <a:pPr algn="l"/>
            <a:r>
              <a:rPr lang="en-US" dirty="0" smtClean="0"/>
              <a:t>Everyone does this.</a:t>
            </a:r>
            <a:endParaRPr lang="en-US" dirty="0"/>
          </a:p>
        </p:txBody>
      </p:sp>
      <p:sp>
        <p:nvSpPr>
          <p:cNvPr id="4" name="TextBox 3"/>
          <p:cNvSpPr txBox="1"/>
          <p:nvPr/>
        </p:nvSpPr>
        <p:spPr>
          <a:xfrm>
            <a:off x="2971800" y="1752600"/>
            <a:ext cx="2767874" cy="707886"/>
          </a:xfrm>
          <a:prstGeom prst="rect">
            <a:avLst/>
          </a:prstGeom>
          <a:noFill/>
        </p:spPr>
        <p:txBody>
          <a:bodyPr wrap="none" rtlCol="0">
            <a:spAutoFit/>
          </a:bodyPr>
          <a:lstStyle/>
          <a:p>
            <a:r>
              <a:rPr lang="en-US" sz="4000" dirty="0" smtClean="0"/>
              <a:t>Learn a little</a:t>
            </a:r>
            <a:endParaRPr lang="en-US" sz="4000" dirty="0"/>
          </a:p>
        </p:txBody>
      </p:sp>
      <p:sp>
        <p:nvSpPr>
          <p:cNvPr id="5" name="TextBox 4"/>
          <p:cNvSpPr txBox="1"/>
          <p:nvPr/>
        </p:nvSpPr>
        <p:spPr>
          <a:xfrm>
            <a:off x="5257800" y="3124200"/>
            <a:ext cx="3206968" cy="707886"/>
          </a:xfrm>
          <a:prstGeom prst="rect">
            <a:avLst/>
          </a:prstGeom>
          <a:noFill/>
        </p:spPr>
        <p:txBody>
          <a:bodyPr wrap="none" rtlCol="0">
            <a:spAutoFit/>
          </a:bodyPr>
          <a:lstStyle/>
          <a:p>
            <a:r>
              <a:rPr lang="en-US" sz="4000" dirty="0" smtClean="0"/>
              <a:t>Ask a question</a:t>
            </a:r>
            <a:endParaRPr lang="en-US" sz="4000" dirty="0"/>
          </a:p>
        </p:txBody>
      </p:sp>
      <p:sp>
        <p:nvSpPr>
          <p:cNvPr id="8" name="Bent Arrow 7"/>
          <p:cNvSpPr/>
          <p:nvPr/>
        </p:nvSpPr>
        <p:spPr>
          <a:xfrm rot="5400000">
            <a:off x="6172200" y="1752600"/>
            <a:ext cx="1143000" cy="17526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10" name="Picture 2" descr="C:\Users\brian\Desktop\storage\Creation Science Discussion Group\other speeches\Fingerworks\IMG111031_0865wb.jpg"/>
          <p:cNvPicPr>
            <a:picLocks noChangeAspect="1" noChangeArrowheads="1"/>
          </p:cNvPicPr>
          <p:nvPr/>
        </p:nvPicPr>
        <p:blipFill>
          <a:blip r:embed="rId2">
            <a:lum bright="40000" contrast="-75000"/>
          </a:blip>
          <a:srcRect/>
          <a:stretch>
            <a:fillRect/>
          </a:stretch>
        </p:blipFill>
        <p:spPr bwMode="auto">
          <a:xfrm>
            <a:off x="0" y="0"/>
            <a:ext cx="9144000" cy="10058400"/>
          </a:xfrm>
          <a:prstGeom prst="rect">
            <a:avLst/>
          </a:prstGeom>
          <a:noFill/>
        </p:spPr>
      </p:pic>
      <p:sp>
        <p:nvSpPr>
          <p:cNvPr id="2" name="Title 1"/>
          <p:cNvSpPr>
            <a:spLocks noGrp="1"/>
          </p:cNvSpPr>
          <p:nvPr>
            <p:ph type="ctrTitle"/>
          </p:nvPr>
        </p:nvSpPr>
        <p:spPr>
          <a:xfrm>
            <a:off x="533400" y="0"/>
            <a:ext cx="7772400" cy="1470025"/>
          </a:xfrm>
        </p:spPr>
        <p:txBody>
          <a:bodyPr/>
          <a:lstStyle/>
          <a:p>
            <a:pPr algn="l"/>
            <a:r>
              <a:rPr lang="en-US" dirty="0" smtClean="0"/>
              <a:t>Everyone does this.</a:t>
            </a:r>
            <a:endParaRPr lang="en-US" dirty="0"/>
          </a:p>
        </p:txBody>
      </p:sp>
      <p:sp>
        <p:nvSpPr>
          <p:cNvPr id="4" name="TextBox 3"/>
          <p:cNvSpPr txBox="1"/>
          <p:nvPr/>
        </p:nvSpPr>
        <p:spPr>
          <a:xfrm>
            <a:off x="2971800" y="1752600"/>
            <a:ext cx="2767874" cy="707886"/>
          </a:xfrm>
          <a:prstGeom prst="rect">
            <a:avLst/>
          </a:prstGeom>
          <a:noFill/>
        </p:spPr>
        <p:txBody>
          <a:bodyPr wrap="none" rtlCol="0">
            <a:spAutoFit/>
          </a:bodyPr>
          <a:lstStyle/>
          <a:p>
            <a:r>
              <a:rPr lang="en-US" sz="4000" dirty="0" smtClean="0"/>
              <a:t>Learn a little</a:t>
            </a:r>
            <a:endParaRPr lang="en-US" sz="4000" dirty="0"/>
          </a:p>
        </p:txBody>
      </p:sp>
      <p:sp>
        <p:nvSpPr>
          <p:cNvPr id="5" name="TextBox 4"/>
          <p:cNvSpPr txBox="1"/>
          <p:nvPr/>
        </p:nvSpPr>
        <p:spPr>
          <a:xfrm>
            <a:off x="5257800" y="3124200"/>
            <a:ext cx="3206968" cy="707886"/>
          </a:xfrm>
          <a:prstGeom prst="rect">
            <a:avLst/>
          </a:prstGeom>
          <a:noFill/>
        </p:spPr>
        <p:txBody>
          <a:bodyPr wrap="none" rtlCol="0">
            <a:spAutoFit/>
          </a:bodyPr>
          <a:lstStyle/>
          <a:p>
            <a:r>
              <a:rPr lang="en-US" sz="4000" dirty="0" smtClean="0"/>
              <a:t>Ask a question</a:t>
            </a:r>
            <a:endParaRPr lang="en-US" sz="4000" dirty="0"/>
          </a:p>
        </p:txBody>
      </p:sp>
      <p:sp>
        <p:nvSpPr>
          <p:cNvPr id="6" name="TextBox 5"/>
          <p:cNvSpPr txBox="1"/>
          <p:nvPr/>
        </p:nvSpPr>
        <p:spPr>
          <a:xfrm>
            <a:off x="3124200" y="4724400"/>
            <a:ext cx="3276600" cy="1323439"/>
          </a:xfrm>
          <a:prstGeom prst="rect">
            <a:avLst/>
          </a:prstGeom>
          <a:noFill/>
        </p:spPr>
        <p:txBody>
          <a:bodyPr wrap="square" rtlCol="0">
            <a:spAutoFit/>
          </a:bodyPr>
          <a:lstStyle/>
          <a:p>
            <a:r>
              <a:rPr lang="en-US" sz="4000" dirty="0" smtClean="0"/>
              <a:t>Assume an answer</a:t>
            </a:r>
            <a:endParaRPr lang="en-US" sz="4000" dirty="0"/>
          </a:p>
        </p:txBody>
      </p:sp>
      <p:sp>
        <p:nvSpPr>
          <p:cNvPr id="8" name="Bent Arrow 7"/>
          <p:cNvSpPr/>
          <p:nvPr/>
        </p:nvSpPr>
        <p:spPr>
          <a:xfrm rot="5400000">
            <a:off x="6172200" y="1752600"/>
            <a:ext cx="1143000" cy="17526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Bent Arrow 8"/>
          <p:cNvSpPr/>
          <p:nvPr/>
        </p:nvSpPr>
        <p:spPr>
          <a:xfrm rot="10800000">
            <a:off x="6324600" y="4038600"/>
            <a:ext cx="1143000" cy="12192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11" name="Picture 2" descr="C:\Users\brian\Desktop\storage\Creation Science Discussion Group\other speeches\Fingerworks\IMG111031_0865wb.jpg"/>
          <p:cNvPicPr>
            <a:picLocks noChangeAspect="1" noChangeArrowheads="1"/>
          </p:cNvPicPr>
          <p:nvPr/>
        </p:nvPicPr>
        <p:blipFill>
          <a:blip r:embed="rId2">
            <a:lum bright="40000" contrast="-75000"/>
          </a:blip>
          <a:srcRect/>
          <a:stretch>
            <a:fillRect/>
          </a:stretch>
        </p:blipFill>
        <p:spPr bwMode="auto">
          <a:xfrm>
            <a:off x="0" y="0"/>
            <a:ext cx="9144000" cy="10058400"/>
          </a:xfrm>
          <a:prstGeom prst="rect">
            <a:avLst/>
          </a:prstGeom>
          <a:noFill/>
        </p:spPr>
      </p:pic>
      <p:sp>
        <p:nvSpPr>
          <p:cNvPr id="2" name="Title 1"/>
          <p:cNvSpPr>
            <a:spLocks noGrp="1"/>
          </p:cNvSpPr>
          <p:nvPr>
            <p:ph type="ctrTitle"/>
          </p:nvPr>
        </p:nvSpPr>
        <p:spPr>
          <a:xfrm>
            <a:off x="533400" y="0"/>
            <a:ext cx="7772400" cy="1470025"/>
          </a:xfrm>
        </p:spPr>
        <p:txBody>
          <a:bodyPr/>
          <a:lstStyle/>
          <a:p>
            <a:pPr algn="l"/>
            <a:r>
              <a:rPr lang="en-US" dirty="0" smtClean="0"/>
              <a:t>Everyone does this.</a:t>
            </a:r>
            <a:endParaRPr lang="en-US" dirty="0"/>
          </a:p>
        </p:txBody>
      </p:sp>
      <p:sp>
        <p:nvSpPr>
          <p:cNvPr id="4" name="TextBox 3"/>
          <p:cNvSpPr txBox="1"/>
          <p:nvPr/>
        </p:nvSpPr>
        <p:spPr>
          <a:xfrm>
            <a:off x="2971800" y="1752600"/>
            <a:ext cx="2767874" cy="707886"/>
          </a:xfrm>
          <a:prstGeom prst="rect">
            <a:avLst/>
          </a:prstGeom>
          <a:noFill/>
        </p:spPr>
        <p:txBody>
          <a:bodyPr wrap="none" rtlCol="0">
            <a:spAutoFit/>
          </a:bodyPr>
          <a:lstStyle/>
          <a:p>
            <a:r>
              <a:rPr lang="en-US" sz="4000" dirty="0" smtClean="0"/>
              <a:t>Learn a little</a:t>
            </a:r>
            <a:endParaRPr lang="en-US" sz="4000" dirty="0"/>
          </a:p>
        </p:txBody>
      </p:sp>
      <p:sp>
        <p:nvSpPr>
          <p:cNvPr id="5" name="TextBox 4"/>
          <p:cNvSpPr txBox="1"/>
          <p:nvPr/>
        </p:nvSpPr>
        <p:spPr>
          <a:xfrm>
            <a:off x="5257800" y="3124200"/>
            <a:ext cx="3206968" cy="707886"/>
          </a:xfrm>
          <a:prstGeom prst="rect">
            <a:avLst/>
          </a:prstGeom>
          <a:noFill/>
        </p:spPr>
        <p:txBody>
          <a:bodyPr wrap="none" rtlCol="0">
            <a:spAutoFit/>
          </a:bodyPr>
          <a:lstStyle/>
          <a:p>
            <a:r>
              <a:rPr lang="en-US" sz="4000" dirty="0" smtClean="0"/>
              <a:t>Ask a question</a:t>
            </a:r>
            <a:endParaRPr lang="en-US" sz="4000" dirty="0"/>
          </a:p>
        </p:txBody>
      </p:sp>
      <p:sp>
        <p:nvSpPr>
          <p:cNvPr id="6" name="TextBox 5"/>
          <p:cNvSpPr txBox="1"/>
          <p:nvPr/>
        </p:nvSpPr>
        <p:spPr>
          <a:xfrm>
            <a:off x="3124200" y="4724400"/>
            <a:ext cx="3276600" cy="1323439"/>
          </a:xfrm>
          <a:prstGeom prst="rect">
            <a:avLst/>
          </a:prstGeom>
          <a:noFill/>
        </p:spPr>
        <p:txBody>
          <a:bodyPr wrap="square" rtlCol="0">
            <a:spAutoFit/>
          </a:bodyPr>
          <a:lstStyle/>
          <a:p>
            <a:r>
              <a:rPr lang="en-US" sz="4000" dirty="0" smtClean="0"/>
              <a:t>Assume an answer</a:t>
            </a:r>
            <a:endParaRPr lang="en-US" sz="4000" dirty="0"/>
          </a:p>
        </p:txBody>
      </p:sp>
      <p:sp>
        <p:nvSpPr>
          <p:cNvPr id="7" name="TextBox 6"/>
          <p:cNvSpPr txBox="1"/>
          <p:nvPr/>
        </p:nvSpPr>
        <p:spPr>
          <a:xfrm>
            <a:off x="685800" y="3124200"/>
            <a:ext cx="3696589" cy="707886"/>
          </a:xfrm>
          <a:prstGeom prst="rect">
            <a:avLst/>
          </a:prstGeom>
          <a:noFill/>
        </p:spPr>
        <p:txBody>
          <a:bodyPr wrap="none" rtlCol="0">
            <a:spAutoFit/>
          </a:bodyPr>
          <a:lstStyle/>
          <a:p>
            <a:r>
              <a:rPr lang="en-US" sz="4000" dirty="0" smtClean="0"/>
              <a:t>Test your answer</a:t>
            </a:r>
            <a:endParaRPr lang="en-US" sz="4000" dirty="0"/>
          </a:p>
        </p:txBody>
      </p:sp>
      <p:sp>
        <p:nvSpPr>
          <p:cNvPr id="8" name="Bent Arrow 7"/>
          <p:cNvSpPr/>
          <p:nvPr/>
        </p:nvSpPr>
        <p:spPr>
          <a:xfrm rot="5400000">
            <a:off x="6172200" y="1752600"/>
            <a:ext cx="1143000" cy="17526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Bent Arrow 8"/>
          <p:cNvSpPr/>
          <p:nvPr/>
        </p:nvSpPr>
        <p:spPr>
          <a:xfrm rot="10800000">
            <a:off x="6324600" y="4038600"/>
            <a:ext cx="1143000" cy="12192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Bent Arrow 9"/>
          <p:cNvSpPr/>
          <p:nvPr/>
        </p:nvSpPr>
        <p:spPr>
          <a:xfrm rot="16200000">
            <a:off x="1485900" y="4152900"/>
            <a:ext cx="1143000" cy="12192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12" name="Picture 2" descr="C:\Users\brian\Desktop\storage\Creation Science Discussion Group\other speeches\Fingerworks\IMG111031_0865wb.jpg"/>
          <p:cNvPicPr>
            <a:picLocks noChangeAspect="1" noChangeArrowheads="1"/>
          </p:cNvPicPr>
          <p:nvPr/>
        </p:nvPicPr>
        <p:blipFill>
          <a:blip r:embed="rId2">
            <a:lum bright="40000" contrast="-75000"/>
          </a:blip>
          <a:srcRect/>
          <a:stretch>
            <a:fillRect/>
          </a:stretch>
        </p:blipFill>
        <p:spPr bwMode="auto">
          <a:xfrm>
            <a:off x="0" y="0"/>
            <a:ext cx="9144000" cy="10058400"/>
          </a:xfrm>
          <a:prstGeom prst="rect">
            <a:avLst/>
          </a:prstGeom>
          <a:noFill/>
        </p:spPr>
      </p:pic>
      <p:sp>
        <p:nvSpPr>
          <p:cNvPr id="2" name="Title 1"/>
          <p:cNvSpPr>
            <a:spLocks noGrp="1"/>
          </p:cNvSpPr>
          <p:nvPr>
            <p:ph type="ctrTitle"/>
          </p:nvPr>
        </p:nvSpPr>
        <p:spPr>
          <a:xfrm>
            <a:off x="533400" y="0"/>
            <a:ext cx="7772400" cy="1470025"/>
          </a:xfrm>
        </p:spPr>
        <p:txBody>
          <a:bodyPr/>
          <a:lstStyle/>
          <a:p>
            <a:pPr algn="l"/>
            <a:r>
              <a:rPr lang="en-US" dirty="0" smtClean="0"/>
              <a:t>Everyone does this.</a:t>
            </a:r>
            <a:endParaRPr lang="en-US" dirty="0"/>
          </a:p>
        </p:txBody>
      </p:sp>
      <p:sp>
        <p:nvSpPr>
          <p:cNvPr id="4" name="TextBox 3"/>
          <p:cNvSpPr txBox="1"/>
          <p:nvPr/>
        </p:nvSpPr>
        <p:spPr>
          <a:xfrm>
            <a:off x="2971800" y="1752600"/>
            <a:ext cx="2767874" cy="707886"/>
          </a:xfrm>
          <a:prstGeom prst="rect">
            <a:avLst/>
          </a:prstGeom>
          <a:noFill/>
        </p:spPr>
        <p:txBody>
          <a:bodyPr wrap="none" rtlCol="0">
            <a:spAutoFit/>
          </a:bodyPr>
          <a:lstStyle/>
          <a:p>
            <a:r>
              <a:rPr lang="en-US" sz="4000" dirty="0" smtClean="0"/>
              <a:t>Learn a little</a:t>
            </a:r>
            <a:endParaRPr lang="en-US" sz="4000" dirty="0"/>
          </a:p>
        </p:txBody>
      </p:sp>
      <p:sp>
        <p:nvSpPr>
          <p:cNvPr id="5" name="TextBox 4"/>
          <p:cNvSpPr txBox="1"/>
          <p:nvPr/>
        </p:nvSpPr>
        <p:spPr>
          <a:xfrm>
            <a:off x="5257800" y="3124200"/>
            <a:ext cx="3206968" cy="707886"/>
          </a:xfrm>
          <a:prstGeom prst="rect">
            <a:avLst/>
          </a:prstGeom>
          <a:noFill/>
        </p:spPr>
        <p:txBody>
          <a:bodyPr wrap="none" rtlCol="0">
            <a:spAutoFit/>
          </a:bodyPr>
          <a:lstStyle/>
          <a:p>
            <a:r>
              <a:rPr lang="en-US" sz="4000" dirty="0" smtClean="0"/>
              <a:t>Ask a question</a:t>
            </a:r>
            <a:endParaRPr lang="en-US" sz="4000" dirty="0"/>
          </a:p>
        </p:txBody>
      </p:sp>
      <p:sp>
        <p:nvSpPr>
          <p:cNvPr id="6" name="TextBox 5"/>
          <p:cNvSpPr txBox="1"/>
          <p:nvPr/>
        </p:nvSpPr>
        <p:spPr>
          <a:xfrm>
            <a:off x="3124200" y="4724400"/>
            <a:ext cx="3276600" cy="1323439"/>
          </a:xfrm>
          <a:prstGeom prst="rect">
            <a:avLst/>
          </a:prstGeom>
          <a:noFill/>
        </p:spPr>
        <p:txBody>
          <a:bodyPr wrap="square" rtlCol="0">
            <a:spAutoFit/>
          </a:bodyPr>
          <a:lstStyle/>
          <a:p>
            <a:r>
              <a:rPr lang="en-US" sz="4000" dirty="0" smtClean="0"/>
              <a:t>Assume an answer</a:t>
            </a:r>
            <a:endParaRPr lang="en-US" sz="4000" dirty="0"/>
          </a:p>
        </p:txBody>
      </p:sp>
      <p:sp>
        <p:nvSpPr>
          <p:cNvPr id="7" name="TextBox 6"/>
          <p:cNvSpPr txBox="1"/>
          <p:nvPr/>
        </p:nvSpPr>
        <p:spPr>
          <a:xfrm>
            <a:off x="685800" y="3124200"/>
            <a:ext cx="3696589" cy="707886"/>
          </a:xfrm>
          <a:prstGeom prst="rect">
            <a:avLst/>
          </a:prstGeom>
          <a:noFill/>
        </p:spPr>
        <p:txBody>
          <a:bodyPr wrap="none" rtlCol="0">
            <a:spAutoFit/>
          </a:bodyPr>
          <a:lstStyle/>
          <a:p>
            <a:r>
              <a:rPr lang="en-US" sz="4000" dirty="0" smtClean="0"/>
              <a:t>Test your answer</a:t>
            </a:r>
            <a:endParaRPr lang="en-US" sz="4000" dirty="0"/>
          </a:p>
        </p:txBody>
      </p:sp>
      <p:sp>
        <p:nvSpPr>
          <p:cNvPr id="8" name="Bent Arrow 7"/>
          <p:cNvSpPr/>
          <p:nvPr/>
        </p:nvSpPr>
        <p:spPr>
          <a:xfrm rot="5400000">
            <a:off x="6172200" y="1752600"/>
            <a:ext cx="1143000" cy="17526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Bent Arrow 8"/>
          <p:cNvSpPr/>
          <p:nvPr/>
        </p:nvSpPr>
        <p:spPr>
          <a:xfrm rot="10800000">
            <a:off x="6324600" y="4038600"/>
            <a:ext cx="1143000" cy="12192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Bent Arrow 9"/>
          <p:cNvSpPr/>
          <p:nvPr/>
        </p:nvSpPr>
        <p:spPr>
          <a:xfrm rot="16200000">
            <a:off x="1485900" y="4152900"/>
            <a:ext cx="1143000" cy="12192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Bent Arrow 10"/>
          <p:cNvSpPr/>
          <p:nvPr/>
        </p:nvSpPr>
        <p:spPr>
          <a:xfrm>
            <a:off x="1524000" y="1828800"/>
            <a:ext cx="1143000" cy="12192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23554" name="Picture 2" descr="C:\Users\brian\Desktop\storage\Creation Science Discussion Group\other speeches\Fingerworks\IMG05_0290scr.jpg"/>
          <p:cNvPicPr>
            <a:picLocks noChangeAspect="1" noChangeArrowheads="1"/>
          </p:cNvPicPr>
          <p:nvPr/>
        </p:nvPicPr>
        <p:blipFill>
          <a:blip r:embed="rId2">
            <a:lum bright="35000" contrast="-75000"/>
          </a:blip>
          <a:srcRect/>
          <a:stretch>
            <a:fillRect/>
          </a:stretch>
        </p:blipFill>
        <p:spPr bwMode="auto">
          <a:xfrm>
            <a:off x="-609600" y="-660400"/>
            <a:ext cx="9753600" cy="7518400"/>
          </a:xfrm>
          <a:prstGeom prst="rect">
            <a:avLst/>
          </a:prstGeom>
          <a:noFill/>
        </p:spPr>
      </p:pic>
      <p:sp>
        <p:nvSpPr>
          <p:cNvPr id="2" name="Title 1"/>
          <p:cNvSpPr>
            <a:spLocks noGrp="1"/>
          </p:cNvSpPr>
          <p:nvPr>
            <p:ph type="ctrTitle"/>
          </p:nvPr>
        </p:nvSpPr>
        <p:spPr>
          <a:xfrm>
            <a:off x="533400" y="0"/>
            <a:ext cx="7772400" cy="1470025"/>
          </a:xfrm>
        </p:spPr>
        <p:txBody>
          <a:bodyPr>
            <a:normAutofit/>
          </a:bodyPr>
          <a:lstStyle/>
          <a:p>
            <a:pPr algn="l"/>
            <a:r>
              <a:rPr lang="en-US" sz="3800" dirty="0" smtClean="0"/>
              <a:t>Bias is built into the scientific method.</a:t>
            </a:r>
            <a:endParaRPr lang="en-US" sz="38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2" descr="C:\Users\brian\Desktop\storage\Creation Science Discussion Group\other speeches\Fingerworks\IMG05_0290scr.jpg"/>
          <p:cNvPicPr>
            <a:picLocks noChangeAspect="1" noChangeArrowheads="1"/>
          </p:cNvPicPr>
          <p:nvPr/>
        </p:nvPicPr>
        <p:blipFill>
          <a:blip r:embed="rId2">
            <a:lum bright="35000" contrast="-75000"/>
          </a:blip>
          <a:srcRect/>
          <a:stretch>
            <a:fillRect/>
          </a:stretch>
        </p:blipFill>
        <p:spPr bwMode="auto">
          <a:xfrm>
            <a:off x="-609600" y="-660400"/>
            <a:ext cx="9753600" cy="7518400"/>
          </a:xfrm>
          <a:prstGeom prst="rect">
            <a:avLst/>
          </a:prstGeom>
          <a:noFill/>
        </p:spPr>
      </p:pic>
      <p:sp>
        <p:nvSpPr>
          <p:cNvPr id="2" name="Title 1"/>
          <p:cNvSpPr>
            <a:spLocks noGrp="1"/>
          </p:cNvSpPr>
          <p:nvPr>
            <p:ph type="ctrTitle"/>
          </p:nvPr>
        </p:nvSpPr>
        <p:spPr>
          <a:xfrm>
            <a:off x="533400" y="0"/>
            <a:ext cx="7772400" cy="1470025"/>
          </a:xfrm>
        </p:spPr>
        <p:txBody>
          <a:bodyPr>
            <a:normAutofit/>
          </a:bodyPr>
          <a:lstStyle/>
          <a:p>
            <a:pPr algn="l"/>
            <a:r>
              <a:rPr lang="en-US" sz="3800" dirty="0" smtClean="0"/>
              <a:t>Bias is built into the scientific method.</a:t>
            </a:r>
            <a:endParaRPr lang="en-US" sz="3800" dirty="0"/>
          </a:p>
        </p:txBody>
      </p:sp>
      <p:sp>
        <p:nvSpPr>
          <p:cNvPr id="3" name="Rectangle 2"/>
          <p:cNvSpPr/>
          <p:nvPr/>
        </p:nvSpPr>
        <p:spPr>
          <a:xfrm>
            <a:off x="990600" y="1371600"/>
            <a:ext cx="4572000" cy="4524315"/>
          </a:xfrm>
          <a:prstGeom prst="rect">
            <a:avLst/>
          </a:prstGeom>
        </p:spPr>
        <p:txBody>
          <a:bodyPr>
            <a:spAutoFit/>
          </a:bodyPr>
          <a:lstStyle/>
          <a:p>
            <a:r>
              <a:rPr lang="en-US" sz="4800" dirty="0" smtClean="0"/>
              <a:t>Question</a:t>
            </a:r>
          </a:p>
          <a:p>
            <a:r>
              <a:rPr lang="en-US" sz="4800" dirty="0" smtClean="0"/>
              <a:t>Observe</a:t>
            </a:r>
          </a:p>
          <a:p>
            <a:r>
              <a:rPr lang="en-US" sz="4800" dirty="0" smtClean="0"/>
              <a:t>Hypothesis</a:t>
            </a:r>
          </a:p>
          <a:p>
            <a:r>
              <a:rPr lang="en-US" sz="4800" dirty="0" smtClean="0"/>
              <a:t>Experiment</a:t>
            </a:r>
          </a:p>
          <a:p>
            <a:r>
              <a:rPr lang="en-US" sz="4800" dirty="0" smtClean="0"/>
              <a:t>Analyze the data</a:t>
            </a:r>
          </a:p>
          <a:p>
            <a:r>
              <a:rPr lang="en-US" sz="4800" dirty="0" smtClean="0"/>
              <a:t>Conclusion</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6" name="Picture 2" descr="C:\Users\brian\Desktop\storage\Creation Science Discussion Group\other speeches\Fingerworks\IMG05_0290scr.jpg"/>
          <p:cNvPicPr>
            <a:picLocks noChangeAspect="1" noChangeArrowheads="1"/>
          </p:cNvPicPr>
          <p:nvPr/>
        </p:nvPicPr>
        <p:blipFill>
          <a:blip r:embed="rId2">
            <a:lum bright="35000" contrast="-75000"/>
          </a:blip>
          <a:srcRect/>
          <a:stretch>
            <a:fillRect/>
          </a:stretch>
        </p:blipFill>
        <p:spPr bwMode="auto">
          <a:xfrm>
            <a:off x="-609600" y="-660400"/>
            <a:ext cx="9753600" cy="7518400"/>
          </a:xfrm>
          <a:prstGeom prst="rect">
            <a:avLst/>
          </a:prstGeom>
          <a:noFill/>
        </p:spPr>
      </p:pic>
      <p:sp>
        <p:nvSpPr>
          <p:cNvPr id="2" name="Title 1"/>
          <p:cNvSpPr>
            <a:spLocks noGrp="1"/>
          </p:cNvSpPr>
          <p:nvPr>
            <p:ph type="ctrTitle"/>
          </p:nvPr>
        </p:nvSpPr>
        <p:spPr>
          <a:xfrm>
            <a:off x="533400" y="0"/>
            <a:ext cx="7772400" cy="1470025"/>
          </a:xfrm>
        </p:spPr>
        <p:txBody>
          <a:bodyPr>
            <a:normAutofit/>
          </a:bodyPr>
          <a:lstStyle/>
          <a:p>
            <a:pPr algn="l"/>
            <a:r>
              <a:rPr lang="en-US" sz="3800" dirty="0" smtClean="0"/>
              <a:t>Bias is built into the scientific method.</a:t>
            </a:r>
            <a:endParaRPr lang="en-US" sz="3800" dirty="0"/>
          </a:p>
        </p:txBody>
      </p:sp>
      <p:sp>
        <p:nvSpPr>
          <p:cNvPr id="3" name="Rectangle 2"/>
          <p:cNvSpPr/>
          <p:nvPr/>
        </p:nvSpPr>
        <p:spPr>
          <a:xfrm>
            <a:off x="990600" y="1371600"/>
            <a:ext cx="4572000" cy="4524315"/>
          </a:xfrm>
          <a:prstGeom prst="rect">
            <a:avLst/>
          </a:prstGeom>
        </p:spPr>
        <p:txBody>
          <a:bodyPr>
            <a:spAutoFit/>
          </a:bodyPr>
          <a:lstStyle/>
          <a:p>
            <a:r>
              <a:rPr lang="en-US" sz="4800" dirty="0" smtClean="0"/>
              <a:t>Question</a:t>
            </a:r>
          </a:p>
          <a:p>
            <a:r>
              <a:rPr lang="en-US" sz="4800" dirty="0" smtClean="0"/>
              <a:t>Observe</a:t>
            </a:r>
          </a:p>
          <a:p>
            <a:r>
              <a:rPr lang="en-US" sz="4800" dirty="0" smtClean="0"/>
              <a:t>Hypothesis</a:t>
            </a:r>
          </a:p>
          <a:p>
            <a:r>
              <a:rPr lang="en-US" sz="4800" dirty="0" smtClean="0"/>
              <a:t>Experiment</a:t>
            </a:r>
          </a:p>
          <a:p>
            <a:r>
              <a:rPr lang="en-US" sz="4800" dirty="0" smtClean="0"/>
              <a:t>Analyze the data</a:t>
            </a:r>
          </a:p>
          <a:p>
            <a:r>
              <a:rPr lang="en-US" sz="4800" dirty="0" smtClean="0"/>
              <a:t>Conclusion</a:t>
            </a:r>
          </a:p>
        </p:txBody>
      </p:sp>
      <p:sp>
        <p:nvSpPr>
          <p:cNvPr id="4" name="Rectangle 3"/>
          <p:cNvSpPr/>
          <p:nvPr/>
        </p:nvSpPr>
        <p:spPr>
          <a:xfrm>
            <a:off x="4114800" y="1752600"/>
            <a:ext cx="1396536" cy="830997"/>
          </a:xfrm>
          <a:prstGeom prst="rect">
            <a:avLst/>
          </a:prstGeom>
        </p:spPr>
        <p:txBody>
          <a:bodyPr wrap="none">
            <a:spAutoFit/>
          </a:bodyPr>
          <a:lstStyle/>
          <a:p>
            <a:r>
              <a:rPr lang="en-US" sz="4800" dirty="0" smtClean="0">
                <a:solidFill>
                  <a:srgbClr val="FF0000"/>
                </a:solidFill>
              </a:rPr>
              <a:t>Bias!</a:t>
            </a:r>
            <a:endParaRPr lang="en-US" sz="4800" dirty="0">
              <a:solidFill>
                <a:srgbClr val="FF0000"/>
              </a:solidFill>
            </a:endParaRPr>
          </a:p>
        </p:txBody>
      </p:sp>
      <p:sp>
        <p:nvSpPr>
          <p:cNvPr id="5" name="Left Arrow 4"/>
          <p:cNvSpPr/>
          <p:nvPr/>
        </p:nvSpPr>
        <p:spPr>
          <a:xfrm rot="19370119">
            <a:off x="3497458" y="2446720"/>
            <a:ext cx="68580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8" name="Picture 2" descr="C:\Users\brian\Desktop\storage\Creation Science Discussion Group\other speeches\Fingerworks\IMG05_0290scr.jpg"/>
          <p:cNvPicPr>
            <a:picLocks noChangeAspect="1" noChangeArrowheads="1"/>
          </p:cNvPicPr>
          <p:nvPr/>
        </p:nvPicPr>
        <p:blipFill>
          <a:blip r:embed="rId2">
            <a:lum bright="35000" contrast="-75000"/>
          </a:blip>
          <a:srcRect/>
          <a:stretch>
            <a:fillRect/>
          </a:stretch>
        </p:blipFill>
        <p:spPr bwMode="auto">
          <a:xfrm>
            <a:off x="-609600" y="-660400"/>
            <a:ext cx="9753600" cy="7518400"/>
          </a:xfrm>
          <a:prstGeom prst="rect">
            <a:avLst/>
          </a:prstGeom>
          <a:noFill/>
        </p:spPr>
      </p:pic>
      <p:sp>
        <p:nvSpPr>
          <p:cNvPr id="2" name="Title 1"/>
          <p:cNvSpPr>
            <a:spLocks noGrp="1"/>
          </p:cNvSpPr>
          <p:nvPr>
            <p:ph type="ctrTitle"/>
          </p:nvPr>
        </p:nvSpPr>
        <p:spPr>
          <a:xfrm>
            <a:off x="533400" y="0"/>
            <a:ext cx="7772400" cy="1470025"/>
          </a:xfrm>
        </p:spPr>
        <p:txBody>
          <a:bodyPr>
            <a:normAutofit/>
          </a:bodyPr>
          <a:lstStyle/>
          <a:p>
            <a:pPr algn="l"/>
            <a:r>
              <a:rPr lang="en-US" sz="3800" dirty="0" smtClean="0"/>
              <a:t>Bias is built into the scientific method.</a:t>
            </a:r>
            <a:endParaRPr lang="en-US" sz="3800" dirty="0"/>
          </a:p>
        </p:txBody>
      </p:sp>
      <p:sp>
        <p:nvSpPr>
          <p:cNvPr id="3" name="Rectangle 2"/>
          <p:cNvSpPr/>
          <p:nvPr/>
        </p:nvSpPr>
        <p:spPr>
          <a:xfrm>
            <a:off x="990600" y="1371600"/>
            <a:ext cx="4572000" cy="4524315"/>
          </a:xfrm>
          <a:prstGeom prst="rect">
            <a:avLst/>
          </a:prstGeom>
        </p:spPr>
        <p:txBody>
          <a:bodyPr>
            <a:spAutoFit/>
          </a:bodyPr>
          <a:lstStyle/>
          <a:p>
            <a:r>
              <a:rPr lang="en-US" sz="4800" dirty="0" smtClean="0"/>
              <a:t>Question</a:t>
            </a:r>
          </a:p>
          <a:p>
            <a:r>
              <a:rPr lang="en-US" sz="4800" dirty="0" smtClean="0"/>
              <a:t>Observe</a:t>
            </a:r>
          </a:p>
          <a:p>
            <a:r>
              <a:rPr lang="en-US" sz="4800" dirty="0" smtClean="0"/>
              <a:t>Hypothesis</a:t>
            </a:r>
          </a:p>
          <a:p>
            <a:r>
              <a:rPr lang="en-US" sz="4800" dirty="0" smtClean="0"/>
              <a:t>Experiment</a:t>
            </a:r>
          </a:p>
          <a:p>
            <a:r>
              <a:rPr lang="en-US" sz="4800" dirty="0" smtClean="0"/>
              <a:t>Analyze the data</a:t>
            </a:r>
          </a:p>
          <a:p>
            <a:r>
              <a:rPr lang="en-US" sz="4800" dirty="0" smtClean="0"/>
              <a:t>Conclusion</a:t>
            </a:r>
          </a:p>
        </p:txBody>
      </p:sp>
      <p:sp>
        <p:nvSpPr>
          <p:cNvPr id="4" name="Rectangle 3"/>
          <p:cNvSpPr/>
          <p:nvPr/>
        </p:nvSpPr>
        <p:spPr>
          <a:xfrm>
            <a:off x="4114800" y="1752600"/>
            <a:ext cx="1396536" cy="830997"/>
          </a:xfrm>
          <a:prstGeom prst="rect">
            <a:avLst/>
          </a:prstGeom>
        </p:spPr>
        <p:txBody>
          <a:bodyPr wrap="none">
            <a:spAutoFit/>
          </a:bodyPr>
          <a:lstStyle/>
          <a:p>
            <a:r>
              <a:rPr lang="en-US" sz="4800" dirty="0" smtClean="0">
                <a:solidFill>
                  <a:srgbClr val="FF0000"/>
                </a:solidFill>
              </a:rPr>
              <a:t>Bias!</a:t>
            </a:r>
            <a:endParaRPr lang="en-US" sz="4800" dirty="0">
              <a:solidFill>
                <a:srgbClr val="FF0000"/>
              </a:solidFill>
            </a:endParaRPr>
          </a:p>
        </p:txBody>
      </p:sp>
      <p:sp>
        <p:nvSpPr>
          <p:cNvPr id="5" name="Left Arrow 4"/>
          <p:cNvSpPr/>
          <p:nvPr/>
        </p:nvSpPr>
        <p:spPr>
          <a:xfrm rot="19370119">
            <a:off x="3497458" y="2446720"/>
            <a:ext cx="68580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876800" y="2514600"/>
            <a:ext cx="3962399" cy="1569660"/>
          </a:xfrm>
          <a:prstGeom prst="rect">
            <a:avLst/>
          </a:prstGeom>
        </p:spPr>
        <p:txBody>
          <a:bodyPr wrap="square">
            <a:spAutoFit/>
          </a:bodyPr>
          <a:lstStyle/>
          <a:p>
            <a:r>
              <a:rPr lang="en-US" sz="4800" dirty="0" smtClean="0">
                <a:solidFill>
                  <a:srgbClr val="FF0000"/>
                </a:solidFill>
              </a:rPr>
              <a:t>Attempt to overcome bias</a:t>
            </a:r>
            <a:endParaRPr lang="en-US" sz="4800" dirty="0">
              <a:solidFill>
                <a:srgbClr val="FF0000"/>
              </a:solidFill>
            </a:endParaRPr>
          </a:p>
        </p:txBody>
      </p:sp>
      <p:sp>
        <p:nvSpPr>
          <p:cNvPr id="7" name="Left Arrow 6"/>
          <p:cNvSpPr/>
          <p:nvPr/>
        </p:nvSpPr>
        <p:spPr>
          <a:xfrm rot="20456326">
            <a:off x="4094455" y="3528449"/>
            <a:ext cx="68580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10" name="Picture 2" descr="C:\Users\brian\Desktop\storage\Creation Science Discussion Group\other speeches\Fingerworks\IMG05_0290scr.jpg"/>
          <p:cNvPicPr>
            <a:picLocks noChangeAspect="1" noChangeArrowheads="1"/>
          </p:cNvPicPr>
          <p:nvPr/>
        </p:nvPicPr>
        <p:blipFill>
          <a:blip r:embed="rId2">
            <a:lum bright="35000" contrast="-75000"/>
          </a:blip>
          <a:srcRect/>
          <a:stretch>
            <a:fillRect/>
          </a:stretch>
        </p:blipFill>
        <p:spPr bwMode="auto">
          <a:xfrm>
            <a:off x="-609600" y="-660400"/>
            <a:ext cx="9753600" cy="7518400"/>
          </a:xfrm>
          <a:prstGeom prst="rect">
            <a:avLst/>
          </a:prstGeom>
          <a:noFill/>
        </p:spPr>
      </p:pic>
      <p:sp>
        <p:nvSpPr>
          <p:cNvPr id="2" name="Title 1"/>
          <p:cNvSpPr>
            <a:spLocks noGrp="1"/>
          </p:cNvSpPr>
          <p:nvPr>
            <p:ph type="ctrTitle"/>
          </p:nvPr>
        </p:nvSpPr>
        <p:spPr>
          <a:xfrm>
            <a:off x="533400" y="0"/>
            <a:ext cx="7772400" cy="1470025"/>
          </a:xfrm>
        </p:spPr>
        <p:txBody>
          <a:bodyPr>
            <a:normAutofit/>
          </a:bodyPr>
          <a:lstStyle/>
          <a:p>
            <a:pPr algn="l"/>
            <a:r>
              <a:rPr lang="en-US" sz="3800" dirty="0" smtClean="0"/>
              <a:t>Bias is built into the scientific method.</a:t>
            </a:r>
            <a:endParaRPr lang="en-US" sz="3800" dirty="0"/>
          </a:p>
        </p:txBody>
      </p:sp>
      <p:sp>
        <p:nvSpPr>
          <p:cNvPr id="3" name="Rectangle 2"/>
          <p:cNvSpPr/>
          <p:nvPr/>
        </p:nvSpPr>
        <p:spPr>
          <a:xfrm>
            <a:off x="990600" y="1371600"/>
            <a:ext cx="4572000" cy="4524315"/>
          </a:xfrm>
          <a:prstGeom prst="rect">
            <a:avLst/>
          </a:prstGeom>
        </p:spPr>
        <p:txBody>
          <a:bodyPr>
            <a:spAutoFit/>
          </a:bodyPr>
          <a:lstStyle/>
          <a:p>
            <a:r>
              <a:rPr lang="en-US" sz="4800" dirty="0" smtClean="0"/>
              <a:t>Question</a:t>
            </a:r>
          </a:p>
          <a:p>
            <a:r>
              <a:rPr lang="en-US" sz="4800" dirty="0" smtClean="0"/>
              <a:t>Observe</a:t>
            </a:r>
          </a:p>
          <a:p>
            <a:r>
              <a:rPr lang="en-US" sz="4800" dirty="0" smtClean="0"/>
              <a:t>Hypothesis</a:t>
            </a:r>
          </a:p>
          <a:p>
            <a:r>
              <a:rPr lang="en-US" sz="4800" dirty="0" smtClean="0"/>
              <a:t>Experiment</a:t>
            </a:r>
          </a:p>
          <a:p>
            <a:r>
              <a:rPr lang="en-US" sz="4800" dirty="0" smtClean="0"/>
              <a:t>Analyze the data</a:t>
            </a:r>
          </a:p>
          <a:p>
            <a:r>
              <a:rPr lang="en-US" sz="4800" dirty="0" smtClean="0"/>
              <a:t>Conclusion</a:t>
            </a:r>
          </a:p>
        </p:txBody>
      </p:sp>
      <p:sp>
        <p:nvSpPr>
          <p:cNvPr id="4" name="Rectangle 3"/>
          <p:cNvSpPr/>
          <p:nvPr/>
        </p:nvSpPr>
        <p:spPr>
          <a:xfrm>
            <a:off x="4114800" y="1752600"/>
            <a:ext cx="1396536" cy="830997"/>
          </a:xfrm>
          <a:prstGeom prst="rect">
            <a:avLst/>
          </a:prstGeom>
        </p:spPr>
        <p:txBody>
          <a:bodyPr wrap="none">
            <a:spAutoFit/>
          </a:bodyPr>
          <a:lstStyle/>
          <a:p>
            <a:r>
              <a:rPr lang="en-US" sz="4800" dirty="0" smtClean="0">
                <a:solidFill>
                  <a:srgbClr val="FF0000"/>
                </a:solidFill>
              </a:rPr>
              <a:t>Bias!</a:t>
            </a:r>
            <a:endParaRPr lang="en-US" sz="4800" dirty="0">
              <a:solidFill>
                <a:srgbClr val="FF0000"/>
              </a:solidFill>
            </a:endParaRPr>
          </a:p>
        </p:txBody>
      </p:sp>
      <p:sp>
        <p:nvSpPr>
          <p:cNvPr id="5" name="Left Arrow 4"/>
          <p:cNvSpPr/>
          <p:nvPr/>
        </p:nvSpPr>
        <p:spPr>
          <a:xfrm rot="19370119">
            <a:off x="3497458" y="2446720"/>
            <a:ext cx="68580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876800" y="2514600"/>
            <a:ext cx="3962399" cy="1569660"/>
          </a:xfrm>
          <a:prstGeom prst="rect">
            <a:avLst/>
          </a:prstGeom>
        </p:spPr>
        <p:txBody>
          <a:bodyPr wrap="square">
            <a:spAutoFit/>
          </a:bodyPr>
          <a:lstStyle/>
          <a:p>
            <a:r>
              <a:rPr lang="en-US" sz="4800" dirty="0" smtClean="0">
                <a:solidFill>
                  <a:srgbClr val="FF0000"/>
                </a:solidFill>
              </a:rPr>
              <a:t>Attempt to overcome bias</a:t>
            </a:r>
            <a:endParaRPr lang="en-US" sz="4800" dirty="0">
              <a:solidFill>
                <a:srgbClr val="FF0000"/>
              </a:solidFill>
            </a:endParaRPr>
          </a:p>
        </p:txBody>
      </p:sp>
      <p:sp>
        <p:nvSpPr>
          <p:cNvPr id="7" name="Left Arrow 6"/>
          <p:cNvSpPr/>
          <p:nvPr/>
        </p:nvSpPr>
        <p:spPr>
          <a:xfrm rot="20456326">
            <a:off x="4094455" y="3528449"/>
            <a:ext cx="68580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334000" y="4191000"/>
            <a:ext cx="3429000" cy="2308324"/>
          </a:xfrm>
          <a:prstGeom prst="rect">
            <a:avLst/>
          </a:prstGeom>
        </p:spPr>
        <p:txBody>
          <a:bodyPr wrap="square">
            <a:spAutoFit/>
          </a:bodyPr>
          <a:lstStyle/>
          <a:p>
            <a:r>
              <a:rPr lang="en-US" sz="4800" dirty="0" smtClean="0">
                <a:solidFill>
                  <a:srgbClr val="FF0000"/>
                </a:solidFill>
              </a:rPr>
              <a:t>Then it creeps right back in!</a:t>
            </a:r>
            <a:endParaRPr lang="en-US" sz="4800" dirty="0">
              <a:solidFill>
                <a:srgbClr val="FF0000"/>
              </a:solidFill>
            </a:endParaRPr>
          </a:p>
        </p:txBody>
      </p:sp>
      <p:sp>
        <p:nvSpPr>
          <p:cNvPr id="9" name="Left Arrow 8"/>
          <p:cNvSpPr/>
          <p:nvPr/>
        </p:nvSpPr>
        <p:spPr>
          <a:xfrm rot="1696065">
            <a:off x="4334570" y="5164332"/>
            <a:ext cx="685800" cy="457200"/>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26000" b="-2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990600"/>
            <a:ext cx="7772400" cy="4191000"/>
          </a:xfrm>
        </p:spPr>
        <p:txBody>
          <a:bodyPr>
            <a:normAutofit/>
          </a:bodyPr>
          <a:lstStyle/>
          <a:p>
            <a:pPr algn="l"/>
            <a:r>
              <a:rPr lang="en-US" sz="5500" dirty="0" smtClean="0">
                <a:effectLst>
                  <a:outerShdw blurRad="38100" dist="38100" dir="2700000" algn="tl">
                    <a:srgbClr val="000000">
                      <a:alpha val="43137"/>
                    </a:srgbClr>
                  </a:outerShdw>
                </a:effectLst>
              </a:rPr>
              <a:t>I still had a lot to learn.</a:t>
            </a:r>
            <a:endParaRPr lang="en-US" sz="55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3400" y="0"/>
            <a:ext cx="7772400" cy="1470025"/>
          </a:xfrm>
        </p:spPr>
        <p:txBody>
          <a:bodyPr/>
          <a:lstStyle/>
          <a:p>
            <a:pPr algn="l"/>
            <a:r>
              <a:rPr lang="en-US" dirty="0" smtClean="0"/>
              <a:t>Even math has bias.</a:t>
            </a:r>
            <a:endParaRPr lang="en-US" dirty="0"/>
          </a:p>
        </p:txBody>
      </p:sp>
      <p:pic>
        <p:nvPicPr>
          <p:cNvPr id="24578" name="Picture 2"/>
          <p:cNvPicPr>
            <a:picLocks noChangeAspect="1" noChangeArrowheads="1"/>
          </p:cNvPicPr>
          <p:nvPr/>
        </p:nvPicPr>
        <p:blipFill>
          <a:blip r:embed="rId2"/>
          <a:srcRect/>
          <a:stretch>
            <a:fillRect/>
          </a:stretch>
        </p:blipFill>
        <p:spPr bwMode="auto">
          <a:xfrm>
            <a:off x="0" y="0"/>
            <a:ext cx="9144000" cy="697924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lipped-2x-MathBias_WMV V9.wmv">
            <a:hlinkClick r:id="" action="ppaction://media"/>
          </p:cNvPr>
          <p:cNvPicPr>
            <a:picLocks noRot="1" noChangeAspect="1"/>
          </p:cNvPicPr>
          <p:nvPr>
            <a:videoFile r:link="rId1"/>
          </p:nvPr>
        </p:nvPicPr>
        <p:blipFill>
          <a:blip r:embed="rId3"/>
          <a:stretch>
            <a:fillRect/>
          </a:stretch>
        </p:blipFill>
        <p:spPr>
          <a:xfrm>
            <a:off x="0" y="152400"/>
            <a:ext cx="9144000" cy="6858000"/>
          </a:xfrm>
          <a:prstGeom prst="rect">
            <a:avLst/>
          </a:prstGeom>
        </p:spPr>
      </p:pic>
      <p:sp>
        <p:nvSpPr>
          <p:cNvPr id="2" name="Title 1"/>
          <p:cNvSpPr>
            <a:spLocks noGrp="1"/>
          </p:cNvSpPr>
          <p:nvPr>
            <p:ph type="ctrTitle"/>
          </p:nvPr>
        </p:nvSpPr>
        <p:spPr>
          <a:xfrm>
            <a:off x="533400" y="-228600"/>
            <a:ext cx="7772400" cy="1470025"/>
          </a:xfrm>
        </p:spPr>
        <p:txBody>
          <a:bodyPr/>
          <a:lstStyle/>
          <a:p>
            <a:pPr algn="l"/>
            <a:r>
              <a:rPr lang="en-US" dirty="0" smtClean="0">
                <a:solidFill>
                  <a:schemeClr val="bg1"/>
                </a:solidFill>
              </a:rPr>
              <a:t>Even math has bias.</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0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 y="0"/>
            <a:ext cx="8686800" cy="1470025"/>
          </a:xfrm>
        </p:spPr>
        <p:txBody>
          <a:bodyPr>
            <a:normAutofit/>
          </a:bodyPr>
          <a:lstStyle/>
          <a:p>
            <a:pPr algn="l"/>
            <a:r>
              <a:rPr lang="en-US" sz="4000" dirty="0" smtClean="0"/>
              <a:t>We can learn to see bias in science too.</a:t>
            </a:r>
            <a:endParaRPr lang="en-US" sz="4000" dirty="0"/>
          </a:p>
        </p:txBody>
      </p:sp>
      <p:sp>
        <p:nvSpPr>
          <p:cNvPr id="3" name="Title 1"/>
          <p:cNvSpPr txBox="1">
            <a:spLocks/>
          </p:cNvSpPr>
          <p:nvPr/>
        </p:nvSpPr>
        <p:spPr>
          <a:xfrm>
            <a:off x="381000" y="1371600"/>
            <a:ext cx="8153400" cy="51054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Watch video for:</a:t>
            </a:r>
          </a:p>
          <a:p>
            <a:pPr marL="0" marR="0" lvl="0" indent="0" algn="l" defTabSz="914400" rtl="0" eaLnBrk="1" fontAlgn="auto" latinLnBrk="0" hangingPunct="1">
              <a:lnSpc>
                <a:spcPct val="100000"/>
              </a:lnSpc>
              <a:spcBef>
                <a:spcPct val="0"/>
              </a:spcBef>
              <a:spcAft>
                <a:spcPts val="0"/>
              </a:spcAft>
              <a:buClrTx/>
              <a:buSzTx/>
              <a:buFont typeface="Wingdings" pitchFamily="2" charset="2"/>
              <a:buChar char="Ø"/>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Existing</a:t>
            </a:r>
            <a:r>
              <a:rPr kumimoji="0" lang="en-US" sz="4400" b="0" i="0" u="none" strike="noStrike" kern="1200" cap="none" spc="0" normalizeH="0" noProof="0" dirty="0" smtClean="0">
                <a:ln>
                  <a:noFill/>
                </a:ln>
                <a:solidFill>
                  <a:schemeClr val="tx1"/>
                </a:solidFill>
                <a:effectLst/>
                <a:uLnTx/>
                <a:uFillTx/>
                <a:latin typeface="+mj-lt"/>
                <a:ea typeface="+mj-ea"/>
                <a:cs typeface="+mj-cs"/>
              </a:rPr>
              <a:t> assumptions</a:t>
            </a:r>
          </a:p>
          <a:p>
            <a:pPr marL="0" marR="0" lvl="0" indent="0" algn="l" defTabSz="914400" rtl="0" eaLnBrk="1" fontAlgn="auto" latinLnBrk="0" hangingPunct="1">
              <a:lnSpc>
                <a:spcPct val="100000"/>
              </a:lnSpc>
              <a:spcBef>
                <a:spcPct val="0"/>
              </a:spcBef>
              <a:spcAft>
                <a:spcPts val="0"/>
              </a:spcAft>
              <a:buClrTx/>
              <a:buSzTx/>
              <a:buFont typeface="Wingdings" pitchFamily="2" charset="2"/>
              <a:buChar char="Ø"/>
              <a:tabLst/>
              <a:defRPr/>
            </a:pPr>
            <a:r>
              <a:rPr lang="en-US" sz="4400" baseline="0" dirty="0" smtClean="0">
                <a:latin typeface="+mj-lt"/>
                <a:ea typeface="+mj-ea"/>
                <a:cs typeface="+mj-cs"/>
              </a:rPr>
              <a:t>Assumptions</a:t>
            </a:r>
            <a:r>
              <a:rPr lang="en-US" sz="4400" dirty="0" smtClean="0">
                <a:latin typeface="+mj-lt"/>
                <a:ea typeface="+mj-ea"/>
                <a:cs typeface="+mj-cs"/>
              </a:rPr>
              <a:t> are challenged</a:t>
            </a:r>
          </a:p>
          <a:p>
            <a:pPr marL="0" marR="0" lvl="0" indent="0" algn="l" defTabSz="914400" rtl="0" eaLnBrk="1" fontAlgn="auto" latinLnBrk="0" hangingPunct="1">
              <a:lnSpc>
                <a:spcPct val="100000"/>
              </a:lnSpc>
              <a:spcBef>
                <a:spcPct val="0"/>
              </a:spcBef>
              <a:spcAft>
                <a:spcPts val="0"/>
              </a:spcAft>
              <a:buClrTx/>
              <a:buSzTx/>
              <a:buFont typeface="Wingdings" pitchFamily="2" charset="2"/>
              <a:buChar char="Ø"/>
              <a:tabLst/>
              <a:defRPr/>
            </a:pPr>
            <a:r>
              <a:rPr lang="en-US" sz="4400" dirty="0" smtClean="0">
                <a:latin typeface="+mj-lt"/>
                <a:ea typeface="+mj-ea"/>
                <a:cs typeface="+mj-cs"/>
              </a:rPr>
              <a:t>Evidence challenged </a:t>
            </a:r>
            <a:br>
              <a:rPr lang="en-US" sz="4400" dirty="0" smtClean="0">
                <a:latin typeface="+mj-lt"/>
                <a:ea typeface="+mj-ea"/>
                <a:cs typeface="+mj-cs"/>
              </a:rPr>
            </a:br>
            <a:r>
              <a:rPr lang="en-US" sz="4400" dirty="0" smtClean="0">
                <a:latin typeface="+mj-lt"/>
                <a:ea typeface="+mj-ea"/>
                <a:cs typeface="+mj-cs"/>
              </a:rPr>
              <a:t>    to save the assumptions</a:t>
            </a:r>
          </a:p>
          <a:p>
            <a:pPr marL="0" marR="0" lvl="0" indent="0" algn="l" defTabSz="914400" rtl="0" eaLnBrk="1" fontAlgn="auto" latinLnBrk="0" hangingPunct="1">
              <a:lnSpc>
                <a:spcPct val="100000"/>
              </a:lnSpc>
              <a:spcBef>
                <a:spcPct val="0"/>
              </a:spcBef>
              <a:spcAft>
                <a:spcPts val="0"/>
              </a:spcAft>
              <a:buClrTx/>
              <a:buSzTx/>
              <a:buFont typeface="Wingdings" pitchFamily="2" charset="2"/>
              <a:buChar char="Ø"/>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Assumptions</a:t>
            </a:r>
            <a:r>
              <a:rPr kumimoji="0" lang="en-US" sz="4400" b="0" i="0" u="none" strike="noStrike" kern="1200" cap="none" spc="0" normalizeH="0" noProof="0" dirty="0" smtClean="0">
                <a:ln>
                  <a:noFill/>
                </a:ln>
                <a:solidFill>
                  <a:schemeClr val="tx1"/>
                </a:solidFill>
                <a:effectLst/>
                <a:uLnTx/>
                <a:uFillTx/>
                <a:latin typeface="+mj-lt"/>
                <a:ea typeface="+mj-ea"/>
                <a:cs typeface="+mj-cs"/>
              </a:rPr>
              <a:t> are rescued by a </a:t>
            </a:r>
            <a:br>
              <a:rPr kumimoji="0" lang="en-US" sz="4400" b="0" i="0" u="none" strike="noStrike" kern="1200" cap="none" spc="0" normalizeH="0" noProof="0" dirty="0" smtClean="0">
                <a:ln>
                  <a:noFill/>
                </a:ln>
                <a:solidFill>
                  <a:schemeClr val="tx1"/>
                </a:solidFill>
                <a:effectLst/>
                <a:uLnTx/>
                <a:uFillTx/>
                <a:latin typeface="+mj-lt"/>
                <a:ea typeface="+mj-ea"/>
                <a:cs typeface="+mj-cs"/>
              </a:rPr>
            </a:br>
            <a:r>
              <a:rPr kumimoji="0" lang="en-US" sz="4400" b="0" i="0" u="none" strike="noStrike" kern="1200" cap="none" spc="0" normalizeH="0" noProof="0" dirty="0" smtClean="0">
                <a:ln>
                  <a:noFill/>
                </a:ln>
                <a:solidFill>
                  <a:schemeClr val="tx1"/>
                </a:solidFill>
                <a:effectLst/>
                <a:uLnTx/>
                <a:uFillTx/>
                <a:latin typeface="+mj-lt"/>
                <a:ea typeface="+mj-ea"/>
                <a:cs typeface="+mj-cs"/>
              </a:rPr>
              <a:t>    creative explanation of the data</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Clipped-DarkMatter-MakingItUp_WMV V9.wmv">
            <a:hlinkClick r:id="" action="ppaction://media"/>
          </p:cNvPr>
          <p:cNvPicPr>
            <a:picLocks noRot="1" noChangeAspect="1"/>
          </p:cNvPicPr>
          <p:nvPr>
            <a:videoFile r:link="rId1"/>
          </p:nvPr>
        </p:nvPicPr>
        <p:blipFill>
          <a:blip r:embed="rId3"/>
          <a:stretch>
            <a:fillRect/>
          </a:stretch>
        </p:blipFill>
        <p:spPr>
          <a:xfrm>
            <a:off x="0" y="0"/>
            <a:ext cx="9144000" cy="6858000"/>
          </a:xfrm>
          <a:prstGeom prst="rect">
            <a:avLst/>
          </a:prstGeom>
        </p:spPr>
      </p:pic>
      <p:sp>
        <p:nvSpPr>
          <p:cNvPr id="2" name="Title 1"/>
          <p:cNvSpPr>
            <a:spLocks noGrp="1"/>
          </p:cNvSpPr>
          <p:nvPr>
            <p:ph type="ctrTitle"/>
          </p:nvPr>
        </p:nvSpPr>
        <p:spPr>
          <a:xfrm>
            <a:off x="304800" y="-304800"/>
            <a:ext cx="8686800" cy="1470025"/>
          </a:xfrm>
        </p:spPr>
        <p:txBody>
          <a:bodyPr/>
          <a:lstStyle/>
          <a:p>
            <a:pPr algn="l"/>
            <a:r>
              <a:rPr lang="en-US" dirty="0" smtClean="0">
                <a:solidFill>
                  <a:schemeClr val="bg1"/>
                </a:solidFill>
              </a:rPr>
              <a:t>We can learn to see bias in science.</a:t>
            </a: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9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25602" name="Picture 2" descr="C:\Users\brian\Desktop\storage\Creation Science Discussion Group\other speeches\Fingerworks\zzevergreenwb.JPG"/>
          <p:cNvPicPr>
            <a:picLocks noChangeAspect="1" noChangeArrowheads="1"/>
          </p:cNvPicPr>
          <p:nvPr/>
        </p:nvPicPr>
        <p:blipFill>
          <a:blip r:embed="rId2">
            <a:lum bright="50000" contrast="-75000"/>
          </a:blip>
          <a:srcRect/>
          <a:stretch>
            <a:fillRect/>
          </a:stretch>
        </p:blipFill>
        <p:spPr bwMode="auto">
          <a:xfrm>
            <a:off x="0" y="0"/>
            <a:ext cx="9144000" cy="7107009"/>
          </a:xfrm>
          <a:prstGeom prst="rect">
            <a:avLst/>
          </a:prstGeom>
          <a:noFill/>
        </p:spPr>
      </p:pic>
      <p:sp>
        <p:nvSpPr>
          <p:cNvPr id="2" name="Title 1"/>
          <p:cNvSpPr>
            <a:spLocks noGrp="1"/>
          </p:cNvSpPr>
          <p:nvPr>
            <p:ph type="ctrTitle"/>
          </p:nvPr>
        </p:nvSpPr>
        <p:spPr>
          <a:xfrm>
            <a:off x="609600" y="457200"/>
            <a:ext cx="7772400" cy="1470025"/>
          </a:xfrm>
        </p:spPr>
        <p:txBody>
          <a:bodyPr/>
          <a:lstStyle/>
          <a:p>
            <a:pPr algn="l"/>
            <a:r>
              <a:rPr lang="en-US" dirty="0" smtClean="0"/>
              <a:t>It could be said that the more you know, the less you assume.</a:t>
            </a:r>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2" descr="C:\Users\brian\Desktop\storage\Creation Science Discussion Group\other speeches\Fingerworks\zzevergreenwb.JPG"/>
          <p:cNvPicPr>
            <a:picLocks noChangeAspect="1" noChangeArrowheads="1"/>
          </p:cNvPicPr>
          <p:nvPr/>
        </p:nvPicPr>
        <p:blipFill>
          <a:blip r:embed="rId2">
            <a:lum bright="50000" contrast="-75000"/>
          </a:blip>
          <a:srcRect/>
          <a:stretch>
            <a:fillRect/>
          </a:stretch>
        </p:blipFill>
        <p:spPr bwMode="auto">
          <a:xfrm>
            <a:off x="0" y="0"/>
            <a:ext cx="9144000" cy="7107009"/>
          </a:xfrm>
          <a:prstGeom prst="rect">
            <a:avLst/>
          </a:prstGeom>
          <a:noFill/>
        </p:spPr>
      </p:pic>
      <p:sp>
        <p:nvSpPr>
          <p:cNvPr id="2" name="Title 1"/>
          <p:cNvSpPr>
            <a:spLocks noGrp="1"/>
          </p:cNvSpPr>
          <p:nvPr>
            <p:ph type="ctrTitle"/>
          </p:nvPr>
        </p:nvSpPr>
        <p:spPr>
          <a:xfrm>
            <a:off x="609600" y="457200"/>
            <a:ext cx="7772400" cy="1470025"/>
          </a:xfrm>
        </p:spPr>
        <p:txBody>
          <a:bodyPr/>
          <a:lstStyle/>
          <a:p>
            <a:pPr algn="l"/>
            <a:r>
              <a:rPr lang="en-US" dirty="0" smtClean="0">
                <a:solidFill>
                  <a:schemeClr val="tx1">
                    <a:lumMod val="75000"/>
                    <a:lumOff val="25000"/>
                  </a:schemeClr>
                </a:solidFill>
              </a:rPr>
              <a:t>It could be said that the more you know, the less you assume.</a:t>
            </a:r>
            <a:endParaRPr lang="en-US" dirty="0">
              <a:solidFill>
                <a:schemeClr val="tx1">
                  <a:lumMod val="75000"/>
                  <a:lumOff val="25000"/>
                </a:schemeClr>
              </a:solidFill>
            </a:endParaRPr>
          </a:p>
        </p:txBody>
      </p:sp>
      <p:sp>
        <p:nvSpPr>
          <p:cNvPr id="3" name="Title 1"/>
          <p:cNvSpPr txBox="1">
            <a:spLocks/>
          </p:cNvSpPr>
          <p:nvPr/>
        </p:nvSpPr>
        <p:spPr>
          <a:xfrm>
            <a:off x="685800" y="3352800"/>
            <a:ext cx="7848600" cy="2286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This is also often true:</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r>
              <a:rPr kumimoji="0" lang="en-US" sz="4400" b="0" i="0" u="none" strike="noStrike" kern="1200" cap="none" spc="0" normalizeH="0" baseline="0" noProof="0" dirty="0" smtClean="0">
                <a:ln>
                  <a:noFill/>
                </a:ln>
                <a:solidFill>
                  <a:schemeClr val="tx1"/>
                </a:solidFill>
                <a:effectLst/>
                <a:uLnTx/>
                <a:uFillTx/>
                <a:latin typeface="+mj-lt"/>
                <a:ea typeface="+mj-ea"/>
                <a:cs typeface="+mj-cs"/>
              </a:rPr>
              <a:t>The</a:t>
            </a:r>
            <a:r>
              <a:rPr kumimoji="0" lang="en-US" sz="4400" b="0" i="0" u="none" strike="noStrike" kern="1200" cap="none" spc="0" normalizeH="0" noProof="0" dirty="0" smtClean="0">
                <a:ln>
                  <a:noFill/>
                </a:ln>
                <a:solidFill>
                  <a:schemeClr val="tx1"/>
                </a:solidFill>
                <a:effectLst/>
                <a:uLnTx/>
                <a:uFillTx/>
                <a:latin typeface="+mj-lt"/>
                <a:ea typeface="+mj-ea"/>
                <a:cs typeface="+mj-cs"/>
              </a:rPr>
              <a:t> more you </a:t>
            </a:r>
            <a:r>
              <a:rPr kumimoji="0" lang="en-US" sz="4400" b="0" i="1" u="sng" strike="noStrike" kern="1200" cap="none" spc="0" normalizeH="0" noProof="0" dirty="0" smtClean="0">
                <a:ln>
                  <a:noFill/>
                </a:ln>
                <a:solidFill>
                  <a:schemeClr val="tx1"/>
                </a:solidFill>
                <a:effectLst/>
                <a:uLnTx/>
                <a:uFillTx/>
                <a:latin typeface="+mj-lt"/>
                <a:ea typeface="+mj-ea"/>
                <a:cs typeface="+mj-cs"/>
              </a:rPr>
              <a:t>think</a:t>
            </a:r>
            <a:r>
              <a:rPr kumimoji="0" lang="en-US" sz="4400" b="0" i="0" u="none" strike="noStrike" kern="1200" cap="none" spc="0" normalizeH="0" noProof="0" dirty="0" smtClean="0">
                <a:ln>
                  <a:noFill/>
                </a:ln>
                <a:solidFill>
                  <a:schemeClr val="tx1"/>
                </a:solidFill>
                <a:effectLst/>
                <a:uLnTx/>
                <a:uFillTx/>
                <a:latin typeface="+mj-lt"/>
                <a:ea typeface="+mj-ea"/>
                <a:cs typeface="+mj-cs"/>
              </a:rPr>
              <a:t> you know, the more </a:t>
            </a:r>
            <a:r>
              <a:rPr kumimoji="0" lang="en-US" sz="4400" b="0" i="1" u="sng" strike="noStrike" kern="1200" cap="none" spc="0" normalizeH="0" noProof="0" dirty="0" smtClean="0">
                <a:ln>
                  <a:noFill/>
                </a:ln>
                <a:solidFill>
                  <a:schemeClr val="tx1"/>
                </a:solidFill>
                <a:effectLst/>
                <a:uLnTx/>
                <a:uFillTx/>
                <a:latin typeface="+mj-lt"/>
                <a:ea typeface="+mj-ea"/>
                <a:cs typeface="+mj-cs"/>
              </a:rPr>
              <a:t>has been</a:t>
            </a:r>
            <a:r>
              <a:rPr kumimoji="0" lang="en-US" sz="4400" b="0" i="0" u="none" strike="noStrike" kern="1200" cap="none" spc="0" normalizeH="0" noProof="0" dirty="0" smtClean="0">
                <a:ln>
                  <a:noFill/>
                </a:ln>
                <a:solidFill>
                  <a:schemeClr val="tx1"/>
                </a:solidFill>
                <a:effectLst/>
                <a:uLnTx/>
                <a:uFillTx/>
                <a:latin typeface="+mj-lt"/>
                <a:ea typeface="+mj-ea"/>
                <a:cs typeface="+mj-cs"/>
              </a:rPr>
              <a:t> assumed. </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26626" name="Picture 2" descr="C:\Users\brian\Desktop\storage\Creation Science Discussion Group\other speeches\Fingerworks\IMG111013_0782wb.jpg"/>
          <p:cNvPicPr>
            <a:picLocks noChangeAspect="1" noChangeArrowheads="1"/>
          </p:cNvPicPr>
          <p:nvPr/>
        </p:nvPicPr>
        <p:blipFill>
          <a:blip r:embed="rId2">
            <a:lum bright="30000" contrast="-75000"/>
          </a:blip>
          <a:srcRect/>
          <a:stretch>
            <a:fillRect/>
          </a:stretch>
        </p:blipFill>
        <p:spPr bwMode="auto">
          <a:xfrm>
            <a:off x="0" y="-1"/>
            <a:ext cx="9144000" cy="12191995"/>
          </a:xfrm>
          <a:prstGeom prst="rect">
            <a:avLst/>
          </a:prstGeom>
          <a:noFill/>
        </p:spPr>
      </p:pic>
      <p:sp>
        <p:nvSpPr>
          <p:cNvPr id="2" name="Title 1"/>
          <p:cNvSpPr>
            <a:spLocks noGrp="1"/>
          </p:cNvSpPr>
          <p:nvPr>
            <p:ph type="ctrTitle"/>
          </p:nvPr>
        </p:nvSpPr>
        <p:spPr>
          <a:xfrm>
            <a:off x="609600" y="838200"/>
            <a:ext cx="7772400" cy="1470025"/>
          </a:xfrm>
        </p:spPr>
        <p:txBody>
          <a:bodyPr>
            <a:noAutofit/>
          </a:bodyPr>
          <a:lstStyle/>
          <a:p>
            <a:pPr algn="l"/>
            <a:r>
              <a:rPr lang="en-US" sz="5500" dirty="0" smtClean="0"/>
              <a:t>Sometimes your position is determined by a single </a:t>
            </a:r>
            <a:r>
              <a:rPr lang="en-US" sz="5500" dirty="0" err="1" smtClean="0"/>
              <a:t>nonempirical</a:t>
            </a:r>
            <a:r>
              <a:rPr lang="en-US" sz="5500" dirty="0" smtClean="0"/>
              <a:t> assumption.</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2" descr="C:\Users\brian\Desktop\storage\Creation Science Discussion Group\other speeches\Fingerworks\IMG111013_0782wb.jpg"/>
          <p:cNvPicPr>
            <a:picLocks noChangeAspect="1" noChangeArrowheads="1"/>
          </p:cNvPicPr>
          <p:nvPr/>
        </p:nvPicPr>
        <p:blipFill>
          <a:blip r:embed="rId2">
            <a:lum bright="30000" contrast="-75000"/>
          </a:blip>
          <a:srcRect/>
          <a:stretch>
            <a:fillRect/>
          </a:stretch>
        </p:blipFill>
        <p:spPr bwMode="auto">
          <a:xfrm>
            <a:off x="0" y="-1"/>
            <a:ext cx="9144000" cy="12191995"/>
          </a:xfrm>
          <a:prstGeom prst="rect">
            <a:avLst/>
          </a:prstGeom>
          <a:noFill/>
        </p:spPr>
      </p:pic>
      <p:sp>
        <p:nvSpPr>
          <p:cNvPr id="2" name="Title 1"/>
          <p:cNvSpPr>
            <a:spLocks noGrp="1"/>
          </p:cNvSpPr>
          <p:nvPr>
            <p:ph type="ctrTitle"/>
          </p:nvPr>
        </p:nvSpPr>
        <p:spPr>
          <a:xfrm>
            <a:off x="609600" y="838200"/>
            <a:ext cx="7772400" cy="1470025"/>
          </a:xfrm>
        </p:spPr>
        <p:txBody>
          <a:bodyPr>
            <a:noAutofit/>
          </a:bodyPr>
          <a:lstStyle/>
          <a:p>
            <a:pPr algn="l"/>
            <a:r>
              <a:rPr lang="en-US" sz="5500" dirty="0" smtClean="0"/>
              <a:t>Sometimes your position is determined by a single </a:t>
            </a:r>
            <a:r>
              <a:rPr lang="en-US" sz="5500" dirty="0" err="1" smtClean="0"/>
              <a:t>nonempirical</a:t>
            </a:r>
            <a:r>
              <a:rPr lang="en-US" sz="5500" dirty="0" smtClean="0"/>
              <a:t> assumption.</a:t>
            </a:r>
          </a:p>
        </p:txBody>
      </p:sp>
      <p:sp>
        <p:nvSpPr>
          <p:cNvPr id="3" name="Rectangle 2"/>
          <p:cNvSpPr/>
          <p:nvPr/>
        </p:nvSpPr>
        <p:spPr>
          <a:xfrm>
            <a:off x="685800" y="3124200"/>
            <a:ext cx="7924800" cy="2400657"/>
          </a:xfrm>
          <a:prstGeom prst="rect">
            <a:avLst/>
          </a:prstGeom>
        </p:spPr>
        <p:txBody>
          <a:bodyPr wrap="square">
            <a:spAutoFit/>
          </a:bodyPr>
          <a:lstStyle/>
          <a:p>
            <a:r>
              <a:rPr lang="en-US" sz="3000" u="sng" dirty="0" smtClean="0"/>
              <a:t>Abortion: </a:t>
            </a:r>
            <a:r>
              <a:rPr lang="en-US" sz="3000" dirty="0" smtClean="0"/>
              <a:t/>
            </a:r>
            <a:br>
              <a:rPr lang="en-US" sz="3000" dirty="0" smtClean="0"/>
            </a:br>
            <a:r>
              <a:rPr lang="en-US" sz="3000" dirty="0" smtClean="0"/>
              <a:t>An embryo is a human child, killing it is murder. </a:t>
            </a:r>
            <a:br>
              <a:rPr lang="en-US" sz="3000" dirty="0" smtClean="0"/>
            </a:br>
            <a:r>
              <a:rPr lang="en-US" sz="3000" dirty="0" smtClean="0"/>
              <a:t>vs. </a:t>
            </a:r>
            <a:br>
              <a:rPr lang="en-US" sz="3000" dirty="0" smtClean="0"/>
            </a:br>
            <a:r>
              <a:rPr lang="en-US" sz="3000" dirty="0" smtClean="0"/>
              <a:t>An embryo is a part of the woman, a woman has a right to make choices about her own body.</a:t>
            </a:r>
            <a:endParaRPr lang="en-US" sz="3000"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2" descr="C:\Users\brian\Desktop\storage\Creation Science Discussion Group\other speeches\Fingerworks\IMG111013_0782wb.jpg"/>
          <p:cNvPicPr>
            <a:picLocks noChangeAspect="1" noChangeArrowheads="1"/>
          </p:cNvPicPr>
          <p:nvPr/>
        </p:nvPicPr>
        <p:blipFill>
          <a:blip r:embed="rId2">
            <a:lum bright="30000" contrast="-75000"/>
          </a:blip>
          <a:srcRect/>
          <a:stretch>
            <a:fillRect/>
          </a:stretch>
        </p:blipFill>
        <p:spPr bwMode="auto">
          <a:xfrm>
            <a:off x="0" y="-1"/>
            <a:ext cx="9144000" cy="12191995"/>
          </a:xfrm>
          <a:prstGeom prst="rect">
            <a:avLst/>
          </a:prstGeom>
          <a:noFill/>
        </p:spPr>
      </p:pic>
      <p:sp>
        <p:nvSpPr>
          <p:cNvPr id="2" name="Title 1"/>
          <p:cNvSpPr>
            <a:spLocks noGrp="1"/>
          </p:cNvSpPr>
          <p:nvPr>
            <p:ph type="ctrTitle"/>
          </p:nvPr>
        </p:nvSpPr>
        <p:spPr>
          <a:xfrm>
            <a:off x="609600" y="838200"/>
            <a:ext cx="7772400" cy="1470025"/>
          </a:xfrm>
        </p:spPr>
        <p:txBody>
          <a:bodyPr>
            <a:noAutofit/>
          </a:bodyPr>
          <a:lstStyle/>
          <a:p>
            <a:pPr algn="l"/>
            <a:r>
              <a:rPr lang="en-US" sz="5500" dirty="0" smtClean="0"/>
              <a:t>Sometimes your position is determined by a single </a:t>
            </a:r>
            <a:r>
              <a:rPr lang="en-US" sz="5500" dirty="0" err="1" smtClean="0"/>
              <a:t>nonempirical</a:t>
            </a:r>
            <a:r>
              <a:rPr lang="en-US" sz="5500" dirty="0" smtClean="0"/>
              <a:t> assumption.</a:t>
            </a:r>
          </a:p>
        </p:txBody>
      </p:sp>
      <p:sp>
        <p:nvSpPr>
          <p:cNvPr id="3" name="Rectangle 2"/>
          <p:cNvSpPr/>
          <p:nvPr/>
        </p:nvSpPr>
        <p:spPr>
          <a:xfrm>
            <a:off x="685800" y="3124200"/>
            <a:ext cx="7924800" cy="2523768"/>
          </a:xfrm>
          <a:prstGeom prst="rect">
            <a:avLst/>
          </a:prstGeom>
        </p:spPr>
        <p:txBody>
          <a:bodyPr wrap="square">
            <a:spAutoFit/>
          </a:bodyPr>
          <a:lstStyle/>
          <a:p>
            <a:r>
              <a:rPr lang="en-US" sz="3200" u="sng" dirty="0" smtClean="0"/>
              <a:t>Death penalty: </a:t>
            </a:r>
            <a:r>
              <a:rPr lang="en-US" sz="3200" dirty="0" smtClean="0"/>
              <a:t/>
            </a:r>
            <a:br>
              <a:rPr lang="en-US" sz="3200" dirty="0" smtClean="0"/>
            </a:br>
            <a:r>
              <a:rPr lang="en-US" sz="3200" dirty="0" smtClean="0"/>
              <a:t>God says that killers should be killed. </a:t>
            </a:r>
            <a:r>
              <a:rPr lang="en-US" sz="2300" dirty="0" smtClean="0"/>
              <a:t>(Gen 9:6)</a:t>
            </a:r>
            <a:r>
              <a:rPr lang="en-US" sz="3200" dirty="0" smtClean="0"/>
              <a:t> </a:t>
            </a:r>
            <a:br>
              <a:rPr lang="en-US" sz="3200" dirty="0" smtClean="0"/>
            </a:br>
            <a:r>
              <a:rPr lang="en-US" sz="3200" dirty="0" smtClean="0"/>
              <a:t>vs. </a:t>
            </a:r>
            <a:br>
              <a:rPr lang="en-US" sz="3200" dirty="0" smtClean="0"/>
            </a:br>
            <a:r>
              <a:rPr lang="en-US" sz="3200" dirty="0" smtClean="0"/>
              <a:t>If killing is wrong, nobody should ever kill.</a:t>
            </a:r>
            <a:br>
              <a:rPr lang="en-US" sz="3200" dirty="0" smtClean="0"/>
            </a:br>
            <a:endParaRPr lang="en-US" sz="3000"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2" descr="C:\Users\brian\Desktop\storage\Creation Science Discussion Group\other speeches\Fingerworks\IMG111013_0782wb.jpg"/>
          <p:cNvPicPr>
            <a:picLocks noChangeAspect="1" noChangeArrowheads="1"/>
          </p:cNvPicPr>
          <p:nvPr/>
        </p:nvPicPr>
        <p:blipFill>
          <a:blip r:embed="rId2">
            <a:lum bright="30000" contrast="-75000"/>
          </a:blip>
          <a:srcRect/>
          <a:stretch>
            <a:fillRect/>
          </a:stretch>
        </p:blipFill>
        <p:spPr bwMode="auto">
          <a:xfrm>
            <a:off x="0" y="-1"/>
            <a:ext cx="9144000" cy="12191995"/>
          </a:xfrm>
          <a:prstGeom prst="rect">
            <a:avLst/>
          </a:prstGeom>
          <a:noFill/>
        </p:spPr>
      </p:pic>
      <p:sp>
        <p:nvSpPr>
          <p:cNvPr id="2" name="Title 1"/>
          <p:cNvSpPr>
            <a:spLocks noGrp="1"/>
          </p:cNvSpPr>
          <p:nvPr>
            <p:ph type="ctrTitle"/>
          </p:nvPr>
        </p:nvSpPr>
        <p:spPr>
          <a:xfrm>
            <a:off x="609600" y="838200"/>
            <a:ext cx="7772400" cy="1470025"/>
          </a:xfrm>
        </p:spPr>
        <p:txBody>
          <a:bodyPr>
            <a:noAutofit/>
          </a:bodyPr>
          <a:lstStyle/>
          <a:p>
            <a:pPr algn="l"/>
            <a:r>
              <a:rPr lang="en-US" sz="5500" dirty="0" smtClean="0"/>
              <a:t>Sometimes your position is determined by a single </a:t>
            </a:r>
            <a:r>
              <a:rPr lang="en-US" sz="5500" dirty="0" err="1" smtClean="0"/>
              <a:t>nonempirical</a:t>
            </a:r>
            <a:r>
              <a:rPr lang="en-US" sz="5500" dirty="0" smtClean="0"/>
              <a:t> assumption.</a:t>
            </a:r>
          </a:p>
        </p:txBody>
      </p:sp>
      <p:sp>
        <p:nvSpPr>
          <p:cNvPr id="3" name="Rectangle 2"/>
          <p:cNvSpPr/>
          <p:nvPr/>
        </p:nvSpPr>
        <p:spPr>
          <a:xfrm>
            <a:off x="685800" y="3124200"/>
            <a:ext cx="7924800" cy="2554545"/>
          </a:xfrm>
          <a:prstGeom prst="rect">
            <a:avLst/>
          </a:prstGeom>
        </p:spPr>
        <p:txBody>
          <a:bodyPr wrap="square">
            <a:spAutoFit/>
          </a:bodyPr>
          <a:lstStyle/>
          <a:p>
            <a:r>
              <a:rPr lang="en-US" sz="3200" u="sng" dirty="0" smtClean="0"/>
              <a:t>Spanking: </a:t>
            </a:r>
            <a:r>
              <a:rPr lang="en-US" sz="3200" dirty="0" smtClean="0"/>
              <a:t/>
            </a:r>
            <a:br>
              <a:rPr lang="en-US" sz="3200" dirty="0" smtClean="0"/>
            </a:br>
            <a:r>
              <a:rPr lang="en-US" sz="3200" dirty="0" smtClean="0"/>
              <a:t>Solomon said that if you don't spank your child, you deliver his soul to hell.</a:t>
            </a:r>
            <a:br>
              <a:rPr lang="en-US" sz="3200" dirty="0" smtClean="0"/>
            </a:br>
            <a:r>
              <a:rPr lang="en-US" sz="3200" dirty="0" smtClean="0"/>
              <a:t>vs. </a:t>
            </a:r>
            <a:br>
              <a:rPr lang="en-US" sz="3200" dirty="0" smtClean="0"/>
            </a:br>
            <a:r>
              <a:rPr lang="en-US" sz="3200" dirty="0" smtClean="0"/>
              <a:t>It's never ok to hit your children.</a:t>
            </a:r>
            <a:endParaRPr lang="en-US" sz="3000"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26000" b="-2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3124200"/>
          </a:xfrm>
        </p:spPr>
        <p:txBody>
          <a:bodyPr>
            <a:normAutofit/>
          </a:bodyPr>
          <a:lstStyle/>
          <a:p>
            <a:pPr algn="l"/>
            <a:r>
              <a:rPr lang="en-US" dirty="0" smtClean="0">
                <a:effectLst>
                  <a:outerShdw blurRad="38100" dist="38100" dir="2700000" algn="tl">
                    <a:srgbClr val="000000">
                      <a:alpha val="43137"/>
                    </a:srgbClr>
                  </a:outerShdw>
                </a:effectLst>
              </a:rPr>
              <a:t>The impression I had was that the more a man learned, the more he accepted evolution and rejected ancient superstitions.</a:t>
            </a:r>
            <a:endParaRPr lang="en-US"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381000" y="3657600"/>
            <a:ext cx="8534400" cy="3200400"/>
          </a:xfrm>
        </p:spPr>
        <p:txBody>
          <a:bodyPr>
            <a:normAutofit/>
          </a:bodyPr>
          <a:lstStyle/>
          <a:p>
            <a:pPr algn="l"/>
            <a:r>
              <a:rPr lang="en-US" sz="5000" dirty="0" smtClean="0">
                <a:solidFill>
                  <a:schemeClr val="tx1"/>
                </a:solidFill>
                <a:effectLst>
                  <a:outerShdw blurRad="38100" dist="38100" dir="2700000" algn="tl">
                    <a:srgbClr val="000000">
                      <a:alpha val="43137"/>
                    </a:srgbClr>
                  </a:outerShdw>
                </a:effectLst>
              </a:rPr>
              <a:t>It seemed to me that the claim that “all real scientists believe in evolution” was based in truth.</a:t>
            </a:r>
            <a:endParaRPr lang="en-US" sz="5000"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2" descr="C:\Users\brian\Desktop\storage\Creation Science Discussion Group\other speeches\Fingerworks\IMG111013_0782wb.jpg"/>
          <p:cNvPicPr>
            <a:picLocks noChangeAspect="1" noChangeArrowheads="1"/>
          </p:cNvPicPr>
          <p:nvPr/>
        </p:nvPicPr>
        <p:blipFill>
          <a:blip r:embed="rId2">
            <a:lum bright="30000" contrast="-75000"/>
          </a:blip>
          <a:srcRect/>
          <a:stretch>
            <a:fillRect/>
          </a:stretch>
        </p:blipFill>
        <p:spPr bwMode="auto">
          <a:xfrm>
            <a:off x="0" y="-1"/>
            <a:ext cx="9144000" cy="12191995"/>
          </a:xfrm>
          <a:prstGeom prst="rect">
            <a:avLst/>
          </a:prstGeom>
          <a:noFill/>
        </p:spPr>
      </p:pic>
      <p:sp>
        <p:nvSpPr>
          <p:cNvPr id="2" name="Title 1"/>
          <p:cNvSpPr>
            <a:spLocks noGrp="1"/>
          </p:cNvSpPr>
          <p:nvPr>
            <p:ph type="ctrTitle"/>
          </p:nvPr>
        </p:nvSpPr>
        <p:spPr>
          <a:xfrm>
            <a:off x="609600" y="838200"/>
            <a:ext cx="7772400" cy="1470025"/>
          </a:xfrm>
        </p:spPr>
        <p:txBody>
          <a:bodyPr>
            <a:noAutofit/>
          </a:bodyPr>
          <a:lstStyle/>
          <a:p>
            <a:pPr algn="l"/>
            <a:r>
              <a:rPr lang="en-US" sz="5500" dirty="0" smtClean="0"/>
              <a:t>Sometimes your position is determined by a single </a:t>
            </a:r>
            <a:r>
              <a:rPr lang="en-US" sz="5500" dirty="0" err="1" smtClean="0"/>
              <a:t>nonempirical</a:t>
            </a:r>
            <a:r>
              <a:rPr lang="en-US" sz="5500" dirty="0" smtClean="0"/>
              <a:t> assumption.</a:t>
            </a:r>
          </a:p>
        </p:txBody>
      </p:sp>
      <p:sp>
        <p:nvSpPr>
          <p:cNvPr id="3" name="Rectangle 2"/>
          <p:cNvSpPr/>
          <p:nvPr/>
        </p:nvSpPr>
        <p:spPr>
          <a:xfrm>
            <a:off x="685800" y="3124200"/>
            <a:ext cx="7924800" cy="2554545"/>
          </a:xfrm>
          <a:prstGeom prst="rect">
            <a:avLst/>
          </a:prstGeom>
        </p:spPr>
        <p:txBody>
          <a:bodyPr wrap="square">
            <a:spAutoFit/>
          </a:bodyPr>
          <a:lstStyle/>
          <a:p>
            <a:r>
              <a:rPr lang="en-US" sz="3200" u="sng" dirty="0" smtClean="0"/>
              <a:t>Fossils require water: </a:t>
            </a:r>
            <a:r>
              <a:rPr lang="en-US" sz="3200" dirty="0" smtClean="0"/>
              <a:t/>
            </a:r>
            <a:br>
              <a:rPr lang="en-US" sz="3200" dirty="0" smtClean="0"/>
            </a:br>
            <a:r>
              <a:rPr lang="en-US" sz="3200" dirty="0" smtClean="0"/>
              <a:t>The fossils are proof of a flood.</a:t>
            </a:r>
            <a:br>
              <a:rPr lang="en-US" sz="3200" dirty="0" smtClean="0"/>
            </a:br>
            <a:r>
              <a:rPr lang="en-US" sz="3200" dirty="0" smtClean="0"/>
              <a:t>vs. </a:t>
            </a:r>
            <a:br>
              <a:rPr lang="en-US" sz="3200" dirty="0" smtClean="0"/>
            </a:br>
            <a:r>
              <a:rPr lang="en-US" sz="3200" dirty="0" smtClean="0"/>
              <a:t>The animals died next to water, because sediments are necessary for a fossil to form.</a:t>
            </a:r>
            <a:endParaRPr lang="en-US" sz="3000"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27650" name="Picture 2" descr="C:\Users\brian\Desktop\storage\Creation Science Discussion Group\other speeches\Fingerworks\IMG110913_0448scr.jpg"/>
          <p:cNvPicPr>
            <a:picLocks noChangeAspect="1" noChangeArrowheads="1"/>
          </p:cNvPicPr>
          <p:nvPr/>
        </p:nvPicPr>
        <p:blipFill>
          <a:blip r:embed="rId2">
            <a:lum bright="50000" contrast="-80000"/>
          </a:blip>
          <a:srcRect/>
          <a:stretch>
            <a:fillRect/>
          </a:stretch>
        </p:blipFill>
        <p:spPr bwMode="auto">
          <a:xfrm>
            <a:off x="-609601" y="0"/>
            <a:ext cx="9753601" cy="7315200"/>
          </a:xfrm>
          <a:prstGeom prst="rect">
            <a:avLst/>
          </a:prstGeom>
          <a:noFill/>
        </p:spPr>
      </p:pic>
      <p:sp>
        <p:nvSpPr>
          <p:cNvPr id="2" name="Title 1"/>
          <p:cNvSpPr>
            <a:spLocks noGrp="1"/>
          </p:cNvSpPr>
          <p:nvPr>
            <p:ph type="ctrTitle"/>
          </p:nvPr>
        </p:nvSpPr>
        <p:spPr>
          <a:xfrm>
            <a:off x="609600" y="838200"/>
            <a:ext cx="7772400" cy="1470025"/>
          </a:xfrm>
        </p:spPr>
        <p:txBody>
          <a:bodyPr>
            <a:noAutofit/>
          </a:bodyPr>
          <a:lstStyle/>
          <a:p>
            <a:pPr algn="l"/>
            <a:r>
              <a:rPr lang="en-US" sz="5500" dirty="0" smtClean="0"/>
              <a:t>Most of those issues are decided on a whim.</a:t>
            </a:r>
          </a:p>
        </p:txBody>
      </p:sp>
      <p:sp>
        <p:nvSpPr>
          <p:cNvPr id="3" name="Rectangle 2"/>
          <p:cNvSpPr/>
          <p:nvPr/>
        </p:nvSpPr>
        <p:spPr>
          <a:xfrm>
            <a:off x="685800" y="3505200"/>
            <a:ext cx="7924800" cy="1569660"/>
          </a:xfrm>
          <a:prstGeom prst="rect">
            <a:avLst/>
          </a:prstGeom>
        </p:spPr>
        <p:txBody>
          <a:bodyPr wrap="square">
            <a:spAutoFit/>
          </a:bodyPr>
          <a:lstStyle/>
          <a:p>
            <a:r>
              <a:rPr lang="en-US" sz="3200" dirty="0" smtClean="0"/>
              <a:t>Whichever “sounds” more plausible or is more consistent with your past life experience will often become your position.</a:t>
            </a:r>
            <a:endParaRPr lang="en-US" sz="3000"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2" descr="C:\Users\brian\Desktop\storage\Creation Science Discussion Group\other speeches\Fingerworks\IMG110913_0448scr.jpg"/>
          <p:cNvPicPr>
            <a:picLocks noChangeAspect="1" noChangeArrowheads="1"/>
          </p:cNvPicPr>
          <p:nvPr/>
        </p:nvPicPr>
        <p:blipFill>
          <a:blip r:embed="rId2">
            <a:lum bright="50000" contrast="-80000"/>
          </a:blip>
          <a:srcRect/>
          <a:stretch>
            <a:fillRect/>
          </a:stretch>
        </p:blipFill>
        <p:spPr bwMode="auto">
          <a:xfrm>
            <a:off x="-609601" y="0"/>
            <a:ext cx="9753601" cy="7315200"/>
          </a:xfrm>
          <a:prstGeom prst="rect">
            <a:avLst/>
          </a:prstGeom>
          <a:noFill/>
        </p:spPr>
      </p:pic>
      <p:sp>
        <p:nvSpPr>
          <p:cNvPr id="2" name="Title 1"/>
          <p:cNvSpPr>
            <a:spLocks noGrp="1"/>
          </p:cNvSpPr>
          <p:nvPr>
            <p:ph type="ctrTitle"/>
          </p:nvPr>
        </p:nvSpPr>
        <p:spPr>
          <a:xfrm>
            <a:off x="457200" y="1143000"/>
            <a:ext cx="8229600" cy="1470025"/>
          </a:xfrm>
        </p:spPr>
        <p:txBody>
          <a:bodyPr>
            <a:normAutofit/>
          </a:bodyPr>
          <a:lstStyle/>
          <a:p>
            <a:pPr algn="l"/>
            <a:r>
              <a:rPr lang="en-US" dirty="0" smtClean="0"/>
              <a:t>Who can blame you </a:t>
            </a:r>
            <a:br>
              <a:rPr lang="en-US" dirty="0" smtClean="0"/>
            </a:br>
            <a:r>
              <a:rPr lang="en-US" dirty="0" smtClean="0"/>
              <a:t>	for jumping to conclusions?</a:t>
            </a:r>
            <a:endParaRPr lang="en-US" dirty="0"/>
          </a:p>
        </p:txBody>
      </p:sp>
      <p:sp>
        <p:nvSpPr>
          <p:cNvPr id="3" name="Title 1"/>
          <p:cNvSpPr txBox="1">
            <a:spLocks/>
          </p:cNvSpPr>
          <p:nvPr/>
        </p:nvSpPr>
        <p:spPr>
          <a:xfrm>
            <a:off x="457200" y="3505200"/>
            <a:ext cx="7772400" cy="1470025"/>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There’s too much in life to know!</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6" name="Picture 2" descr="C:\Users\brian\Desktop\storage\Creation Science Discussion Group\other speeches\Fingerworks\IMG110913_0448scr.jpg"/>
          <p:cNvPicPr>
            <a:picLocks noChangeAspect="1" noChangeArrowheads="1"/>
          </p:cNvPicPr>
          <p:nvPr/>
        </p:nvPicPr>
        <p:blipFill>
          <a:blip r:embed="rId2">
            <a:lum bright="50000" contrast="-80000"/>
          </a:blip>
          <a:srcRect/>
          <a:stretch>
            <a:fillRect/>
          </a:stretch>
        </p:blipFill>
        <p:spPr bwMode="auto">
          <a:xfrm>
            <a:off x="-609601" y="0"/>
            <a:ext cx="9753601" cy="7315200"/>
          </a:xfrm>
          <a:prstGeom prst="rect">
            <a:avLst/>
          </a:prstGeom>
          <a:noFill/>
        </p:spPr>
      </p:pic>
      <p:sp>
        <p:nvSpPr>
          <p:cNvPr id="2" name="Title 1"/>
          <p:cNvSpPr>
            <a:spLocks noGrp="1"/>
          </p:cNvSpPr>
          <p:nvPr>
            <p:ph type="ctrTitle"/>
          </p:nvPr>
        </p:nvSpPr>
        <p:spPr>
          <a:xfrm>
            <a:off x="457200" y="685800"/>
            <a:ext cx="8229600" cy="1470025"/>
          </a:xfrm>
        </p:spPr>
        <p:txBody>
          <a:bodyPr>
            <a:normAutofit fontScale="90000"/>
          </a:bodyPr>
          <a:lstStyle/>
          <a:p>
            <a:pPr algn="l"/>
            <a:r>
              <a:rPr lang="en-US" dirty="0" smtClean="0"/>
              <a:t>How long do you practice before you decide that you’re not good at piano?</a:t>
            </a:r>
            <a:endParaRPr lang="en-US" dirty="0"/>
          </a:p>
        </p:txBody>
      </p:sp>
      <p:sp>
        <p:nvSpPr>
          <p:cNvPr id="3" name="Title 1"/>
          <p:cNvSpPr txBox="1">
            <a:spLocks/>
          </p:cNvSpPr>
          <p:nvPr/>
        </p:nvSpPr>
        <p:spPr>
          <a:xfrm>
            <a:off x="457200" y="2057400"/>
            <a:ext cx="7772400" cy="1470025"/>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When should we have kids?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Title 1"/>
          <p:cNvSpPr txBox="1">
            <a:spLocks/>
          </p:cNvSpPr>
          <p:nvPr/>
        </p:nvSpPr>
        <p:spPr>
          <a:xfrm>
            <a:off x="457200" y="3276600"/>
            <a:ext cx="7772400" cy="1470025"/>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The beach or the museum?</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Title 1"/>
          <p:cNvSpPr txBox="1">
            <a:spLocks/>
          </p:cNvSpPr>
          <p:nvPr/>
        </p:nvSpPr>
        <p:spPr>
          <a:xfrm>
            <a:off x="1905000" y="4419600"/>
            <a:ext cx="6781800" cy="2057401"/>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700" b="0" i="0" u="none" strike="noStrike" kern="1200" cap="none" spc="0" normalizeH="0" baseline="0" noProof="0" dirty="0" smtClean="0">
                <a:ln>
                  <a:noFill/>
                </a:ln>
                <a:solidFill>
                  <a:schemeClr val="tx1"/>
                </a:solidFill>
                <a:effectLst/>
                <a:uLnTx/>
                <a:uFillTx/>
                <a:latin typeface="+mj-lt"/>
                <a:ea typeface="+mj-ea"/>
                <a:cs typeface="+mj-cs"/>
              </a:rPr>
              <a:t>Where’s the empirical data to help you form these conclusions?</a:t>
            </a:r>
            <a:endParaRPr kumimoji="0" lang="en-US" sz="37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8" name="Picture 2" descr="C:\Users\brian\Desktop\storage\Creation Science Discussion Group\other speeches\Fingerworks\IMG110913_0448scr.jpg"/>
          <p:cNvPicPr>
            <a:picLocks noChangeAspect="1" noChangeArrowheads="1"/>
          </p:cNvPicPr>
          <p:nvPr/>
        </p:nvPicPr>
        <p:blipFill>
          <a:blip r:embed="rId2">
            <a:lum bright="50000" contrast="-80000"/>
          </a:blip>
          <a:srcRect/>
          <a:stretch>
            <a:fillRect/>
          </a:stretch>
        </p:blipFill>
        <p:spPr bwMode="auto">
          <a:xfrm>
            <a:off x="-609601" y="0"/>
            <a:ext cx="9753601" cy="7315200"/>
          </a:xfrm>
          <a:prstGeom prst="rect">
            <a:avLst/>
          </a:prstGeom>
          <a:noFill/>
        </p:spPr>
      </p:pic>
      <p:sp>
        <p:nvSpPr>
          <p:cNvPr id="3" name="Title 1"/>
          <p:cNvSpPr txBox="1">
            <a:spLocks/>
          </p:cNvSpPr>
          <p:nvPr/>
        </p:nvSpPr>
        <p:spPr>
          <a:xfrm>
            <a:off x="457200" y="914400"/>
            <a:ext cx="7772400" cy="1470025"/>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We make lots of choices every day; we can’t research them all.</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Title 1"/>
          <p:cNvSpPr txBox="1">
            <a:spLocks/>
          </p:cNvSpPr>
          <p:nvPr/>
        </p:nvSpPr>
        <p:spPr>
          <a:xfrm>
            <a:off x="457200" y="2743200"/>
            <a:ext cx="7772400" cy="1470025"/>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We can’t question them all.</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Title 1"/>
          <p:cNvSpPr txBox="1">
            <a:spLocks/>
          </p:cNvSpPr>
          <p:nvPr/>
        </p:nvSpPr>
        <p:spPr>
          <a:xfrm>
            <a:off x="533400" y="4343400"/>
            <a:ext cx="7772400" cy="1470025"/>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There’s just not enough time.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Title 1"/>
          <p:cNvSpPr txBox="1">
            <a:spLocks/>
          </p:cNvSpPr>
          <p:nvPr/>
        </p:nvSpPr>
        <p:spPr>
          <a:xfrm>
            <a:off x="685800" y="5387975"/>
            <a:ext cx="7772400" cy="1470025"/>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000" b="0" i="0" u="none" strike="noStrike" kern="1200" cap="none" spc="0" normalizeH="0" baseline="0" noProof="0" dirty="0" smtClean="0">
                <a:ln>
                  <a:noFill/>
                </a:ln>
                <a:solidFill>
                  <a:schemeClr val="tx1"/>
                </a:solidFill>
                <a:effectLst/>
                <a:uLnTx/>
                <a:uFillTx/>
                <a:latin typeface="+mj-lt"/>
                <a:ea typeface="+mj-ea"/>
                <a:cs typeface="+mj-cs"/>
              </a:rPr>
              <a:t>Here’s more examples…</a:t>
            </a:r>
            <a:endParaRPr kumimoji="0" lang="en-US" sz="30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715000" y="228600"/>
            <a:ext cx="3200400" cy="6248400"/>
          </a:xfrm>
        </p:spPr>
        <p:txBody>
          <a:bodyPr>
            <a:noAutofit/>
          </a:bodyPr>
          <a:lstStyle/>
          <a:p>
            <a:pPr algn="l"/>
            <a:r>
              <a:rPr lang="en-US" sz="3000" u="sng" dirty="0" err="1" smtClean="0"/>
              <a:t>Paluxy</a:t>
            </a:r>
            <a:r>
              <a:rPr lang="en-US" sz="3000" u="sng" dirty="0" smtClean="0"/>
              <a:t> river tracks</a:t>
            </a:r>
            <a:r>
              <a:rPr lang="en-US" sz="3000" dirty="0" smtClean="0"/>
              <a:t> </a:t>
            </a:r>
            <a:br>
              <a:rPr lang="en-US" sz="3000" dirty="0" smtClean="0"/>
            </a:br>
            <a:r>
              <a:rPr lang="en-US" sz="3000" dirty="0" smtClean="0"/>
              <a:t>“Even Creationists are being too skeptical, what motive do the discoverers of the tracks have to lie?”  </a:t>
            </a:r>
            <a:br>
              <a:rPr lang="en-US" sz="3000" dirty="0" smtClean="0"/>
            </a:br>
            <a:r>
              <a:rPr lang="en-US" sz="1500" dirty="0" smtClean="0"/>
              <a:t>vs.</a:t>
            </a:r>
            <a:r>
              <a:rPr lang="en-US" sz="3000" dirty="0" smtClean="0"/>
              <a:t/>
            </a:r>
            <a:br>
              <a:rPr lang="en-US" sz="3000" dirty="0" smtClean="0"/>
            </a:br>
            <a:r>
              <a:rPr lang="en-US" sz="3000" dirty="0" smtClean="0"/>
              <a:t>“We can’t trust them because there wasn’t anyone reliable there to witness the discovery."</a:t>
            </a:r>
          </a:p>
        </p:txBody>
      </p:sp>
      <p:pic>
        <p:nvPicPr>
          <p:cNvPr id="2050" name="Picture 2" descr="C:\Users\brian\Desktop\paluxy_taylor.jpg"/>
          <p:cNvPicPr>
            <a:picLocks noChangeAspect="1" noChangeArrowheads="1"/>
          </p:cNvPicPr>
          <p:nvPr/>
        </p:nvPicPr>
        <p:blipFill>
          <a:blip r:embed="rId2"/>
          <a:srcRect/>
          <a:stretch>
            <a:fillRect/>
          </a:stretch>
        </p:blipFill>
        <p:spPr bwMode="auto">
          <a:xfrm>
            <a:off x="0" y="-2355725"/>
            <a:ext cx="5638800" cy="9213725"/>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1026" name="Picture 2" descr="C:\Users\brian\Desktop\0430-noah-s-ark-discovered-turkey_full_600.jpg"/>
          <p:cNvPicPr>
            <a:picLocks noChangeAspect="1" noChangeArrowheads="1"/>
          </p:cNvPicPr>
          <p:nvPr/>
        </p:nvPicPr>
        <p:blipFill>
          <a:blip r:embed="rId2"/>
          <a:srcRect/>
          <a:stretch>
            <a:fillRect/>
          </a:stretch>
        </p:blipFill>
        <p:spPr bwMode="auto">
          <a:xfrm>
            <a:off x="0" y="0"/>
            <a:ext cx="10287000" cy="6858000"/>
          </a:xfrm>
          <a:prstGeom prst="rect">
            <a:avLst/>
          </a:prstGeom>
          <a:noFill/>
        </p:spPr>
      </p:pic>
      <p:sp>
        <p:nvSpPr>
          <p:cNvPr id="2" name="Title 1"/>
          <p:cNvSpPr>
            <a:spLocks noGrp="1"/>
          </p:cNvSpPr>
          <p:nvPr>
            <p:ph type="ctrTitle"/>
          </p:nvPr>
        </p:nvSpPr>
        <p:spPr>
          <a:xfrm>
            <a:off x="838200" y="457200"/>
            <a:ext cx="7848600" cy="3581400"/>
          </a:xfrm>
          <a:solidFill>
            <a:schemeClr val="tx1">
              <a:alpha val="70000"/>
            </a:schemeClr>
          </a:solidFill>
        </p:spPr>
        <p:txBody>
          <a:bodyPr>
            <a:normAutofit fontScale="90000"/>
          </a:bodyPr>
          <a:lstStyle/>
          <a:p>
            <a:pPr algn="l"/>
            <a:r>
              <a:rPr lang="en-US" u="sng" dirty="0" smtClean="0">
                <a:solidFill>
                  <a:schemeClr val="bg1"/>
                </a:solidFill>
              </a:rPr>
              <a:t>Noah's ark search</a:t>
            </a:r>
            <a:r>
              <a:rPr lang="en-US" dirty="0" smtClean="0">
                <a:solidFill>
                  <a:schemeClr val="bg1"/>
                </a:solidFill>
              </a:rPr>
              <a:t> – </a:t>
            </a:r>
            <a:br>
              <a:rPr lang="en-US" dirty="0" smtClean="0">
                <a:solidFill>
                  <a:schemeClr val="bg1"/>
                </a:solidFill>
              </a:rPr>
            </a:br>
            <a:r>
              <a:rPr lang="en-US" dirty="0" smtClean="0">
                <a:solidFill>
                  <a:schemeClr val="bg1"/>
                </a:solidFill>
              </a:rPr>
              <a:t>They have photographs of wood on Mt. Ararat.  What else could it be?</a:t>
            </a:r>
            <a:br>
              <a:rPr lang="en-US" dirty="0" smtClean="0">
                <a:solidFill>
                  <a:schemeClr val="bg1"/>
                </a:solidFill>
              </a:rPr>
            </a:br>
            <a:r>
              <a:rPr lang="en-US" dirty="0" smtClean="0">
                <a:solidFill>
                  <a:schemeClr val="bg1"/>
                </a:solidFill>
              </a:rPr>
              <a:t>vs. </a:t>
            </a:r>
            <a:br>
              <a:rPr lang="en-US" dirty="0" smtClean="0">
                <a:solidFill>
                  <a:schemeClr val="bg1"/>
                </a:solidFill>
              </a:rPr>
            </a:br>
            <a:r>
              <a:rPr lang="en-US" dirty="0" smtClean="0">
                <a:solidFill>
                  <a:schemeClr val="bg1"/>
                </a:solidFill>
              </a:rPr>
              <a:t>Someone is looking to make a quick buck on gullible people.</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28674" name="Picture 2" descr="C:\Users\brian\Desktop\storage\Creation Science Discussion Group\other speeches\Fingerworks\IMG110905_0399scr.jpg"/>
          <p:cNvPicPr>
            <a:picLocks noChangeAspect="1" noChangeArrowheads="1"/>
          </p:cNvPicPr>
          <p:nvPr/>
        </p:nvPicPr>
        <p:blipFill>
          <a:blip r:embed="rId2">
            <a:lum bright="40000" contrast="-75000"/>
          </a:blip>
          <a:srcRect/>
          <a:stretch>
            <a:fillRect/>
          </a:stretch>
        </p:blipFill>
        <p:spPr bwMode="auto">
          <a:xfrm>
            <a:off x="-457200" y="-609600"/>
            <a:ext cx="9753600" cy="8143876"/>
          </a:xfrm>
          <a:prstGeom prst="rect">
            <a:avLst/>
          </a:prstGeom>
          <a:noFill/>
        </p:spPr>
      </p:pic>
      <p:sp>
        <p:nvSpPr>
          <p:cNvPr id="2" name="Title 1"/>
          <p:cNvSpPr>
            <a:spLocks noGrp="1"/>
          </p:cNvSpPr>
          <p:nvPr>
            <p:ph type="ctrTitle"/>
          </p:nvPr>
        </p:nvSpPr>
        <p:spPr>
          <a:xfrm>
            <a:off x="609600" y="2590800"/>
            <a:ext cx="7772400" cy="1470025"/>
          </a:xfrm>
        </p:spPr>
        <p:txBody>
          <a:bodyPr>
            <a:noAutofit/>
          </a:bodyPr>
          <a:lstStyle/>
          <a:p>
            <a:pPr algn="l"/>
            <a:r>
              <a:rPr lang="en-US" sz="3800" dirty="0" smtClean="0"/>
              <a:t>Nearly ALL of the world's scientists accept Neo-Darwinism.</a:t>
            </a:r>
            <a:br>
              <a:rPr lang="en-US" sz="3800" dirty="0" smtClean="0"/>
            </a:br>
            <a:r>
              <a:rPr lang="en-US" sz="3800" dirty="0" smtClean="0"/>
              <a:t>vs.</a:t>
            </a:r>
            <a:br>
              <a:rPr lang="en-US" sz="3800" dirty="0" smtClean="0"/>
            </a:br>
            <a:r>
              <a:rPr lang="en-US" sz="3800" dirty="0" smtClean="0"/>
              <a:t>Hebrews 11 speaks of the men of Genesis as though they were real historical figures.</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29698" name="Picture 2" descr="C:\Users\brian\Desktop\storage\Creation Science Discussion Group\other speeches\Fingerworks\IMG111115_0239scr.jpg"/>
          <p:cNvPicPr>
            <a:picLocks noChangeAspect="1" noChangeArrowheads="1"/>
          </p:cNvPicPr>
          <p:nvPr/>
        </p:nvPicPr>
        <p:blipFill>
          <a:blip r:embed="rId2">
            <a:lum bright="30000" contrast="-80000"/>
          </a:blip>
          <a:srcRect/>
          <a:stretch>
            <a:fillRect/>
          </a:stretch>
        </p:blipFill>
        <p:spPr bwMode="auto">
          <a:xfrm>
            <a:off x="-4876800" y="-3657600"/>
            <a:ext cx="18288001" cy="14297026"/>
          </a:xfrm>
          <a:prstGeom prst="rect">
            <a:avLst/>
          </a:prstGeom>
          <a:noFill/>
        </p:spPr>
      </p:pic>
      <p:sp>
        <p:nvSpPr>
          <p:cNvPr id="2" name="Title 1"/>
          <p:cNvSpPr>
            <a:spLocks noGrp="1"/>
          </p:cNvSpPr>
          <p:nvPr>
            <p:ph type="ctrTitle"/>
          </p:nvPr>
        </p:nvSpPr>
        <p:spPr>
          <a:xfrm>
            <a:off x="609600" y="838200"/>
            <a:ext cx="7772400" cy="1470025"/>
          </a:xfrm>
        </p:spPr>
        <p:txBody>
          <a:bodyPr>
            <a:noAutofit/>
          </a:bodyPr>
          <a:lstStyle/>
          <a:p>
            <a:pPr algn="l"/>
            <a:r>
              <a:rPr lang="en-US" sz="3800" dirty="0" smtClean="0"/>
              <a:t>All those positions are usually not held on scientific grounds.  We make these choices by what feels right to us.</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2" descr="C:\Users\brian\Desktop\storage\Creation Science Discussion Group\other speeches\Fingerworks\IMG111115_0239scr.jpg"/>
          <p:cNvPicPr>
            <a:picLocks noChangeAspect="1" noChangeArrowheads="1"/>
          </p:cNvPicPr>
          <p:nvPr/>
        </p:nvPicPr>
        <p:blipFill>
          <a:blip r:embed="rId2">
            <a:lum bright="30000" contrast="-80000"/>
          </a:blip>
          <a:srcRect/>
          <a:stretch>
            <a:fillRect/>
          </a:stretch>
        </p:blipFill>
        <p:spPr bwMode="auto">
          <a:xfrm>
            <a:off x="-4876800" y="-3657600"/>
            <a:ext cx="18288001" cy="14297026"/>
          </a:xfrm>
          <a:prstGeom prst="rect">
            <a:avLst/>
          </a:prstGeom>
          <a:noFill/>
        </p:spPr>
      </p:pic>
      <p:sp>
        <p:nvSpPr>
          <p:cNvPr id="2" name="Title 1"/>
          <p:cNvSpPr>
            <a:spLocks noGrp="1"/>
          </p:cNvSpPr>
          <p:nvPr>
            <p:ph type="ctrTitle"/>
          </p:nvPr>
        </p:nvSpPr>
        <p:spPr>
          <a:xfrm>
            <a:off x="609600" y="838200"/>
            <a:ext cx="7772400" cy="1470025"/>
          </a:xfrm>
        </p:spPr>
        <p:txBody>
          <a:bodyPr>
            <a:noAutofit/>
          </a:bodyPr>
          <a:lstStyle/>
          <a:p>
            <a:pPr algn="l"/>
            <a:r>
              <a:rPr lang="en-US" sz="3800" dirty="0" smtClean="0">
                <a:solidFill>
                  <a:schemeClr val="tx1">
                    <a:lumMod val="75000"/>
                    <a:lumOff val="25000"/>
                  </a:schemeClr>
                </a:solidFill>
              </a:rPr>
              <a:t>All those positions are usually not held on scientific grounds.  We make these choices by what feels right to us.</a:t>
            </a:r>
          </a:p>
        </p:txBody>
      </p:sp>
      <p:sp>
        <p:nvSpPr>
          <p:cNvPr id="3" name="Title 1"/>
          <p:cNvSpPr txBox="1">
            <a:spLocks/>
          </p:cNvSpPr>
          <p:nvPr/>
        </p:nvSpPr>
        <p:spPr>
          <a:xfrm>
            <a:off x="609600" y="3352800"/>
            <a:ext cx="7772400" cy="1470025"/>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800" b="0" i="0" u="none" strike="noStrike" kern="1200" cap="none" spc="0" normalizeH="0" baseline="0" noProof="0" dirty="0" smtClean="0">
                <a:ln>
                  <a:noFill/>
                </a:ln>
                <a:solidFill>
                  <a:schemeClr val="tx1"/>
                </a:solidFill>
                <a:effectLst/>
                <a:uLnTx/>
                <a:uFillTx/>
                <a:latin typeface="+mj-lt"/>
                <a:ea typeface="+mj-ea"/>
                <a:cs typeface="+mj-cs"/>
              </a:rPr>
              <a:t>Sometimes we accept a position when it wouldn’t take much to verify it.</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26000" b="-2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752600" y="457200"/>
            <a:ext cx="5791200" cy="1470025"/>
          </a:xfrm>
          <a:noFill/>
        </p:spPr>
        <p:txBody>
          <a:bodyPr>
            <a:normAutofit/>
          </a:bodyPr>
          <a:lstStyle/>
          <a:p>
            <a:pPr algn="l"/>
            <a:r>
              <a:rPr lang="en-US" dirty="0" smtClean="0">
                <a:effectLst>
                  <a:outerShdw blurRad="38100" dist="38100" dir="2700000" algn="tl">
                    <a:srgbClr val="000000">
                      <a:alpha val="43137"/>
                    </a:srgbClr>
                  </a:outerShdw>
                </a:effectLst>
              </a:rPr>
              <a:t>I had a nagging question in the back of my mind:</a:t>
            </a:r>
            <a:endParaRPr lang="en-US"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914400" y="2057400"/>
            <a:ext cx="7772400" cy="2743200"/>
          </a:xfrm>
        </p:spPr>
        <p:txBody>
          <a:bodyPr>
            <a:normAutofit/>
          </a:bodyPr>
          <a:lstStyle/>
          <a:p>
            <a:pPr algn="l"/>
            <a:r>
              <a:rPr lang="en-US" sz="4000" i="1" dirty="0" smtClean="0">
                <a:solidFill>
                  <a:schemeClr val="tx1"/>
                </a:solidFill>
              </a:rPr>
              <a:t>If most of the scientists 200 years ago were all Biblical Creationists, why did evolution take center stage in the modern academic world?</a:t>
            </a:r>
            <a:endParaRPr lang="en-US" sz="2500" i="1" dirty="0">
              <a:solidFill>
                <a:schemeClr val="tx1"/>
              </a:solidFill>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2" descr="C:\Users\brian\Desktop\storage\Creation Science Discussion Group\other speeches\Fingerworks\IMG111115_0239scr.jpg"/>
          <p:cNvPicPr>
            <a:picLocks noChangeAspect="1" noChangeArrowheads="1"/>
          </p:cNvPicPr>
          <p:nvPr/>
        </p:nvPicPr>
        <p:blipFill>
          <a:blip r:embed="rId2">
            <a:lum bright="30000" contrast="-80000"/>
          </a:blip>
          <a:srcRect/>
          <a:stretch>
            <a:fillRect/>
          </a:stretch>
        </p:blipFill>
        <p:spPr bwMode="auto">
          <a:xfrm>
            <a:off x="-4876800" y="-3657600"/>
            <a:ext cx="18288001" cy="14297026"/>
          </a:xfrm>
          <a:prstGeom prst="rect">
            <a:avLst/>
          </a:prstGeom>
          <a:noFill/>
        </p:spPr>
      </p:pic>
      <p:sp>
        <p:nvSpPr>
          <p:cNvPr id="2" name="Title 1"/>
          <p:cNvSpPr>
            <a:spLocks noGrp="1"/>
          </p:cNvSpPr>
          <p:nvPr>
            <p:ph type="ctrTitle"/>
          </p:nvPr>
        </p:nvSpPr>
        <p:spPr>
          <a:xfrm>
            <a:off x="381000" y="457200"/>
            <a:ext cx="8229600" cy="1470025"/>
          </a:xfrm>
        </p:spPr>
        <p:txBody>
          <a:bodyPr>
            <a:normAutofit/>
          </a:bodyPr>
          <a:lstStyle/>
          <a:p>
            <a:pPr algn="l"/>
            <a:r>
              <a:rPr lang="en-US" dirty="0" smtClean="0"/>
              <a:t>Have you ever heard these claims?</a:t>
            </a:r>
            <a:endParaRPr lang="en-US" dirty="0"/>
          </a:p>
        </p:txBody>
      </p:sp>
      <p:sp>
        <p:nvSpPr>
          <p:cNvPr id="3" name="Title 1"/>
          <p:cNvSpPr txBox="1">
            <a:spLocks/>
          </p:cNvSpPr>
          <p:nvPr/>
        </p:nvSpPr>
        <p:spPr>
          <a:xfrm>
            <a:off x="533400" y="1981200"/>
            <a:ext cx="7772400" cy="1470025"/>
          </a:xfrm>
          <a:prstGeom prst="rect">
            <a:avLst/>
          </a:prstGeom>
        </p:spPr>
        <p:txBody>
          <a:bodyPr vert="horz" lIns="91440" tIns="45720" rIns="91440" bIns="45720" rtlCol="0" anchor="ctr">
            <a:normAutofit fontScale="8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“The founding fathers were all deists.”</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r>
              <a:rPr kumimoji="0" lang="en-US" sz="4400" b="0" i="0" u="none" strike="noStrike" kern="1200" cap="none" spc="0" normalizeH="0" baseline="0" noProof="0" dirty="0" smtClean="0">
                <a:ln>
                  <a:noFill/>
                </a:ln>
                <a:solidFill>
                  <a:schemeClr val="tx1"/>
                </a:solidFill>
                <a:effectLst/>
                <a:uLnTx/>
                <a:uFillTx/>
                <a:latin typeface="+mj-lt"/>
                <a:ea typeface="+mj-ea"/>
                <a:cs typeface="+mj-cs"/>
              </a:rPr>
              <a:t> </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r>
              <a:rPr kumimoji="0" lang="en-US" sz="4400" b="0" i="0" u="none" strike="noStrike" kern="1200" cap="none" spc="0" normalizeH="0" baseline="0" noProof="0" dirty="0" smtClean="0">
                <a:ln>
                  <a:noFill/>
                </a:ln>
                <a:solidFill>
                  <a:schemeClr val="tx1"/>
                </a:solidFill>
                <a:effectLst/>
                <a:uLnTx/>
                <a:uFillTx/>
                <a:latin typeface="+mj-lt"/>
                <a:ea typeface="+mj-ea"/>
                <a:cs typeface="+mj-cs"/>
              </a:rPr>
              <a:t>“Abe Lincoln was gay.”</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Title 1"/>
          <p:cNvSpPr txBox="1">
            <a:spLocks/>
          </p:cNvSpPr>
          <p:nvPr/>
        </p:nvSpPr>
        <p:spPr>
          <a:xfrm>
            <a:off x="457200" y="4191000"/>
            <a:ext cx="8229600" cy="1470025"/>
          </a:xfrm>
          <a:prstGeom prst="rect">
            <a:avLst/>
          </a:prstGeom>
        </p:spPr>
        <p:txBody>
          <a:bodyPr vert="horz" lIns="91440" tIns="45720" rIns="91440" bIns="45720" rtlCol="0" anchor="ctr">
            <a:normAutofit fontScale="92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All you have</a:t>
            </a:r>
            <a:r>
              <a:rPr kumimoji="0" lang="en-US" sz="4400" b="0" i="0" u="none" strike="noStrike" kern="1200" cap="none" spc="0" normalizeH="0" noProof="0" dirty="0" smtClean="0">
                <a:ln>
                  <a:noFill/>
                </a:ln>
                <a:solidFill>
                  <a:schemeClr val="tx1"/>
                </a:solidFill>
                <a:effectLst/>
                <a:uLnTx/>
                <a:uFillTx/>
                <a:latin typeface="+mj-lt"/>
                <a:ea typeface="+mj-ea"/>
                <a:cs typeface="+mj-cs"/>
              </a:rPr>
              <a:t> to do is read about</a:t>
            </a:r>
            <a:r>
              <a:rPr lang="en-US" sz="4400" dirty="0" smtClean="0">
                <a:latin typeface="+mj-lt"/>
                <a:ea typeface="+mj-ea"/>
                <a:cs typeface="+mj-cs"/>
              </a:rPr>
              <a:t> these men to see these claims are false.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0722" name="Picture 2" descr="C:\Users\brian\Desktop\storage\Creation Science Discussion Group\other speeches\Fingerworks\zzdragonfly2wb.JPG"/>
          <p:cNvPicPr>
            <a:picLocks noChangeAspect="1" noChangeArrowheads="1"/>
          </p:cNvPicPr>
          <p:nvPr/>
        </p:nvPicPr>
        <p:blipFill>
          <a:blip r:embed="rId2"/>
          <a:srcRect/>
          <a:stretch>
            <a:fillRect/>
          </a:stretch>
        </p:blipFill>
        <p:spPr bwMode="auto">
          <a:xfrm>
            <a:off x="0" y="0"/>
            <a:ext cx="9144000" cy="7315200"/>
          </a:xfrm>
          <a:prstGeom prst="rect">
            <a:avLst/>
          </a:prstGeom>
          <a:noFill/>
        </p:spPr>
      </p:pic>
      <p:sp>
        <p:nvSpPr>
          <p:cNvPr id="2" name="Title 1"/>
          <p:cNvSpPr>
            <a:spLocks noGrp="1"/>
          </p:cNvSpPr>
          <p:nvPr>
            <p:ph type="ctrTitle"/>
          </p:nvPr>
        </p:nvSpPr>
        <p:spPr>
          <a:xfrm>
            <a:off x="381000" y="457200"/>
            <a:ext cx="6705600" cy="1470025"/>
          </a:xfrm>
          <a:solidFill>
            <a:schemeClr val="bg1">
              <a:alpha val="75000"/>
            </a:schemeClr>
          </a:solidFill>
        </p:spPr>
        <p:txBody>
          <a:bodyPr>
            <a:normAutofit/>
          </a:bodyPr>
          <a:lstStyle/>
          <a:p>
            <a:pPr algn="l"/>
            <a:r>
              <a:rPr lang="en-US" dirty="0" smtClean="0"/>
              <a:t>Research can influence your position on all these topics.</a:t>
            </a:r>
            <a:endParaRPr 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2" descr="C:\Users\brian\Desktop\storage\Creation Science Discussion Group\other speeches\Fingerworks\zzdragonfly2wb.JPG"/>
          <p:cNvPicPr>
            <a:picLocks noChangeAspect="1" noChangeArrowheads="1"/>
          </p:cNvPicPr>
          <p:nvPr/>
        </p:nvPicPr>
        <p:blipFill>
          <a:blip r:embed="rId2">
            <a:lum bright="30000" contrast="-80000"/>
          </a:blip>
          <a:srcRect/>
          <a:stretch>
            <a:fillRect/>
          </a:stretch>
        </p:blipFill>
        <p:spPr bwMode="auto">
          <a:xfrm>
            <a:off x="0" y="0"/>
            <a:ext cx="9144000" cy="7315200"/>
          </a:xfrm>
          <a:prstGeom prst="rect">
            <a:avLst/>
          </a:prstGeom>
          <a:noFill/>
        </p:spPr>
      </p:pic>
      <p:sp>
        <p:nvSpPr>
          <p:cNvPr id="2" name="Title 1"/>
          <p:cNvSpPr>
            <a:spLocks noGrp="1"/>
          </p:cNvSpPr>
          <p:nvPr>
            <p:ph type="ctrTitle"/>
          </p:nvPr>
        </p:nvSpPr>
        <p:spPr>
          <a:xfrm>
            <a:off x="381000" y="457200"/>
            <a:ext cx="8229600" cy="1470025"/>
          </a:xfrm>
        </p:spPr>
        <p:txBody>
          <a:bodyPr>
            <a:normAutofit/>
          </a:bodyPr>
          <a:lstStyle/>
          <a:p>
            <a:pPr algn="l"/>
            <a:r>
              <a:rPr lang="en-US" dirty="0" smtClean="0">
                <a:solidFill>
                  <a:schemeClr val="tx1">
                    <a:lumMod val="75000"/>
                    <a:lumOff val="25000"/>
                  </a:schemeClr>
                </a:solidFill>
              </a:rPr>
              <a:t>Research can influence your position on all these topics.</a:t>
            </a:r>
            <a:endParaRPr lang="en-US" dirty="0">
              <a:solidFill>
                <a:schemeClr val="tx1">
                  <a:lumMod val="75000"/>
                  <a:lumOff val="25000"/>
                </a:schemeClr>
              </a:solidFill>
            </a:endParaRPr>
          </a:p>
        </p:txBody>
      </p:sp>
      <p:sp>
        <p:nvSpPr>
          <p:cNvPr id="3" name="Title 1"/>
          <p:cNvSpPr txBox="1">
            <a:spLocks/>
          </p:cNvSpPr>
          <p:nvPr/>
        </p:nvSpPr>
        <p:spPr>
          <a:xfrm>
            <a:off x="457200" y="2133600"/>
            <a:ext cx="7772400" cy="1470025"/>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Most people I’ve talked to haven’t really researched</a:t>
            </a:r>
            <a:r>
              <a:rPr kumimoji="0" lang="en-US" sz="4400" b="0" i="0" u="none" strike="noStrike" kern="1200" cap="none" spc="0" normalizeH="0" noProof="0" dirty="0" smtClean="0">
                <a:ln>
                  <a:noFill/>
                </a:ln>
                <a:solidFill>
                  <a:schemeClr val="tx1"/>
                </a:solidFill>
                <a:effectLst/>
                <a:uLnTx/>
                <a:uFillTx/>
                <a:latin typeface="+mj-lt"/>
                <a:ea typeface="+mj-ea"/>
                <a:cs typeface="+mj-cs"/>
              </a:rPr>
              <a:t> any of them.</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2" descr="C:\Users\brian\Desktop\storage\Creation Science Discussion Group\other speeches\Fingerworks\zzdragonfly2wb.JPG"/>
          <p:cNvPicPr>
            <a:picLocks noChangeAspect="1" noChangeArrowheads="1"/>
          </p:cNvPicPr>
          <p:nvPr/>
        </p:nvPicPr>
        <p:blipFill>
          <a:blip r:embed="rId2">
            <a:lum bright="30000" contrast="-80000"/>
          </a:blip>
          <a:srcRect/>
          <a:stretch>
            <a:fillRect/>
          </a:stretch>
        </p:blipFill>
        <p:spPr bwMode="auto">
          <a:xfrm>
            <a:off x="0" y="0"/>
            <a:ext cx="9144000" cy="7315200"/>
          </a:xfrm>
          <a:prstGeom prst="rect">
            <a:avLst/>
          </a:prstGeom>
          <a:noFill/>
        </p:spPr>
      </p:pic>
      <p:sp>
        <p:nvSpPr>
          <p:cNvPr id="2" name="Title 1"/>
          <p:cNvSpPr>
            <a:spLocks noGrp="1"/>
          </p:cNvSpPr>
          <p:nvPr>
            <p:ph type="ctrTitle"/>
          </p:nvPr>
        </p:nvSpPr>
        <p:spPr>
          <a:xfrm>
            <a:off x="381000" y="457200"/>
            <a:ext cx="8229600" cy="1470025"/>
          </a:xfrm>
        </p:spPr>
        <p:txBody>
          <a:bodyPr>
            <a:normAutofit/>
          </a:bodyPr>
          <a:lstStyle/>
          <a:p>
            <a:pPr algn="l"/>
            <a:r>
              <a:rPr lang="en-US" dirty="0" smtClean="0">
                <a:solidFill>
                  <a:schemeClr val="tx1">
                    <a:lumMod val="75000"/>
                    <a:lumOff val="25000"/>
                  </a:schemeClr>
                </a:solidFill>
              </a:rPr>
              <a:t>Research can influence your position on all these topics.</a:t>
            </a:r>
            <a:endParaRPr lang="en-US" dirty="0">
              <a:solidFill>
                <a:schemeClr val="tx1">
                  <a:lumMod val="75000"/>
                  <a:lumOff val="25000"/>
                </a:schemeClr>
              </a:solidFill>
            </a:endParaRPr>
          </a:p>
        </p:txBody>
      </p:sp>
      <p:sp>
        <p:nvSpPr>
          <p:cNvPr id="3" name="Title 1"/>
          <p:cNvSpPr txBox="1">
            <a:spLocks/>
          </p:cNvSpPr>
          <p:nvPr/>
        </p:nvSpPr>
        <p:spPr>
          <a:xfrm>
            <a:off x="457200" y="2133600"/>
            <a:ext cx="7772400" cy="1470025"/>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lumMod val="75000"/>
                    <a:lumOff val="25000"/>
                  </a:schemeClr>
                </a:solidFill>
                <a:effectLst/>
                <a:uLnTx/>
                <a:uFillTx/>
                <a:latin typeface="+mj-lt"/>
                <a:ea typeface="+mj-ea"/>
                <a:cs typeface="+mj-cs"/>
              </a:rPr>
              <a:t>Most people I’ve talked to haven’t really researched</a:t>
            </a:r>
            <a:r>
              <a:rPr kumimoji="0" lang="en-US" sz="4400" b="0" i="0" u="none" strike="noStrike" kern="1200" cap="none" spc="0" normalizeH="0" noProof="0" dirty="0" smtClean="0">
                <a:ln>
                  <a:noFill/>
                </a:ln>
                <a:solidFill>
                  <a:schemeClr val="tx1">
                    <a:lumMod val="75000"/>
                    <a:lumOff val="25000"/>
                  </a:schemeClr>
                </a:solidFill>
                <a:effectLst/>
                <a:uLnTx/>
                <a:uFillTx/>
                <a:latin typeface="+mj-lt"/>
                <a:ea typeface="+mj-ea"/>
                <a:cs typeface="+mj-cs"/>
              </a:rPr>
              <a:t> any of them.</a:t>
            </a:r>
            <a:endParaRPr kumimoji="0" lang="en-US" sz="4400" b="0" i="0" u="none" strike="noStrike" kern="1200" cap="none" spc="0" normalizeH="0" baseline="0" noProof="0" dirty="0">
              <a:ln>
                <a:noFill/>
              </a:ln>
              <a:solidFill>
                <a:schemeClr val="tx1">
                  <a:lumMod val="75000"/>
                  <a:lumOff val="25000"/>
                </a:schemeClr>
              </a:solidFill>
              <a:effectLst/>
              <a:uLnTx/>
              <a:uFillTx/>
              <a:latin typeface="+mj-lt"/>
              <a:ea typeface="+mj-ea"/>
              <a:cs typeface="+mj-cs"/>
            </a:endParaRPr>
          </a:p>
        </p:txBody>
      </p:sp>
      <p:sp>
        <p:nvSpPr>
          <p:cNvPr id="4" name="Title 1"/>
          <p:cNvSpPr txBox="1">
            <a:spLocks/>
          </p:cNvSpPr>
          <p:nvPr/>
        </p:nvSpPr>
        <p:spPr>
          <a:xfrm>
            <a:off x="457200" y="3657600"/>
            <a:ext cx="7924800" cy="28194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Answering one question exposes two more assumptions.</a:t>
            </a:r>
            <a:r>
              <a:rPr kumimoji="0" lang="en-US" sz="4400" b="0" i="0" u="none" strike="noStrike" kern="1200" cap="none" spc="0" normalizeH="0" noProof="0" dirty="0" smtClean="0">
                <a:ln>
                  <a:noFill/>
                </a:ln>
                <a:solidFill>
                  <a:schemeClr val="tx1"/>
                </a:solidFill>
                <a:effectLst/>
                <a:uLnTx/>
                <a:uFillTx/>
                <a:latin typeface="+mj-lt"/>
                <a:ea typeface="+mj-ea"/>
                <a:cs typeface="+mj-cs"/>
              </a:rPr>
              <a:t>  </a:t>
            </a:r>
            <a:br>
              <a:rPr kumimoji="0" lang="en-US" sz="4400" b="0" i="0" u="none" strike="noStrike" kern="1200" cap="none" spc="0" normalizeH="0" noProof="0" dirty="0" smtClean="0">
                <a:ln>
                  <a:noFill/>
                </a:ln>
                <a:solidFill>
                  <a:schemeClr val="tx1"/>
                </a:solidFill>
                <a:effectLst/>
                <a:uLnTx/>
                <a:uFillTx/>
                <a:latin typeface="+mj-lt"/>
                <a:ea typeface="+mj-ea"/>
                <a:cs typeface="+mj-cs"/>
              </a:rPr>
            </a:br>
            <a:endParaRPr kumimoji="0" lang="en-US" sz="4400" b="0" i="0" u="none" strike="noStrike" kern="1200" cap="none" spc="0" normalizeH="0" noProof="0" dirty="0" smtClean="0">
              <a:ln>
                <a:noFill/>
              </a:ln>
              <a:solidFill>
                <a:schemeClr val="tx1"/>
              </a:solidFill>
              <a:effectLst/>
              <a:uLnTx/>
              <a:uFillTx/>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2" descr="C:\Users\brian\Desktop\storage\Creation Science Discussion Group\other speeches\Fingerworks\zzdragonfly2wb.JPG"/>
          <p:cNvPicPr>
            <a:picLocks noChangeAspect="1" noChangeArrowheads="1"/>
          </p:cNvPicPr>
          <p:nvPr/>
        </p:nvPicPr>
        <p:blipFill>
          <a:blip r:embed="rId2">
            <a:lum bright="30000" contrast="-80000"/>
          </a:blip>
          <a:srcRect/>
          <a:stretch>
            <a:fillRect/>
          </a:stretch>
        </p:blipFill>
        <p:spPr bwMode="auto">
          <a:xfrm>
            <a:off x="0" y="0"/>
            <a:ext cx="9144000" cy="7315200"/>
          </a:xfrm>
          <a:prstGeom prst="rect">
            <a:avLst/>
          </a:prstGeom>
          <a:noFill/>
        </p:spPr>
      </p:pic>
      <p:sp>
        <p:nvSpPr>
          <p:cNvPr id="2" name="Title 1"/>
          <p:cNvSpPr>
            <a:spLocks noGrp="1"/>
          </p:cNvSpPr>
          <p:nvPr>
            <p:ph type="ctrTitle"/>
          </p:nvPr>
        </p:nvSpPr>
        <p:spPr>
          <a:xfrm>
            <a:off x="381000" y="457200"/>
            <a:ext cx="8229600" cy="1470025"/>
          </a:xfrm>
        </p:spPr>
        <p:txBody>
          <a:bodyPr>
            <a:normAutofit/>
          </a:bodyPr>
          <a:lstStyle/>
          <a:p>
            <a:pPr algn="l"/>
            <a:r>
              <a:rPr lang="en-US" dirty="0" smtClean="0">
                <a:solidFill>
                  <a:schemeClr val="tx1">
                    <a:lumMod val="75000"/>
                    <a:lumOff val="25000"/>
                  </a:schemeClr>
                </a:solidFill>
              </a:rPr>
              <a:t>Research can influence your position on all these topics.</a:t>
            </a:r>
            <a:endParaRPr lang="en-US" dirty="0">
              <a:solidFill>
                <a:schemeClr val="tx1">
                  <a:lumMod val="75000"/>
                  <a:lumOff val="25000"/>
                </a:schemeClr>
              </a:solidFill>
            </a:endParaRPr>
          </a:p>
        </p:txBody>
      </p:sp>
      <p:sp>
        <p:nvSpPr>
          <p:cNvPr id="3" name="Title 1"/>
          <p:cNvSpPr txBox="1">
            <a:spLocks/>
          </p:cNvSpPr>
          <p:nvPr/>
        </p:nvSpPr>
        <p:spPr>
          <a:xfrm>
            <a:off x="457200" y="2133600"/>
            <a:ext cx="7772400" cy="1470025"/>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lumMod val="75000"/>
                    <a:lumOff val="25000"/>
                  </a:schemeClr>
                </a:solidFill>
                <a:effectLst/>
                <a:uLnTx/>
                <a:uFillTx/>
                <a:latin typeface="+mj-lt"/>
                <a:ea typeface="+mj-ea"/>
                <a:cs typeface="+mj-cs"/>
              </a:rPr>
              <a:t>Most people I’ve talked to haven’t really researched</a:t>
            </a:r>
            <a:r>
              <a:rPr kumimoji="0" lang="en-US" sz="4400" b="0" i="0" u="none" strike="noStrike" kern="1200" cap="none" spc="0" normalizeH="0" noProof="0" dirty="0" smtClean="0">
                <a:ln>
                  <a:noFill/>
                </a:ln>
                <a:solidFill>
                  <a:schemeClr val="tx1">
                    <a:lumMod val="75000"/>
                    <a:lumOff val="25000"/>
                  </a:schemeClr>
                </a:solidFill>
                <a:effectLst/>
                <a:uLnTx/>
                <a:uFillTx/>
                <a:latin typeface="+mj-lt"/>
                <a:ea typeface="+mj-ea"/>
                <a:cs typeface="+mj-cs"/>
              </a:rPr>
              <a:t> any of them.</a:t>
            </a:r>
            <a:endParaRPr kumimoji="0" lang="en-US" sz="4400" b="0" i="0" u="none" strike="noStrike" kern="1200" cap="none" spc="0" normalizeH="0" baseline="0" noProof="0" dirty="0">
              <a:ln>
                <a:noFill/>
              </a:ln>
              <a:solidFill>
                <a:schemeClr val="tx1">
                  <a:lumMod val="75000"/>
                  <a:lumOff val="25000"/>
                </a:schemeClr>
              </a:solidFill>
              <a:effectLst/>
              <a:uLnTx/>
              <a:uFillTx/>
              <a:latin typeface="+mj-lt"/>
              <a:ea typeface="+mj-ea"/>
              <a:cs typeface="+mj-cs"/>
            </a:endParaRPr>
          </a:p>
        </p:txBody>
      </p:sp>
      <p:sp>
        <p:nvSpPr>
          <p:cNvPr id="4" name="Title 1"/>
          <p:cNvSpPr txBox="1">
            <a:spLocks/>
          </p:cNvSpPr>
          <p:nvPr/>
        </p:nvSpPr>
        <p:spPr>
          <a:xfrm>
            <a:off x="457200" y="3657600"/>
            <a:ext cx="7924800" cy="2819400"/>
          </a:xfrm>
          <a:prstGeom prst="rect">
            <a:avLst/>
          </a:prstGeom>
        </p:spPr>
        <p:txBody>
          <a:bodyPr vert="horz" lIns="91440" tIns="45720" rIns="91440" bIns="45720" rtlCol="0" anchor="ctr">
            <a:normAutofit fontScale="92500" lnSpcReduction="1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lumMod val="75000"/>
                    <a:lumOff val="25000"/>
                  </a:schemeClr>
                </a:solidFill>
                <a:effectLst/>
                <a:uLnTx/>
                <a:uFillTx/>
                <a:latin typeface="+mj-lt"/>
                <a:ea typeface="+mj-ea"/>
                <a:cs typeface="+mj-cs"/>
              </a:rPr>
              <a:t>Answering one question exposes two more assumptions.</a:t>
            </a:r>
            <a:r>
              <a:rPr kumimoji="0" lang="en-US" sz="4400" b="0" i="0" u="none" strike="noStrike" kern="1200" cap="none" spc="0" normalizeH="0" noProof="0" dirty="0" smtClean="0">
                <a:ln>
                  <a:noFill/>
                </a:ln>
                <a:solidFill>
                  <a:schemeClr val="tx1">
                    <a:lumMod val="75000"/>
                    <a:lumOff val="25000"/>
                  </a:schemeClr>
                </a:solidFill>
                <a:effectLst/>
                <a:uLnTx/>
                <a:uFillTx/>
                <a:latin typeface="+mj-lt"/>
                <a:ea typeface="+mj-ea"/>
                <a:cs typeface="+mj-cs"/>
              </a:rPr>
              <a:t>  </a:t>
            </a:r>
            <a:br>
              <a:rPr kumimoji="0" lang="en-US" sz="4400" b="0" i="0" u="none" strike="noStrike" kern="1200" cap="none" spc="0" normalizeH="0" noProof="0" dirty="0" smtClean="0">
                <a:ln>
                  <a:noFill/>
                </a:ln>
                <a:solidFill>
                  <a:schemeClr val="tx1">
                    <a:lumMod val="75000"/>
                    <a:lumOff val="25000"/>
                  </a:schemeClr>
                </a:solidFill>
                <a:effectLst/>
                <a:uLnTx/>
                <a:uFillTx/>
                <a:latin typeface="+mj-lt"/>
                <a:ea typeface="+mj-ea"/>
                <a:cs typeface="+mj-cs"/>
              </a:rPr>
            </a:br>
            <a:r>
              <a:rPr kumimoji="0" lang="en-US" sz="2600" b="0" i="0" u="none" strike="noStrike" kern="1200" cap="none" spc="0" normalizeH="0" noProof="0" dirty="0" smtClean="0">
                <a:ln>
                  <a:noFill/>
                </a:ln>
                <a:solidFill>
                  <a:schemeClr val="tx1"/>
                </a:solidFill>
                <a:effectLst/>
                <a:uLnTx/>
                <a:uFillTx/>
                <a:latin typeface="+mj-lt"/>
                <a:ea typeface="+mj-ea"/>
                <a:cs typeface="+mj-cs"/>
              </a:rPr>
              <a:t/>
            </a:r>
            <a:br>
              <a:rPr kumimoji="0" lang="en-US" sz="2600" b="0" i="0" u="none" strike="noStrike" kern="1200" cap="none" spc="0" normalizeH="0" noProof="0" dirty="0" smtClean="0">
                <a:ln>
                  <a:noFill/>
                </a:ln>
                <a:solidFill>
                  <a:schemeClr val="tx1"/>
                </a:solidFill>
                <a:effectLst/>
                <a:uLnTx/>
                <a:uFillTx/>
                <a:latin typeface="+mj-lt"/>
                <a:ea typeface="+mj-ea"/>
                <a:cs typeface="+mj-cs"/>
              </a:rPr>
            </a:br>
            <a:r>
              <a:rPr kumimoji="0" lang="en-US" sz="4400" b="0" i="0" u="none" strike="noStrike" kern="1200" cap="none" spc="0" normalizeH="0" noProof="0" dirty="0" smtClean="0">
                <a:ln>
                  <a:noFill/>
                </a:ln>
                <a:solidFill>
                  <a:schemeClr val="tx1"/>
                </a:solidFill>
                <a:effectLst/>
                <a:uLnTx/>
                <a:uFillTx/>
                <a:latin typeface="+mj-lt"/>
                <a:ea typeface="+mj-ea"/>
                <a:cs typeface="+mj-cs"/>
              </a:rPr>
              <a:t>Is it even possible to form conclusions without some bias?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1746" name="Picture 2" descr="C:\Users\brian\Desktop\storage\Creation Science Discussion Group\other speeches\Fingerworks\zzowl.jpg"/>
          <p:cNvPicPr>
            <a:picLocks noChangeAspect="1" noChangeArrowheads="1"/>
          </p:cNvPicPr>
          <p:nvPr/>
        </p:nvPicPr>
        <p:blipFill>
          <a:blip r:embed="rId2">
            <a:lum bright="30000" contrast="-85000"/>
          </a:blip>
          <a:srcRect/>
          <a:stretch>
            <a:fillRect/>
          </a:stretch>
        </p:blipFill>
        <p:spPr bwMode="auto">
          <a:xfrm>
            <a:off x="-838200" y="0"/>
            <a:ext cx="10763677" cy="6858000"/>
          </a:xfrm>
          <a:prstGeom prst="rect">
            <a:avLst/>
          </a:prstGeom>
          <a:noFill/>
        </p:spPr>
      </p:pic>
      <p:sp>
        <p:nvSpPr>
          <p:cNvPr id="4" name="Title 1"/>
          <p:cNvSpPr txBox="1">
            <a:spLocks/>
          </p:cNvSpPr>
          <p:nvPr/>
        </p:nvSpPr>
        <p:spPr>
          <a:xfrm>
            <a:off x="609600" y="381000"/>
            <a:ext cx="7924800" cy="51054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noProof="0" dirty="0" smtClean="0">
                <a:ln>
                  <a:noFill/>
                </a:ln>
                <a:solidFill>
                  <a:schemeClr val="tx1"/>
                </a:solidFill>
                <a:effectLst/>
                <a:uLnTx/>
                <a:uFillTx/>
                <a:latin typeface="+mj-lt"/>
                <a:ea typeface="+mj-ea"/>
                <a:cs typeface="+mj-cs"/>
              </a:rPr>
              <a:t>In presenting this idea to some people, I have been accused of being a feeler instead of a thinker.</a:t>
            </a:r>
            <a:br>
              <a:rPr kumimoji="0" lang="en-US" sz="4400" b="0" i="0" u="none" strike="noStrike" kern="1200" cap="none" spc="0" normalizeH="0" noProof="0" dirty="0" smtClean="0">
                <a:ln>
                  <a:noFill/>
                </a:ln>
                <a:solidFill>
                  <a:schemeClr val="tx1"/>
                </a:solidFill>
                <a:effectLst/>
                <a:uLnTx/>
                <a:uFillTx/>
                <a:latin typeface="+mj-lt"/>
                <a:ea typeface="+mj-ea"/>
                <a:cs typeface="+mj-cs"/>
              </a:rPr>
            </a:br>
            <a:r>
              <a:rPr kumimoji="0" lang="en-US" sz="4400" b="0" i="0" u="none" strike="noStrike" kern="1200" cap="none" spc="0" normalizeH="0" noProof="0" dirty="0" smtClean="0">
                <a:ln>
                  <a:noFill/>
                </a:ln>
                <a:solidFill>
                  <a:schemeClr val="tx1"/>
                </a:solidFill>
                <a:effectLst/>
                <a:uLnTx/>
                <a:uFillTx/>
                <a:latin typeface="+mj-lt"/>
                <a:ea typeface="+mj-ea"/>
                <a:cs typeface="+mj-cs"/>
              </a:rPr>
              <a:t/>
            </a:r>
            <a:br>
              <a:rPr kumimoji="0" lang="en-US" sz="4400" b="0" i="0" u="none" strike="noStrike" kern="1200" cap="none" spc="0" normalizeH="0" noProof="0" dirty="0" smtClean="0">
                <a:ln>
                  <a:noFill/>
                </a:ln>
                <a:solidFill>
                  <a:schemeClr val="tx1"/>
                </a:solidFill>
                <a:effectLst/>
                <a:uLnTx/>
                <a:uFillTx/>
                <a:latin typeface="+mj-lt"/>
                <a:ea typeface="+mj-ea"/>
                <a:cs typeface="+mj-cs"/>
              </a:rPr>
            </a:br>
            <a:r>
              <a:rPr kumimoji="0" lang="en-US" sz="4400" b="0" i="0" u="none" strike="noStrike" kern="1200" cap="none" spc="0" normalizeH="0" noProof="0" dirty="0" smtClean="0">
                <a:ln>
                  <a:noFill/>
                </a:ln>
                <a:solidFill>
                  <a:schemeClr val="tx1"/>
                </a:solidFill>
                <a:effectLst/>
                <a:uLnTx/>
                <a:uFillTx/>
                <a:latin typeface="+mj-lt"/>
                <a:ea typeface="+mj-ea"/>
                <a:cs typeface="+mj-cs"/>
              </a:rPr>
              <a:t>They say that because I think in terms of bias, I’m projecting</a:t>
            </a:r>
            <a:r>
              <a:rPr lang="en-US" sz="4400" dirty="0" smtClean="0">
                <a:latin typeface="+mj-lt"/>
                <a:ea typeface="+mj-ea"/>
                <a:cs typeface="+mj-cs"/>
              </a:rPr>
              <a:t> it on everyone else.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Picture 2" descr="C:\Users\brian\Desktop\storage\Creation Science Discussion Group\other speeches\Fingerworks\zzowl.jpg"/>
          <p:cNvPicPr>
            <a:picLocks noChangeAspect="1" noChangeArrowheads="1"/>
          </p:cNvPicPr>
          <p:nvPr/>
        </p:nvPicPr>
        <p:blipFill>
          <a:blip r:embed="rId2">
            <a:lum bright="30000" contrast="-85000"/>
          </a:blip>
          <a:srcRect/>
          <a:stretch>
            <a:fillRect/>
          </a:stretch>
        </p:blipFill>
        <p:spPr bwMode="auto">
          <a:xfrm>
            <a:off x="-838200" y="0"/>
            <a:ext cx="10763677" cy="6858000"/>
          </a:xfrm>
          <a:prstGeom prst="rect">
            <a:avLst/>
          </a:prstGeom>
          <a:noFill/>
        </p:spPr>
      </p:pic>
      <p:sp>
        <p:nvSpPr>
          <p:cNvPr id="4" name="Title 1"/>
          <p:cNvSpPr txBox="1">
            <a:spLocks/>
          </p:cNvSpPr>
          <p:nvPr/>
        </p:nvSpPr>
        <p:spPr>
          <a:xfrm>
            <a:off x="609600" y="381000"/>
            <a:ext cx="7924800" cy="58674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noProof="0" dirty="0" smtClean="0">
                <a:ln>
                  <a:noFill/>
                </a:ln>
                <a:solidFill>
                  <a:schemeClr val="tx1"/>
                </a:solidFill>
                <a:effectLst/>
                <a:uLnTx/>
                <a:uFillTx/>
                <a:latin typeface="+mj-lt"/>
                <a:ea typeface="+mj-ea"/>
                <a:cs typeface="+mj-cs"/>
              </a:rPr>
              <a:t>It is true that everyone has different standards for truth.</a:t>
            </a:r>
            <a:br>
              <a:rPr kumimoji="0" lang="en-US" sz="4400" b="0" i="0" u="none" strike="noStrike" kern="1200" cap="none" spc="0" normalizeH="0" noProof="0" dirty="0" smtClean="0">
                <a:ln>
                  <a:noFill/>
                </a:ln>
                <a:solidFill>
                  <a:schemeClr val="tx1"/>
                </a:solidFill>
                <a:effectLst/>
                <a:uLnTx/>
                <a:uFillTx/>
                <a:latin typeface="+mj-lt"/>
                <a:ea typeface="+mj-ea"/>
                <a:cs typeface="+mj-cs"/>
              </a:rPr>
            </a:br>
            <a:r>
              <a:rPr kumimoji="0" lang="en-US" sz="4400" b="0" i="0" u="none" strike="noStrike" kern="1200" cap="none" spc="0" normalizeH="0" noProof="0" dirty="0" smtClean="0">
                <a:ln>
                  <a:noFill/>
                </a:ln>
                <a:solidFill>
                  <a:schemeClr val="tx1"/>
                </a:solidFill>
                <a:effectLst/>
                <a:uLnTx/>
                <a:uFillTx/>
                <a:latin typeface="+mj-lt"/>
                <a:ea typeface="+mj-ea"/>
                <a:cs typeface="+mj-cs"/>
              </a:rPr>
              <a:t/>
            </a:r>
            <a:br>
              <a:rPr kumimoji="0" lang="en-US" sz="4400" b="0" i="0" u="none" strike="noStrike" kern="1200" cap="none" spc="0" normalizeH="0" noProof="0" dirty="0" smtClean="0">
                <a:ln>
                  <a:noFill/>
                </a:ln>
                <a:solidFill>
                  <a:schemeClr val="tx1"/>
                </a:solidFill>
                <a:effectLst/>
                <a:uLnTx/>
                <a:uFillTx/>
                <a:latin typeface="+mj-lt"/>
                <a:ea typeface="+mj-ea"/>
                <a:cs typeface="+mj-cs"/>
              </a:rPr>
            </a:br>
            <a:r>
              <a:rPr kumimoji="0" lang="en-US" sz="4400" b="0" i="0" u="none" strike="noStrike" kern="1200" cap="none" spc="0" normalizeH="0" noProof="0" dirty="0" smtClean="0">
                <a:ln>
                  <a:noFill/>
                </a:ln>
                <a:solidFill>
                  <a:schemeClr val="tx1"/>
                </a:solidFill>
                <a:effectLst/>
                <a:uLnTx/>
                <a:uFillTx/>
                <a:latin typeface="+mj-lt"/>
                <a:ea typeface="+mj-ea"/>
                <a:cs typeface="+mj-cs"/>
              </a:rPr>
              <a:t>Some are more logical.  </a:t>
            </a:r>
            <a:br>
              <a:rPr kumimoji="0" lang="en-US" sz="4400" b="0" i="0" u="none" strike="noStrike" kern="1200" cap="none" spc="0" normalizeH="0" noProof="0" dirty="0" smtClean="0">
                <a:ln>
                  <a:noFill/>
                </a:ln>
                <a:solidFill>
                  <a:schemeClr val="tx1"/>
                </a:solidFill>
                <a:effectLst/>
                <a:uLnTx/>
                <a:uFillTx/>
                <a:latin typeface="+mj-lt"/>
                <a:ea typeface="+mj-ea"/>
                <a:cs typeface="+mj-cs"/>
              </a:rPr>
            </a:br>
            <a:r>
              <a:rPr kumimoji="0" lang="en-US" sz="4400" b="0" i="0" u="none" strike="noStrike" kern="1200" cap="none" spc="0" normalizeH="0" noProof="0" dirty="0" smtClean="0">
                <a:ln>
                  <a:noFill/>
                </a:ln>
                <a:solidFill>
                  <a:schemeClr val="tx1"/>
                </a:solidFill>
                <a:effectLst/>
                <a:uLnTx/>
                <a:uFillTx/>
                <a:latin typeface="+mj-lt"/>
                <a:ea typeface="+mj-ea"/>
                <a:cs typeface="+mj-cs"/>
              </a:rPr>
              <a:t>Some withhold judgment.</a:t>
            </a:r>
            <a:br>
              <a:rPr kumimoji="0" lang="en-US" sz="4400" b="0" i="0" u="none" strike="noStrike" kern="1200" cap="none" spc="0" normalizeH="0" noProof="0" dirty="0" smtClean="0">
                <a:ln>
                  <a:noFill/>
                </a:ln>
                <a:solidFill>
                  <a:schemeClr val="tx1"/>
                </a:solidFill>
                <a:effectLst/>
                <a:uLnTx/>
                <a:uFillTx/>
                <a:latin typeface="+mj-lt"/>
                <a:ea typeface="+mj-ea"/>
                <a:cs typeface="+mj-cs"/>
              </a:rPr>
            </a:br>
            <a:endParaRPr lang="en-US" sz="4400" dirty="0" smtClean="0">
              <a:latin typeface="+mj-lt"/>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chemeClr val="tx1"/>
                </a:solidFill>
                <a:effectLst/>
                <a:uLnTx/>
                <a:uFillTx/>
                <a:latin typeface="+mj-lt"/>
                <a:ea typeface="+mj-ea"/>
                <a:cs typeface="+mj-cs"/>
              </a:rPr>
              <a:t>Certainly</a:t>
            </a:r>
            <a:r>
              <a:rPr lang="en-US" sz="4400" baseline="0" dirty="0" smtClean="0">
                <a:latin typeface="+mj-lt"/>
                <a:ea typeface="+mj-ea"/>
                <a:cs typeface="+mj-cs"/>
              </a:rPr>
              <a:t>,</a:t>
            </a:r>
            <a:r>
              <a:rPr lang="en-US" sz="4400" dirty="0" smtClean="0">
                <a:latin typeface="+mj-lt"/>
                <a:ea typeface="+mj-ea"/>
                <a:cs typeface="+mj-cs"/>
              </a:rPr>
              <a:t> we can use evidence to convince people.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Picture 2" descr="C:\Users\brian\Desktop\storage\Creation Science Discussion Group\other speeches\Fingerworks\zzowl.jpg"/>
          <p:cNvPicPr>
            <a:picLocks noChangeAspect="1" noChangeArrowheads="1"/>
          </p:cNvPicPr>
          <p:nvPr/>
        </p:nvPicPr>
        <p:blipFill>
          <a:blip r:embed="rId2">
            <a:lum bright="30000" contrast="-85000"/>
          </a:blip>
          <a:srcRect/>
          <a:stretch>
            <a:fillRect/>
          </a:stretch>
        </p:blipFill>
        <p:spPr bwMode="auto">
          <a:xfrm>
            <a:off x="-838200" y="0"/>
            <a:ext cx="10763677" cy="6858000"/>
          </a:xfrm>
          <a:prstGeom prst="rect">
            <a:avLst/>
          </a:prstGeom>
          <a:noFill/>
        </p:spPr>
      </p:pic>
      <p:sp>
        <p:nvSpPr>
          <p:cNvPr id="4" name="Title 1"/>
          <p:cNvSpPr txBox="1">
            <a:spLocks/>
          </p:cNvSpPr>
          <p:nvPr/>
        </p:nvSpPr>
        <p:spPr>
          <a:xfrm>
            <a:off x="609600" y="152400"/>
            <a:ext cx="7924800" cy="990600"/>
          </a:xfrm>
          <a:prstGeom prst="rect">
            <a:avLst/>
          </a:prstGeom>
        </p:spPr>
        <p:txBody>
          <a:bodyPr vert="horz" lIns="91440" tIns="45720" rIns="91440" bIns="45720" rtlCol="0" anchor="ctr">
            <a:normAutofit fontScale="8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5000" baseline="0" dirty="0" smtClean="0">
                <a:latin typeface="+mj-lt"/>
                <a:ea typeface="+mj-ea"/>
                <a:cs typeface="+mj-cs"/>
              </a:rPr>
              <a:t>Choice</a:t>
            </a:r>
            <a:r>
              <a:rPr lang="en-US" sz="5000" dirty="0" smtClean="0">
                <a:latin typeface="+mj-lt"/>
                <a:ea typeface="+mj-ea"/>
                <a:cs typeface="+mj-cs"/>
              </a:rPr>
              <a:t> Charts</a:t>
            </a:r>
            <a:br>
              <a:rPr lang="en-US" sz="5000" dirty="0" smtClean="0">
                <a:latin typeface="+mj-lt"/>
                <a:ea typeface="+mj-ea"/>
                <a:cs typeface="+mj-cs"/>
              </a:rPr>
            </a:br>
            <a:r>
              <a:rPr lang="en-US" sz="2900" dirty="0" smtClean="0">
                <a:latin typeface="+mj-lt"/>
                <a:ea typeface="+mj-ea"/>
                <a:cs typeface="+mj-cs"/>
              </a:rPr>
              <a:t>When does bias apply?</a:t>
            </a:r>
            <a:endParaRPr kumimoji="0" lang="en-US" sz="2900" b="0" i="0" u="none" strike="noStrike" kern="1200" cap="none" spc="0" normalizeH="0" baseline="0" noProof="0" dirty="0">
              <a:ln>
                <a:noFill/>
              </a:ln>
              <a:solidFill>
                <a:schemeClr val="tx1"/>
              </a:solidFill>
              <a:effectLst/>
              <a:uLnTx/>
              <a:uFillTx/>
              <a:latin typeface="+mj-lt"/>
              <a:ea typeface="+mj-ea"/>
              <a:cs typeface="+mj-cs"/>
            </a:endParaRPr>
          </a:p>
        </p:txBody>
      </p:sp>
      <p:pic>
        <p:nvPicPr>
          <p:cNvPr id="1026" name="Picture 2"/>
          <p:cNvPicPr>
            <a:picLocks noChangeAspect="1" noChangeArrowheads="1"/>
          </p:cNvPicPr>
          <p:nvPr/>
        </p:nvPicPr>
        <p:blipFill>
          <a:blip r:embed="rId3"/>
          <a:srcRect/>
          <a:stretch>
            <a:fillRect/>
          </a:stretch>
        </p:blipFill>
        <p:spPr bwMode="auto">
          <a:xfrm>
            <a:off x="-103546" y="1066800"/>
            <a:ext cx="4890939" cy="26669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Picture 2" descr="C:\Users\brian\Desktop\storage\Creation Science Discussion Group\other speeches\Fingerworks\zzowl.jpg"/>
          <p:cNvPicPr>
            <a:picLocks noChangeAspect="1" noChangeArrowheads="1"/>
          </p:cNvPicPr>
          <p:nvPr/>
        </p:nvPicPr>
        <p:blipFill>
          <a:blip r:embed="rId2">
            <a:lum bright="30000" contrast="-85000"/>
          </a:blip>
          <a:srcRect/>
          <a:stretch>
            <a:fillRect/>
          </a:stretch>
        </p:blipFill>
        <p:spPr bwMode="auto">
          <a:xfrm>
            <a:off x="-838200" y="0"/>
            <a:ext cx="10763677" cy="6858000"/>
          </a:xfrm>
          <a:prstGeom prst="rect">
            <a:avLst/>
          </a:prstGeom>
          <a:noFill/>
        </p:spPr>
      </p:pic>
      <p:sp>
        <p:nvSpPr>
          <p:cNvPr id="4" name="Title 1"/>
          <p:cNvSpPr txBox="1">
            <a:spLocks/>
          </p:cNvSpPr>
          <p:nvPr/>
        </p:nvSpPr>
        <p:spPr>
          <a:xfrm>
            <a:off x="609600" y="152400"/>
            <a:ext cx="7924800" cy="990600"/>
          </a:xfrm>
          <a:prstGeom prst="rect">
            <a:avLst/>
          </a:prstGeom>
        </p:spPr>
        <p:txBody>
          <a:bodyPr vert="horz" lIns="91440" tIns="45720" rIns="91440" bIns="45720" rtlCol="0" anchor="ctr">
            <a:normAutofit fontScale="8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5000" baseline="0" dirty="0" smtClean="0">
                <a:latin typeface="+mj-lt"/>
                <a:ea typeface="+mj-ea"/>
                <a:cs typeface="+mj-cs"/>
              </a:rPr>
              <a:t>Choice</a:t>
            </a:r>
            <a:r>
              <a:rPr lang="en-US" sz="5000" dirty="0" smtClean="0">
                <a:latin typeface="+mj-lt"/>
                <a:ea typeface="+mj-ea"/>
                <a:cs typeface="+mj-cs"/>
              </a:rPr>
              <a:t> Charts</a:t>
            </a:r>
            <a:br>
              <a:rPr lang="en-US" sz="5000" dirty="0" smtClean="0">
                <a:latin typeface="+mj-lt"/>
                <a:ea typeface="+mj-ea"/>
                <a:cs typeface="+mj-cs"/>
              </a:rPr>
            </a:br>
            <a:r>
              <a:rPr lang="en-US" sz="2900" dirty="0" smtClean="0">
                <a:latin typeface="+mj-lt"/>
                <a:ea typeface="+mj-ea"/>
                <a:cs typeface="+mj-cs"/>
              </a:rPr>
              <a:t>When does bias apply?</a:t>
            </a:r>
            <a:endParaRPr kumimoji="0" lang="en-US" sz="2900" b="0" i="0" u="none" strike="noStrike" kern="1200" cap="none" spc="0" normalizeH="0" baseline="0" noProof="0" dirty="0">
              <a:ln>
                <a:noFill/>
              </a:ln>
              <a:solidFill>
                <a:schemeClr val="tx1"/>
              </a:solidFill>
              <a:effectLst/>
              <a:uLnTx/>
              <a:uFillTx/>
              <a:latin typeface="+mj-lt"/>
              <a:ea typeface="+mj-ea"/>
              <a:cs typeface="+mj-cs"/>
            </a:endParaRPr>
          </a:p>
        </p:txBody>
      </p:sp>
      <p:pic>
        <p:nvPicPr>
          <p:cNvPr id="1026" name="Picture 2"/>
          <p:cNvPicPr>
            <a:picLocks noChangeAspect="1" noChangeArrowheads="1"/>
          </p:cNvPicPr>
          <p:nvPr/>
        </p:nvPicPr>
        <p:blipFill>
          <a:blip r:embed="rId3">
            <a:lum contrast="-75000"/>
          </a:blip>
          <a:srcRect/>
          <a:stretch>
            <a:fillRect/>
          </a:stretch>
        </p:blipFill>
        <p:spPr bwMode="auto">
          <a:xfrm>
            <a:off x="-103546" y="1066800"/>
            <a:ext cx="4890939" cy="26670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4572001" y="1066800"/>
            <a:ext cx="4876800" cy="2691364"/>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a:stretch>
            <a:fillRect/>
          </a:stretch>
        </p:blipFill>
        <p:spPr bwMode="auto">
          <a:xfrm>
            <a:off x="4572000" y="1066800"/>
            <a:ext cx="4876800" cy="265928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1000" fill="hold"/>
                                        <p:tgtEl>
                                          <p:spTgt spid="1028"/>
                                        </p:tgtEl>
                                        <p:attrNameLst>
                                          <p:attrName>ppt_x</p:attrName>
                                        </p:attrNameLst>
                                      </p:cBhvr>
                                      <p:tavLst>
                                        <p:tav tm="0">
                                          <p:val>
                                            <p:strVal val="0-#ppt_w/2"/>
                                          </p:val>
                                        </p:tav>
                                        <p:tav tm="100000">
                                          <p:val>
                                            <p:strVal val="#ppt_x"/>
                                          </p:val>
                                        </p:tav>
                                      </p:tavLst>
                                    </p:anim>
                                    <p:anim calcmode="lin" valueType="num">
                                      <p:cBhvr additive="base">
                                        <p:cTn id="8" dur="1000" fill="hold"/>
                                        <p:tgtEl>
                                          <p:spTgt spid="10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Picture 2" descr="C:\Users\brian\Desktop\storage\Creation Science Discussion Group\other speeches\Fingerworks\zzowl.jpg"/>
          <p:cNvPicPr>
            <a:picLocks noChangeAspect="1" noChangeArrowheads="1"/>
          </p:cNvPicPr>
          <p:nvPr/>
        </p:nvPicPr>
        <p:blipFill>
          <a:blip r:embed="rId2">
            <a:lum bright="30000" contrast="-85000"/>
          </a:blip>
          <a:srcRect/>
          <a:stretch>
            <a:fillRect/>
          </a:stretch>
        </p:blipFill>
        <p:spPr bwMode="auto">
          <a:xfrm>
            <a:off x="-838200" y="0"/>
            <a:ext cx="10763677" cy="6858000"/>
          </a:xfrm>
          <a:prstGeom prst="rect">
            <a:avLst/>
          </a:prstGeom>
          <a:noFill/>
        </p:spPr>
      </p:pic>
      <p:sp>
        <p:nvSpPr>
          <p:cNvPr id="4" name="Title 1"/>
          <p:cNvSpPr txBox="1">
            <a:spLocks/>
          </p:cNvSpPr>
          <p:nvPr/>
        </p:nvSpPr>
        <p:spPr>
          <a:xfrm>
            <a:off x="609600" y="152400"/>
            <a:ext cx="7924800" cy="990600"/>
          </a:xfrm>
          <a:prstGeom prst="rect">
            <a:avLst/>
          </a:prstGeom>
        </p:spPr>
        <p:txBody>
          <a:bodyPr vert="horz" lIns="91440" tIns="45720" rIns="91440" bIns="45720" rtlCol="0" anchor="ctr">
            <a:normAutofit fontScale="8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5000" baseline="0" dirty="0" smtClean="0">
                <a:latin typeface="+mj-lt"/>
                <a:ea typeface="+mj-ea"/>
                <a:cs typeface="+mj-cs"/>
              </a:rPr>
              <a:t>Choice</a:t>
            </a:r>
            <a:r>
              <a:rPr lang="en-US" sz="5000" dirty="0" smtClean="0">
                <a:latin typeface="+mj-lt"/>
                <a:ea typeface="+mj-ea"/>
                <a:cs typeface="+mj-cs"/>
              </a:rPr>
              <a:t> Charts</a:t>
            </a:r>
            <a:br>
              <a:rPr lang="en-US" sz="5000" dirty="0" smtClean="0">
                <a:latin typeface="+mj-lt"/>
                <a:ea typeface="+mj-ea"/>
                <a:cs typeface="+mj-cs"/>
              </a:rPr>
            </a:br>
            <a:r>
              <a:rPr lang="en-US" sz="2900" dirty="0" smtClean="0">
                <a:latin typeface="+mj-lt"/>
                <a:ea typeface="+mj-ea"/>
                <a:cs typeface="+mj-cs"/>
              </a:rPr>
              <a:t>When does bias apply?</a:t>
            </a:r>
            <a:endParaRPr kumimoji="0" lang="en-US" sz="2900" b="0" i="0" u="none" strike="noStrike" kern="1200" cap="none" spc="0" normalizeH="0" baseline="0" noProof="0" dirty="0">
              <a:ln>
                <a:noFill/>
              </a:ln>
              <a:solidFill>
                <a:schemeClr val="tx1"/>
              </a:solidFill>
              <a:effectLst/>
              <a:uLnTx/>
              <a:uFillTx/>
              <a:latin typeface="+mj-lt"/>
              <a:ea typeface="+mj-ea"/>
              <a:cs typeface="+mj-cs"/>
            </a:endParaRPr>
          </a:p>
        </p:txBody>
      </p:sp>
      <p:pic>
        <p:nvPicPr>
          <p:cNvPr id="1026" name="Picture 2"/>
          <p:cNvPicPr>
            <a:picLocks noChangeAspect="1" noChangeArrowheads="1"/>
          </p:cNvPicPr>
          <p:nvPr/>
        </p:nvPicPr>
        <p:blipFill>
          <a:blip r:embed="rId3">
            <a:lum contrast="-75000"/>
          </a:blip>
          <a:srcRect/>
          <a:stretch>
            <a:fillRect/>
          </a:stretch>
        </p:blipFill>
        <p:spPr bwMode="auto">
          <a:xfrm>
            <a:off x="-103546" y="1066800"/>
            <a:ext cx="4890939" cy="26670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lum contrast="-75000"/>
          </a:blip>
          <a:srcRect/>
          <a:stretch>
            <a:fillRect/>
          </a:stretch>
        </p:blipFill>
        <p:spPr bwMode="auto">
          <a:xfrm>
            <a:off x="4572000" y="1066800"/>
            <a:ext cx="4911751" cy="2678348"/>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a:srcRect/>
          <a:stretch>
            <a:fillRect/>
          </a:stretch>
        </p:blipFill>
        <p:spPr bwMode="auto">
          <a:xfrm>
            <a:off x="-77115" y="3581400"/>
            <a:ext cx="4877715" cy="2673571"/>
          </a:xfrm>
          <a:prstGeom prst="rect">
            <a:avLst/>
          </a:prstGeom>
          <a:noFill/>
          <a:ln w="9525">
            <a:noFill/>
            <a:miter lim="800000"/>
            <a:headEnd/>
            <a:tailEnd/>
          </a:ln>
          <a:effectLst/>
        </p:spPr>
      </p:pic>
      <p:pic>
        <p:nvPicPr>
          <p:cNvPr id="1030" name="Picture 6"/>
          <p:cNvPicPr>
            <a:picLocks noChangeAspect="1" noChangeArrowheads="1"/>
          </p:cNvPicPr>
          <p:nvPr/>
        </p:nvPicPr>
        <p:blipFill>
          <a:blip r:embed="rId6"/>
          <a:srcRect/>
          <a:stretch>
            <a:fillRect/>
          </a:stretch>
        </p:blipFill>
        <p:spPr bwMode="auto">
          <a:xfrm>
            <a:off x="4572000" y="3581400"/>
            <a:ext cx="4876800" cy="268305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26000" b="-2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38200" y="228600"/>
            <a:ext cx="7772400" cy="6324600"/>
          </a:xfrm>
        </p:spPr>
        <p:txBody>
          <a:bodyPr>
            <a:noAutofit/>
          </a:bodyPr>
          <a:lstStyle/>
          <a:p>
            <a:pPr algn="l"/>
            <a:r>
              <a:rPr lang="en-US" sz="4500" dirty="0" smtClean="0">
                <a:effectLst>
                  <a:outerShdw blurRad="38100" dist="38100" dir="2700000" algn="tl">
                    <a:srgbClr val="000000">
                      <a:alpha val="43137"/>
                    </a:srgbClr>
                  </a:outerShdw>
                </a:effectLst>
              </a:rPr>
              <a:t>I knew that acceptance of the Theory of Evolution is also a rejection of the historical account of Adam and Eve.  </a:t>
            </a:r>
            <a:br>
              <a:rPr lang="en-US" sz="4500" dirty="0" smtClean="0">
                <a:effectLst>
                  <a:outerShdw blurRad="38100" dist="38100" dir="2700000" algn="tl">
                    <a:srgbClr val="000000">
                      <a:alpha val="43137"/>
                    </a:srgbClr>
                  </a:outerShdw>
                </a:effectLst>
              </a:rPr>
            </a:br>
            <a:r>
              <a:rPr lang="en-US" sz="4500" dirty="0" smtClean="0">
                <a:effectLst>
                  <a:outerShdw blurRad="38100" dist="38100" dir="2700000" algn="tl">
                    <a:srgbClr val="000000">
                      <a:alpha val="43137"/>
                    </a:srgbClr>
                  </a:outerShdw>
                </a:effectLst>
              </a:rPr>
              <a:t>I knew that if I started cutting out the various accounts of scripture, it wouldn't be long before I doubted all of scripture.</a:t>
            </a:r>
            <a:endParaRPr lang="en-US" sz="45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Picture 2" descr="C:\Users\brian\Desktop\storage\Creation Science Discussion Group\other speeches\Fingerworks\zzowl.jpg"/>
          <p:cNvPicPr>
            <a:picLocks noChangeAspect="1" noChangeArrowheads="1"/>
          </p:cNvPicPr>
          <p:nvPr/>
        </p:nvPicPr>
        <p:blipFill>
          <a:blip r:embed="rId2">
            <a:lum bright="30000" contrast="-85000"/>
          </a:blip>
          <a:srcRect/>
          <a:stretch>
            <a:fillRect/>
          </a:stretch>
        </p:blipFill>
        <p:spPr bwMode="auto">
          <a:xfrm>
            <a:off x="-838200" y="0"/>
            <a:ext cx="10763677" cy="6858000"/>
          </a:xfrm>
          <a:prstGeom prst="rect">
            <a:avLst/>
          </a:prstGeom>
          <a:noFill/>
        </p:spPr>
      </p:pic>
      <p:sp>
        <p:nvSpPr>
          <p:cNvPr id="4" name="Title 1"/>
          <p:cNvSpPr txBox="1">
            <a:spLocks/>
          </p:cNvSpPr>
          <p:nvPr/>
        </p:nvSpPr>
        <p:spPr>
          <a:xfrm>
            <a:off x="609600" y="381000"/>
            <a:ext cx="7924800" cy="5867400"/>
          </a:xfrm>
          <a:prstGeom prst="rect">
            <a:avLst/>
          </a:prstGeom>
        </p:spPr>
        <p:txBody>
          <a:bodyPr vert="horz" lIns="91440" tIns="45720" rIns="91440" bIns="45720" rtlCol="0" anchor="ctr">
            <a:normAutofit fontScale="92500" lnSpcReduction="10000"/>
          </a:bodyPr>
          <a:lstStyle/>
          <a:p>
            <a:pPr lvl="0">
              <a:spcBef>
                <a:spcPct val="0"/>
              </a:spcBef>
              <a:defRPr/>
            </a:pPr>
            <a:r>
              <a:rPr kumimoji="0" lang="en-US" sz="4400" b="0" i="0" u="none" strike="noStrike" kern="1200" cap="none" spc="0" normalizeH="0" noProof="0" dirty="0" smtClean="0">
                <a:ln>
                  <a:noFill/>
                </a:ln>
                <a:solidFill>
                  <a:schemeClr val="tx1"/>
                </a:solidFill>
                <a:effectLst/>
                <a:uLnTx/>
                <a:uFillTx/>
                <a:latin typeface="+mj-lt"/>
                <a:ea typeface="+mj-ea"/>
                <a:cs typeface="+mj-cs"/>
              </a:rPr>
              <a:t>If you think back on my examples, It’s logically clear:</a:t>
            </a:r>
            <a:br>
              <a:rPr kumimoji="0" lang="en-US" sz="4400" b="0" i="0" u="none" strike="noStrike" kern="1200" cap="none" spc="0" normalizeH="0" noProof="0" dirty="0" smtClean="0">
                <a:ln>
                  <a:noFill/>
                </a:ln>
                <a:solidFill>
                  <a:schemeClr val="tx1"/>
                </a:solidFill>
                <a:effectLst/>
                <a:uLnTx/>
                <a:uFillTx/>
                <a:latin typeface="+mj-lt"/>
                <a:ea typeface="+mj-ea"/>
                <a:cs typeface="+mj-cs"/>
              </a:rPr>
            </a:br>
            <a:r>
              <a:rPr kumimoji="0" lang="en-US" sz="5900" b="0" i="0" u="none" strike="noStrike" kern="1200" cap="none" spc="0" normalizeH="0" noProof="0" dirty="0" smtClean="0">
                <a:ln>
                  <a:noFill/>
                </a:ln>
                <a:solidFill>
                  <a:schemeClr val="tx1"/>
                </a:solidFill>
                <a:effectLst/>
                <a:uLnTx/>
                <a:uFillTx/>
                <a:latin typeface="Monotype Corsiva" pitchFamily="66" charset="0"/>
                <a:ea typeface="Batang" pitchFamily="18" charset="-127"/>
                <a:cs typeface="+mj-cs"/>
              </a:rPr>
              <a:t>You can’t research everything</a:t>
            </a:r>
            <a:r>
              <a:rPr lang="en-US" sz="5900" dirty="0" smtClean="0">
                <a:latin typeface="Monotype Corsiva" pitchFamily="66" charset="0"/>
                <a:ea typeface="Batang" pitchFamily="18" charset="-127"/>
                <a:cs typeface="+mj-cs"/>
              </a:rPr>
              <a:t>!</a:t>
            </a:r>
            <a:r>
              <a:rPr kumimoji="0" lang="en-US" sz="5900" b="0" i="0" u="none" strike="noStrike" kern="1200" cap="none" spc="0" normalizeH="0" noProof="0" dirty="0" smtClean="0">
                <a:ln>
                  <a:noFill/>
                </a:ln>
                <a:solidFill>
                  <a:schemeClr val="tx1"/>
                </a:solidFill>
                <a:effectLst/>
                <a:uLnTx/>
                <a:uFillTx/>
                <a:latin typeface="Monotype Corsiva" pitchFamily="66" charset="0"/>
                <a:ea typeface="Batang" pitchFamily="18" charset="-127"/>
                <a:cs typeface="+mj-cs"/>
              </a:rPr>
              <a:t> </a:t>
            </a:r>
            <a:r>
              <a:rPr kumimoji="0" lang="en-US" sz="5900" b="0" i="0" u="none" strike="noStrike" kern="1200" cap="none" spc="0" normalizeH="0" noProof="0" dirty="0" smtClean="0">
                <a:ln>
                  <a:noFill/>
                </a:ln>
                <a:solidFill>
                  <a:schemeClr val="tx1"/>
                </a:solidFill>
                <a:effectLst/>
                <a:uLnTx/>
                <a:uFillTx/>
                <a:latin typeface="Monotype Corsiva" pitchFamily="66" charset="0"/>
                <a:ea typeface="+mj-ea"/>
                <a:cs typeface="+mj-cs"/>
              </a:rPr>
              <a:t> </a:t>
            </a:r>
            <a:r>
              <a:rPr kumimoji="0" lang="en-US" sz="4400" b="0" i="0" u="none" strike="noStrike" kern="1200" cap="none" spc="0" normalizeH="0" noProof="0" dirty="0" smtClean="0">
                <a:ln>
                  <a:noFill/>
                </a:ln>
                <a:solidFill>
                  <a:schemeClr val="tx1"/>
                </a:solidFill>
                <a:effectLst/>
                <a:uLnTx/>
                <a:uFillTx/>
                <a:latin typeface="+mj-lt"/>
                <a:ea typeface="+mj-ea"/>
                <a:cs typeface="+mj-cs"/>
              </a:rPr>
              <a:t/>
            </a:r>
            <a:br>
              <a:rPr kumimoji="0" lang="en-US" sz="4400" b="0" i="0" u="none" strike="noStrike" kern="1200" cap="none" spc="0" normalizeH="0" noProof="0" dirty="0" smtClean="0">
                <a:ln>
                  <a:noFill/>
                </a:ln>
                <a:solidFill>
                  <a:schemeClr val="tx1"/>
                </a:solidFill>
                <a:effectLst/>
                <a:uLnTx/>
                <a:uFillTx/>
                <a:latin typeface="+mj-lt"/>
                <a:ea typeface="+mj-ea"/>
                <a:cs typeface="+mj-cs"/>
              </a:rPr>
            </a:br>
            <a:r>
              <a:rPr kumimoji="0" lang="en-US" sz="4400" b="0" i="0" u="none" strike="noStrike" kern="1200" cap="none" spc="0" normalizeH="0" noProof="0" dirty="0" smtClean="0">
                <a:ln>
                  <a:noFill/>
                </a:ln>
                <a:solidFill>
                  <a:schemeClr val="tx1"/>
                </a:solidFill>
                <a:effectLst/>
                <a:uLnTx/>
                <a:uFillTx/>
                <a:latin typeface="+mj-lt"/>
                <a:ea typeface="+mj-ea"/>
                <a:cs typeface="+mj-cs"/>
              </a:rPr>
              <a:t>You have to decide to trust along the way.  Some trust mom.  Some trust their teachers.  Some only trust science (actually, scientists).  </a:t>
            </a:r>
            <a:br>
              <a:rPr kumimoji="0" lang="en-US" sz="4400" b="0" i="0" u="none" strike="noStrike" kern="1200" cap="none" spc="0" normalizeH="0" noProof="0" dirty="0" smtClean="0">
                <a:ln>
                  <a:noFill/>
                </a:ln>
                <a:solidFill>
                  <a:schemeClr val="tx1"/>
                </a:solidFill>
                <a:effectLst/>
                <a:uLnTx/>
                <a:uFillTx/>
                <a:latin typeface="+mj-lt"/>
                <a:ea typeface="+mj-ea"/>
                <a:cs typeface="+mj-cs"/>
              </a:rPr>
            </a:br>
            <a:r>
              <a:rPr kumimoji="0" lang="en-US" sz="4400" b="0" i="0" u="none" strike="noStrike" kern="1200" cap="none" spc="0" normalizeH="0" noProof="0" dirty="0" smtClean="0">
                <a:ln>
                  <a:noFill/>
                </a:ln>
                <a:solidFill>
                  <a:schemeClr val="tx1"/>
                </a:solidFill>
                <a:effectLst/>
                <a:uLnTx/>
                <a:uFillTx/>
                <a:latin typeface="+mj-lt"/>
                <a:ea typeface="+mj-ea"/>
                <a:cs typeface="+mj-cs"/>
              </a:rPr>
              <a:t>No matter who you decide to trust, you’re excluding contrary testimony.</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Picture 2" descr="C:\Users\brian\Desktop\storage\Creation Science Discussion Group\other speeches\Fingerworks\zzowl.jpg"/>
          <p:cNvPicPr>
            <a:picLocks noChangeAspect="1" noChangeArrowheads="1"/>
          </p:cNvPicPr>
          <p:nvPr/>
        </p:nvPicPr>
        <p:blipFill>
          <a:blip r:embed="rId2">
            <a:lum bright="30000" contrast="-85000"/>
          </a:blip>
          <a:srcRect/>
          <a:stretch>
            <a:fillRect/>
          </a:stretch>
        </p:blipFill>
        <p:spPr bwMode="auto">
          <a:xfrm>
            <a:off x="-838200" y="0"/>
            <a:ext cx="10763677" cy="6858000"/>
          </a:xfrm>
          <a:prstGeom prst="rect">
            <a:avLst/>
          </a:prstGeom>
          <a:noFill/>
        </p:spPr>
      </p:pic>
      <p:sp>
        <p:nvSpPr>
          <p:cNvPr id="4" name="Title 1"/>
          <p:cNvSpPr txBox="1">
            <a:spLocks/>
          </p:cNvSpPr>
          <p:nvPr/>
        </p:nvSpPr>
        <p:spPr>
          <a:xfrm>
            <a:off x="609600" y="228600"/>
            <a:ext cx="9144000" cy="914400"/>
          </a:xfrm>
          <a:prstGeom prst="rect">
            <a:avLst/>
          </a:prstGeom>
        </p:spPr>
        <p:txBody>
          <a:bodyPr vert="horz" lIns="91440" tIns="45720" rIns="91440" bIns="45720" rtlCol="0" anchor="ctr">
            <a:normAutofit/>
          </a:bodyPr>
          <a:lstStyle/>
          <a:p>
            <a:pPr lvl="0">
              <a:spcBef>
                <a:spcPct val="0"/>
              </a:spcBef>
              <a:defRPr/>
            </a:pPr>
            <a:r>
              <a:rPr kumimoji="0" lang="en-US" sz="4400" b="0" i="0" u="none" strike="noStrike" kern="1200" cap="none" spc="0" normalizeH="0" noProof="0" dirty="0" smtClean="0">
                <a:ln>
                  <a:noFill/>
                </a:ln>
                <a:solidFill>
                  <a:schemeClr val="tx1"/>
                </a:solidFill>
                <a:effectLst/>
                <a:uLnTx/>
                <a:uFillTx/>
                <a:latin typeface="+mj-lt"/>
                <a:ea typeface="+mj-ea"/>
                <a:cs typeface="+mj-cs"/>
              </a:rPr>
              <a:t>“Scientists remove their bias.”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Picture 2" descr="C:\Users\brian\Desktop\storage\Creation Science Discussion Group\other speeches\Fingerworks\zzowl.jpg"/>
          <p:cNvPicPr>
            <a:picLocks noChangeAspect="1" noChangeArrowheads="1"/>
          </p:cNvPicPr>
          <p:nvPr/>
        </p:nvPicPr>
        <p:blipFill>
          <a:blip r:embed="rId2">
            <a:lum bright="30000" contrast="-85000"/>
          </a:blip>
          <a:srcRect/>
          <a:stretch>
            <a:fillRect/>
          </a:stretch>
        </p:blipFill>
        <p:spPr bwMode="auto">
          <a:xfrm>
            <a:off x="-838200" y="0"/>
            <a:ext cx="10763677" cy="6858000"/>
          </a:xfrm>
          <a:prstGeom prst="rect">
            <a:avLst/>
          </a:prstGeom>
          <a:noFill/>
        </p:spPr>
      </p:pic>
      <p:sp>
        <p:nvSpPr>
          <p:cNvPr id="4" name="Title 1"/>
          <p:cNvSpPr txBox="1">
            <a:spLocks/>
          </p:cNvSpPr>
          <p:nvPr/>
        </p:nvSpPr>
        <p:spPr>
          <a:xfrm>
            <a:off x="609600" y="228600"/>
            <a:ext cx="9144000" cy="914400"/>
          </a:xfrm>
          <a:prstGeom prst="rect">
            <a:avLst/>
          </a:prstGeom>
        </p:spPr>
        <p:txBody>
          <a:bodyPr vert="horz" lIns="91440" tIns="45720" rIns="91440" bIns="45720" rtlCol="0" anchor="ctr">
            <a:normAutofit/>
          </a:bodyPr>
          <a:lstStyle/>
          <a:p>
            <a:pPr lvl="0">
              <a:spcBef>
                <a:spcPct val="0"/>
              </a:spcBef>
              <a:defRPr/>
            </a:pPr>
            <a:r>
              <a:rPr kumimoji="0" lang="en-US" sz="4400" b="0" i="0" u="none" strike="noStrike" kern="1200" cap="none" spc="0" normalizeH="0" noProof="0" dirty="0" smtClean="0">
                <a:ln>
                  <a:noFill/>
                </a:ln>
                <a:solidFill>
                  <a:schemeClr val="tx1"/>
                </a:solidFill>
                <a:effectLst/>
                <a:uLnTx/>
                <a:uFillTx/>
                <a:latin typeface="+mj-lt"/>
                <a:ea typeface="+mj-ea"/>
                <a:cs typeface="+mj-cs"/>
              </a:rPr>
              <a:t>“Scientists remove their bias.”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Title 1"/>
          <p:cNvSpPr txBox="1">
            <a:spLocks/>
          </p:cNvSpPr>
          <p:nvPr/>
        </p:nvSpPr>
        <p:spPr>
          <a:xfrm>
            <a:off x="685800" y="990600"/>
            <a:ext cx="8001000" cy="1524000"/>
          </a:xfrm>
          <a:prstGeom prst="rect">
            <a:avLst/>
          </a:prstGeom>
        </p:spPr>
        <p:txBody>
          <a:bodyPr vert="horz" lIns="91440" tIns="45720" rIns="91440" bIns="45720" rtlCol="0" anchor="ctr">
            <a:normAutofit fontScale="92500"/>
          </a:bodyPr>
          <a:lstStyle/>
          <a:p>
            <a:pPr lvl="0">
              <a:spcBef>
                <a:spcPct val="0"/>
              </a:spcBef>
              <a:defRPr/>
            </a:pPr>
            <a:r>
              <a:rPr kumimoji="0" lang="en-US" sz="4400" b="0" i="0" u="none" strike="noStrike" kern="1200" cap="none" spc="0" normalizeH="0" noProof="0" dirty="0" smtClean="0">
                <a:ln>
                  <a:noFill/>
                </a:ln>
                <a:solidFill>
                  <a:schemeClr val="tx1"/>
                </a:solidFill>
                <a:effectLst/>
                <a:uLnTx/>
                <a:uFillTx/>
                <a:latin typeface="+mj-lt"/>
                <a:ea typeface="+mj-ea"/>
                <a:cs typeface="+mj-cs"/>
              </a:rPr>
              <a:t>If this is done with sincerity, there will be more objectivity, however…</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Picture 2" descr="C:\Users\brian\Desktop\storage\Creation Science Discussion Group\other speeches\Fingerworks\zzowl.jpg"/>
          <p:cNvPicPr>
            <a:picLocks noChangeAspect="1" noChangeArrowheads="1"/>
          </p:cNvPicPr>
          <p:nvPr/>
        </p:nvPicPr>
        <p:blipFill>
          <a:blip r:embed="rId2">
            <a:lum bright="30000" contrast="-85000"/>
          </a:blip>
          <a:srcRect/>
          <a:stretch>
            <a:fillRect/>
          </a:stretch>
        </p:blipFill>
        <p:spPr bwMode="auto">
          <a:xfrm>
            <a:off x="-838200" y="0"/>
            <a:ext cx="10763677" cy="6858000"/>
          </a:xfrm>
          <a:prstGeom prst="rect">
            <a:avLst/>
          </a:prstGeom>
          <a:noFill/>
        </p:spPr>
      </p:pic>
      <p:sp>
        <p:nvSpPr>
          <p:cNvPr id="4" name="Title 1"/>
          <p:cNvSpPr txBox="1">
            <a:spLocks/>
          </p:cNvSpPr>
          <p:nvPr/>
        </p:nvSpPr>
        <p:spPr>
          <a:xfrm>
            <a:off x="609600" y="228600"/>
            <a:ext cx="9144000" cy="914400"/>
          </a:xfrm>
          <a:prstGeom prst="rect">
            <a:avLst/>
          </a:prstGeom>
        </p:spPr>
        <p:txBody>
          <a:bodyPr vert="horz" lIns="91440" tIns="45720" rIns="91440" bIns="45720" rtlCol="0" anchor="ctr">
            <a:normAutofit/>
          </a:bodyPr>
          <a:lstStyle/>
          <a:p>
            <a:pPr lvl="0">
              <a:spcBef>
                <a:spcPct val="0"/>
              </a:spcBef>
              <a:defRPr/>
            </a:pPr>
            <a:r>
              <a:rPr kumimoji="0" lang="en-US" sz="4400" b="0" i="0" u="none" strike="noStrike" kern="1200" cap="none" spc="0" normalizeH="0" noProof="0" dirty="0" smtClean="0">
                <a:ln>
                  <a:noFill/>
                </a:ln>
                <a:solidFill>
                  <a:schemeClr val="tx1"/>
                </a:solidFill>
                <a:effectLst/>
                <a:uLnTx/>
                <a:uFillTx/>
                <a:latin typeface="+mj-lt"/>
                <a:ea typeface="+mj-ea"/>
                <a:cs typeface="+mj-cs"/>
              </a:rPr>
              <a:t>“Scientists remove their bias.”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Title 1"/>
          <p:cNvSpPr txBox="1">
            <a:spLocks/>
          </p:cNvSpPr>
          <p:nvPr/>
        </p:nvSpPr>
        <p:spPr>
          <a:xfrm>
            <a:off x="685800" y="990600"/>
            <a:ext cx="8001000" cy="1524000"/>
          </a:xfrm>
          <a:prstGeom prst="rect">
            <a:avLst/>
          </a:prstGeom>
        </p:spPr>
        <p:txBody>
          <a:bodyPr vert="horz" lIns="91440" tIns="45720" rIns="91440" bIns="45720" rtlCol="0" anchor="ctr">
            <a:normAutofit fontScale="92500"/>
          </a:bodyPr>
          <a:lstStyle/>
          <a:p>
            <a:pPr lvl="0">
              <a:spcBef>
                <a:spcPct val="0"/>
              </a:spcBef>
              <a:defRPr/>
            </a:pPr>
            <a:r>
              <a:rPr kumimoji="0" lang="en-US" sz="4400" b="0" i="0" u="none" strike="noStrike" kern="1200" cap="none" spc="0" normalizeH="0" noProof="0" dirty="0" smtClean="0">
                <a:ln>
                  <a:noFill/>
                </a:ln>
                <a:solidFill>
                  <a:schemeClr val="tx1"/>
                </a:solidFill>
                <a:effectLst/>
                <a:uLnTx/>
                <a:uFillTx/>
                <a:latin typeface="+mj-lt"/>
                <a:ea typeface="+mj-ea"/>
                <a:cs typeface="+mj-cs"/>
              </a:rPr>
              <a:t>If this is done with sincerity, there will be more objectivity, however…</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Title 1"/>
          <p:cNvSpPr txBox="1">
            <a:spLocks/>
          </p:cNvSpPr>
          <p:nvPr/>
        </p:nvSpPr>
        <p:spPr>
          <a:xfrm>
            <a:off x="685800" y="2286000"/>
            <a:ext cx="8001000" cy="2895600"/>
          </a:xfrm>
          <a:prstGeom prst="rect">
            <a:avLst/>
          </a:prstGeom>
        </p:spPr>
        <p:txBody>
          <a:bodyPr vert="horz" lIns="91440" tIns="45720" rIns="91440" bIns="45720" rtlCol="0" anchor="ctr">
            <a:normAutofit fontScale="92500"/>
          </a:bodyPr>
          <a:lstStyle/>
          <a:p>
            <a:pPr lvl="0">
              <a:spcBef>
                <a:spcPct val="0"/>
              </a:spcBef>
              <a:defRPr/>
            </a:pPr>
            <a:r>
              <a:rPr kumimoji="0" lang="en-US" sz="4400" b="0" i="0" u="none" strike="noStrike" kern="1200" cap="none" spc="0" normalizeH="0" noProof="0" dirty="0" smtClean="0">
                <a:ln>
                  <a:noFill/>
                </a:ln>
                <a:solidFill>
                  <a:schemeClr val="tx1"/>
                </a:solidFill>
                <a:effectLst/>
                <a:uLnTx/>
                <a:uFillTx/>
                <a:latin typeface="+mj-lt"/>
                <a:ea typeface="+mj-ea"/>
                <a:cs typeface="+mj-cs"/>
              </a:rPr>
              <a:t>You’re not removing bias as much as you are shifting your perspective.  You might be accepting evidence that you wouldn’t before.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 name="Picture 2" descr="C:\Users\brian\Desktop\storage\Creation Science Discussion Group\other speeches\Fingerworks\zzowl.jpg"/>
          <p:cNvPicPr>
            <a:picLocks noChangeAspect="1" noChangeArrowheads="1"/>
          </p:cNvPicPr>
          <p:nvPr/>
        </p:nvPicPr>
        <p:blipFill>
          <a:blip r:embed="rId2">
            <a:lum bright="30000" contrast="-85000"/>
          </a:blip>
          <a:srcRect/>
          <a:stretch>
            <a:fillRect/>
          </a:stretch>
        </p:blipFill>
        <p:spPr bwMode="auto">
          <a:xfrm>
            <a:off x="-838200" y="0"/>
            <a:ext cx="10763677" cy="6858000"/>
          </a:xfrm>
          <a:prstGeom prst="rect">
            <a:avLst/>
          </a:prstGeom>
          <a:noFill/>
        </p:spPr>
      </p:pic>
      <p:sp>
        <p:nvSpPr>
          <p:cNvPr id="4" name="Title 1"/>
          <p:cNvSpPr txBox="1">
            <a:spLocks/>
          </p:cNvSpPr>
          <p:nvPr/>
        </p:nvSpPr>
        <p:spPr>
          <a:xfrm>
            <a:off x="609600" y="228600"/>
            <a:ext cx="9144000" cy="914400"/>
          </a:xfrm>
          <a:prstGeom prst="rect">
            <a:avLst/>
          </a:prstGeom>
        </p:spPr>
        <p:txBody>
          <a:bodyPr vert="horz" lIns="91440" tIns="45720" rIns="91440" bIns="45720" rtlCol="0" anchor="ctr">
            <a:normAutofit/>
          </a:bodyPr>
          <a:lstStyle/>
          <a:p>
            <a:pPr lvl="0">
              <a:spcBef>
                <a:spcPct val="0"/>
              </a:spcBef>
              <a:defRPr/>
            </a:pPr>
            <a:r>
              <a:rPr kumimoji="0" lang="en-US" sz="4400" b="0" i="0" u="none" strike="noStrike" kern="1200" cap="none" spc="0" normalizeH="0" noProof="0" dirty="0" smtClean="0">
                <a:ln>
                  <a:noFill/>
                </a:ln>
                <a:solidFill>
                  <a:schemeClr val="tx1"/>
                </a:solidFill>
                <a:effectLst/>
                <a:uLnTx/>
                <a:uFillTx/>
                <a:latin typeface="+mj-lt"/>
                <a:ea typeface="+mj-ea"/>
                <a:cs typeface="+mj-cs"/>
              </a:rPr>
              <a:t>“Scientists remove their bias.”</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Title 1"/>
          <p:cNvSpPr txBox="1">
            <a:spLocks/>
          </p:cNvSpPr>
          <p:nvPr/>
        </p:nvSpPr>
        <p:spPr>
          <a:xfrm>
            <a:off x="685800" y="990600"/>
            <a:ext cx="8001000" cy="1524000"/>
          </a:xfrm>
          <a:prstGeom prst="rect">
            <a:avLst/>
          </a:prstGeom>
        </p:spPr>
        <p:txBody>
          <a:bodyPr vert="horz" lIns="91440" tIns="45720" rIns="91440" bIns="45720" rtlCol="0" anchor="ctr">
            <a:normAutofit fontScale="92500"/>
          </a:bodyPr>
          <a:lstStyle/>
          <a:p>
            <a:pPr lvl="0">
              <a:spcBef>
                <a:spcPct val="0"/>
              </a:spcBef>
              <a:defRPr/>
            </a:pPr>
            <a:r>
              <a:rPr kumimoji="0" lang="en-US" sz="4400" b="0" i="0" u="none" strike="noStrike" kern="1200" cap="none" spc="0" normalizeH="0" noProof="0" dirty="0" smtClean="0">
                <a:ln>
                  <a:noFill/>
                </a:ln>
                <a:solidFill>
                  <a:schemeClr val="tx1"/>
                </a:solidFill>
                <a:effectLst/>
                <a:uLnTx/>
                <a:uFillTx/>
                <a:latin typeface="+mj-lt"/>
                <a:ea typeface="+mj-ea"/>
                <a:cs typeface="+mj-cs"/>
              </a:rPr>
              <a:t>If this is done with sincerity, there will be more objectivity, however…</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Title 1"/>
          <p:cNvSpPr txBox="1">
            <a:spLocks/>
          </p:cNvSpPr>
          <p:nvPr/>
        </p:nvSpPr>
        <p:spPr>
          <a:xfrm>
            <a:off x="685800" y="2286000"/>
            <a:ext cx="8001000" cy="2895600"/>
          </a:xfrm>
          <a:prstGeom prst="rect">
            <a:avLst/>
          </a:prstGeom>
        </p:spPr>
        <p:txBody>
          <a:bodyPr vert="horz" lIns="91440" tIns="45720" rIns="91440" bIns="45720" rtlCol="0" anchor="ctr">
            <a:normAutofit fontScale="92500"/>
          </a:bodyPr>
          <a:lstStyle/>
          <a:p>
            <a:pPr lvl="0">
              <a:spcBef>
                <a:spcPct val="0"/>
              </a:spcBef>
              <a:defRPr/>
            </a:pPr>
            <a:r>
              <a:rPr kumimoji="0" lang="en-US" sz="4400" b="0" i="0" u="none" strike="noStrike" kern="1200" cap="none" spc="0" normalizeH="0" noProof="0" dirty="0" smtClean="0">
                <a:ln>
                  <a:noFill/>
                </a:ln>
                <a:solidFill>
                  <a:schemeClr val="tx1"/>
                </a:solidFill>
                <a:effectLst/>
                <a:uLnTx/>
                <a:uFillTx/>
                <a:latin typeface="+mj-lt"/>
                <a:ea typeface="+mj-ea"/>
                <a:cs typeface="+mj-cs"/>
              </a:rPr>
              <a:t>You’re not removing bias as much as you are shifting your perspective.  You might be accepting evidence that you wouldn’t before.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8" name="Title 1"/>
          <p:cNvSpPr txBox="1">
            <a:spLocks/>
          </p:cNvSpPr>
          <p:nvPr/>
        </p:nvSpPr>
        <p:spPr>
          <a:xfrm>
            <a:off x="685800" y="4876800"/>
            <a:ext cx="8001000" cy="1524000"/>
          </a:xfrm>
          <a:prstGeom prst="rect">
            <a:avLst/>
          </a:prstGeom>
        </p:spPr>
        <p:txBody>
          <a:bodyPr vert="horz" lIns="91440" tIns="45720" rIns="91440" bIns="45720" rtlCol="0" anchor="ctr">
            <a:normAutofit fontScale="85000" lnSpcReduction="10000"/>
          </a:bodyPr>
          <a:lstStyle/>
          <a:p>
            <a:pPr lvl="0">
              <a:spcBef>
                <a:spcPct val="0"/>
              </a:spcBef>
              <a:defRPr/>
            </a:pPr>
            <a:r>
              <a:rPr kumimoji="0" lang="en-US" sz="4400" b="0" i="0" u="none" strike="noStrike" kern="1200" cap="none" spc="0" normalizeH="0" noProof="0" dirty="0" smtClean="0">
                <a:ln>
                  <a:noFill/>
                </a:ln>
                <a:solidFill>
                  <a:schemeClr val="tx1"/>
                </a:solidFill>
                <a:effectLst/>
                <a:uLnTx/>
                <a:uFillTx/>
                <a:latin typeface="+mj-lt"/>
                <a:ea typeface="+mj-ea"/>
                <a:cs typeface="+mj-cs"/>
              </a:rPr>
              <a:t>An unbiased person might accept evidence to show that my hair is blonde.</a:t>
            </a: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00" y="2667000"/>
            <a:ext cx="7772400" cy="1470025"/>
          </a:xfrm>
        </p:spPr>
        <p:txBody>
          <a:bodyPr>
            <a:normAutofit/>
          </a:bodyPr>
          <a:lstStyle/>
          <a:p>
            <a:r>
              <a:rPr lang="en-US" sz="6000" u="sng" dirty="0" smtClean="0"/>
              <a:t>Insults</a:t>
            </a:r>
            <a:endParaRPr lang="en-US" sz="6000" u="sng" dirty="0"/>
          </a:p>
        </p:txBody>
      </p:sp>
      <p:sp>
        <p:nvSpPr>
          <p:cNvPr id="3" name="Rectangle 2"/>
          <p:cNvSpPr/>
          <p:nvPr/>
        </p:nvSpPr>
        <p:spPr>
          <a:xfrm>
            <a:off x="3657600" y="6858000"/>
            <a:ext cx="5486400" cy="369332"/>
          </a:xfrm>
          <a:prstGeom prst="rect">
            <a:avLst/>
          </a:prstGeom>
        </p:spPr>
        <p:txBody>
          <a:bodyPr wrap="square">
            <a:spAutoFit/>
          </a:bodyPr>
          <a:lstStyle/>
          <a:p>
            <a:r>
              <a:rPr lang="en-US" dirty="0" smtClean="0"/>
              <a:t>http://www.scienceagainstevolution.org/v16i1e.htm</a:t>
            </a:r>
            <a:endParaRPr lang="en-US" dirty="0"/>
          </a:p>
        </p:txBody>
      </p:sp>
      <p:pic>
        <p:nvPicPr>
          <p:cNvPr id="32770" name="Picture 2" descr="C:\Users\brian\Desktop\storage\Creation Science Discussion Group\other speeches\Fingerworks\IMG_4181wb.jpg"/>
          <p:cNvPicPr>
            <a:picLocks noChangeAspect="1" noChangeArrowheads="1"/>
          </p:cNvPicPr>
          <p:nvPr/>
        </p:nvPicPr>
        <p:blipFill>
          <a:blip r:embed="rId2"/>
          <a:srcRect/>
          <a:stretch>
            <a:fillRect/>
          </a:stretch>
        </p:blipFill>
        <p:spPr bwMode="auto">
          <a:xfrm>
            <a:off x="381000" y="990600"/>
            <a:ext cx="4953000" cy="4860830"/>
          </a:xfrm>
          <a:prstGeom prst="rect">
            <a:avLst/>
          </a:prstGeom>
          <a:noFill/>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33794" name="Picture 2" descr="C:\Users\brian\Desktop\storage\Creation Science Discussion Group\other speeches\Fingerworks\IMG110813_0655scr.jpg"/>
          <p:cNvPicPr>
            <a:picLocks noChangeAspect="1" noChangeArrowheads="1"/>
          </p:cNvPicPr>
          <p:nvPr/>
        </p:nvPicPr>
        <p:blipFill>
          <a:blip r:embed="rId2"/>
          <a:srcRect/>
          <a:stretch>
            <a:fillRect/>
          </a:stretch>
        </p:blipFill>
        <p:spPr bwMode="auto">
          <a:xfrm>
            <a:off x="-609600" y="0"/>
            <a:ext cx="9753600" cy="7966075"/>
          </a:xfrm>
          <a:prstGeom prst="rect">
            <a:avLst/>
          </a:prstGeom>
          <a:noFill/>
        </p:spPr>
      </p:pic>
      <p:sp>
        <p:nvSpPr>
          <p:cNvPr id="2" name="Title 1"/>
          <p:cNvSpPr>
            <a:spLocks noGrp="1"/>
          </p:cNvSpPr>
          <p:nvPr>
            <p:ph type="ctrTitle"/>
          </p:nvPr>
        </p:nvSpPr>
        <p:spPr>
          <a:xfrm>
            <a:off x="609600" y="152400"/>
            <a:ext cx="7620000" cy="1752600"/>
          </a:xfrm>
          <a:solidFill>
            <a:schemeClr val="tx1">
              <a:alpha val="50000"/>
            </a:schemeClr>
          </a:solidFill>
        </p:spPr>
        <p:txBody>
          <a:bodyPr>
            <a:normAutofit fontScale="90000"/>
          </a:bodyPr>
          <a:lstStyle/>
          <a:p>
            <a:pPr algn="l"/>
            <a:r>
              <a:rPr lang="en-US" dirty="0" smtClean="0">
                <a:solidFill>
                  <a:schemeClr val="bg1"/>
                </a:solidFill>
                <a:effectLst>
                  <a:outerShdw blurRad="38100" dist="38100" dir="2700000" algn="tl">
                    <a:srgbClr val="000000">
                      <a:alpha val="43137"/>
                    </a:srgbClr>
                  </a:outerShdw>
                </a:effectLst>
              </a:rPr>
              <a:t>These quotes are from a recently published email debate about how science is against evolution.</a:t>
            </a:r>
            <a:endParaRPr lang="en-US" dirty="0">
              <a:solidFill>
                <a:schemeClr val="bg1"/>
              </a:solidFill>
              <a:effectLst>
                <a:outerShdw blurRad="38100" dist="38100" dir="2700000" algn="tl">
                  <a:srgbClr val="000000">
                    <a:alpha val="43137"/>
                  </a:srgbClr>
                </a:outerShdw>
              </a:effectLst>
            </a:endParaRPr>
          </a:p>
        </p:txBody>
      </p:sp>
      <p:sp>
        <p:nvSpPr>
          <p:cNvPr id="3" name="Rectangle 2"/>
          <p:cNvSpPr/>
          <p:nvPr/>
        </p:nvSpPr>
        <p:spPr>
          <a:xfrm>
            <a:off x="3657600" y="6858000"/>
            <a:ext cx="5486400" cy="369332"/>
          </a:xfrm>
          <a:prstGeom prst="rect">
            <a:avLst/>
          </a:prstGeom>
        </p:spPr>
        <p:txBody>
          <a:bodyPr wrap="square">
            <a:spAutoFit/>
          </a:bodyPr>
          <a:lstStyle/>
          <a:p>
            <a:r>
              <a:rPr lang="en-US" dirty="0" smtClean="0"/>
              <a:t>http://www.scienceagainstevolution.org/v16i1e.htm</a:t>
            </a:r>
            <a:endParaRPr lang="en-US"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2" descr="C:\Users\brian\Desktop\storage\Creation Science Discussion Group\other speeches\Fingerworks\IMG110813_0655scr.jpg"/>
          <p:cNvPicPr>
            <a:picLocks noChangeAspect="1" noChangeArrowheads="1"/>
          </p:cNvPicPr>
          <p:nvPr/>
        </p:nvPicPr>
        <p:blipFill>
          <a:blip r:embed="rId2">
            <a:lum bright="30000" contrast="-75000"/>
          </a:blip>
          <a:srcRect/>
          <a:stretch>
            <a:fillRect/>
          </a:stretch>
        </p:blipFill>
        <p:spPr bwMode="auto">
          <a:xfrm>
            <a:off x="-609600" y="0"/>
            <a:ext cx="9753600" cy="7966075"/>
          </a:xfrm>
          <a:prstGeom prst="rect">
            <a:avLst/>
          </a:prstGeom>
          <a:noFill/>
        </p:spPr>
      </p:pic>
      <p:sp>
        <p:nvSpPr>
          <p:cNvPr id="2" name="Title 1"/>
          <p:cNvSpPr>
            <a:spLocks noGrp="1"/>
          </p:cNvSpPr>
          <p:nvPr>
            <p:ph type="ctrTitle"/>
          </p:nvPr>
        </p:nvSpPr>
        <p:spPr>
          <a:xfrm>
            <a:off x="609600" y="381000"/>
            <a:ext cx="7772400" cy="1470025"/>
          </a:xfrm>
        </p:spPr>
        <p:txBody>
          <a:bodyPr>
            <a:normAutofit fontScale="90000"/>
          </a:bodyPr>
          <a:lstStyle/>
          <a:p>
            <a:pPr algn="l"/>
            <a:r>
              <a:rPr lang="en-US" dirty="0" smtClean="0">
                <a:solidFill>
                  <a:schemeClr val="tx1">
                    <a:lumMod val="75000"/>
                    <a:lumOff val="25000"/>
                  </a:schemeClr>
                </a:solidFill>
              </a:rPr>
              <a:t>These quotes are from a recently published email debate about how science is against evolution.</a:t>
            </a:r>
            <a:endParaRPr lang="en-US" dirty="0">
              <a:solidFill>
                <a:schemeClr val="tx1">
                  <a:lumMod val="75000"/>
                  <a:lumOff val="25000"/>
                </a:schemeClr>
              </a:solidFill>
            </a:endParaRPr>
          </a:p>
        </p:txBody>
      </p:sp>
      <p:sp>
        <p:nvSpPr>
          <p:cNvPr id="3" name="Rectangle 2"/>
          <p:cNvSpPr/>
          <p:nvPr/>
        </p:nvSpPr>
        <p:spPr>
          <a:xfrm>
            <a:off x="3657600" y="6858000"/>
            <a:ext cx="5486400" cy="369332"/>
          </a:xfrm>
          <a:prstGeom prst="rect">
            <a:avLst/>
          </a:prstGeom>
        </p:spPr>
        <p:txBody>
          <a:bodyPr wrap="square">
            <a:spAutoFit/>
          </a:bodyPr>
          <a:lstStyle/>
          <a:p>
            <a:r>
              <a:rPr lang="en-US" dirty="0" smtClean="0"/>
              <a:t>http://www.scienceagainstevolution.org/v16i1e.htm</a:t>
            </a:r>
            <a:endParaRPr lang="en-US" dirty="0"/>
          </a:p>
        </p:txBody>
      </p:sp>
      <p:sp>
        <p:nvSpPr>
          <p:cNvPr id="4" name="Rectangle 3"/>
          <p:cNvSpPr/>
          <p:nvPr/>
        </p:nvSpPr>
        <p:spPr>
          <a:xfrm>
            <a:off x="762000" y="2413338"/>
            <a:ext cx="7620000" cy="2246769"/>
          </a:xfrm>
          <a:prstGeom prst="rect">
            <a:avLst/>
          </a:prstGeom>
        </p:spPr>
        <p:txBody>
          <a:bodyPr wrap="square">
            <a:spAutoFit/>
          </a:bodyPr>
          <a:lstStyle/>
          <a:p>
            <a:r>
              <a:rPr lang="en-US" sz="3500" dirty="0" smtClean="0"/>
              <a:t>“You're a just a common liar.”  “Creationists aren't biologists.”  </a:t>
            </a:r>
            <a:br>
              <a:rPr lang="en-US" sz="3500" dirty="0" smtClean="0"/>
            </a:br>
            <a:r>
              <a:rPr lang="en-US" sz="3500" dirty="0" smtClean="0"/>
              <a:t>“You have sufficient background to pick apart a high school curriculum.”</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5" name="Picture 2" descr="C:\Users\brian\Desktop\storage\Creation Science Discussion Group\other speeches\Fingerworks\IMG110813_0655scr.jpg"/>
          <p:cNvPicPr>
            <a:picLocks noChangeAspect="1" noChangeArrowheads="1"/>
          </p:cNvPicPr>
          <p:nvPr/>
        </p:nvPicPr>
        <p:blipFill>
          <a:blip r:embed="rId2">
            <a:lum bright="30000" contrast="-75000"/>
          </a:blip>
          <a:srcRect/>
          <a:stretch>
            <a:fillRect/>
          </a:stretch>
        </p:blipFill>
        <p:spPr bwMode="auto">
          <a:xfrm>
            <a:off x="-609600" y="0"/>
            <a:ext cx="9753600" cy="7966075"/>
          </a:xfrm>
          <a:prstGeom prst="rect">
            <a:avLst/>
          </a:prstGeom>
          <a:noFill/>
        </p:spPr>
      </p:pic>
      <p:sp>
        <p:nvSpPr>
          <p:cNvPr id="2" name="Title 1"/>
          <p:cNvSpPr>
            <a:spLocks noGrp="1"/>
          </p:cNvSpPr>
          <p:nvPr>
            <p:ph type="ctrTitle"/>
          </p:nvPr>
        </p:nvSpPr>
        <p:spPr>
          <a:xfrm>
            <a:off x="609600" y="381000"/>
            <a:ext cx="7772400" cy="1470025"/>
          </a:xfrm>
        </p:spPr>
        <p:txBody>
          <a:bodyPr>
            <a:normAutofit fontScale="90000"/>
          </a:bodyPr>
          <a:lstStyle/>
          <a:p>
            <a:pPr algn="l"/>
            <a:r>
              <a:rPr lang="en-US" dirty="0" smtClean="0">
                <a:solidFill>
                  <a:schemeClr val="tx1">
                    <a:lumMod val="75000"/>
                    <a:lumOff val="25000"/>
                  </a:schemeClr>
                </a:solidFill>
              </a:rPr>
              <a:t>These quotes are from a recently published email debate about how science is against evolution.</a:t>
            </a:r>
            <a:endParaRPr lang="en-US" dirty="0">
              <a:solidFill>
                <a:schemeClr val="tx1">
                  <a:lumMod val="75000"/>
                  <a:lumOff val="25000"/>
                </a:schemeClr>
              </a:solidFill>
            </a:endParaRPr>
          </a:p>
        </p:txBody>
      </p:sp>
      <p:sp>
        <p:nvSpPr>
          <p:cNvPr id="3" name="Rectangle 2"/>
          <p:cNvSpPr/>
          <p:nvPr/>
        </p:nvSpPr>
        <p:spPr>
          <a:xfrm>
            <a:off x="3657600" y="6858000"/>
            <a:ext cx="5486400" cy="369332"/>
          </a:xfrm>
          <a:prstGeom prst="rect">
            <a:avLst/>
          </a:prstGeom>
        </p:spPr>
        <p:txBody>
          <a:bodyPr wrap="square">
            <a:spAutoFit/>
          </a:bodyPr>
          <a:lstStyle/>
          <a:p>
            <a:r>
              <a:rPr lang="en-US" dirty="0" smtClean="0"/>
              <a:t>http://www.scienceagainstevolution.org/v16i1e.htm</a:t>
            </a:r>
            <a:endParaRPr lang="en-US" dirty="0"/>
          </a:p>
        </p:txBody>
      </p:sp>
      <p:sp>
        <p:nvSpPr>
          <p:cNvPr id="4" name="Rectangle 3"/>
          <p:cNvSpPr/>
          <p:nvPr/>
        </p:nvSpPr>
        <p:spPr>
          <a:xfrm>
            <a:off x="762000" y="2413338"/>
            <a:ext cx="7391400" cy="4078039"/>
          </a:xfrm>
          <a:prstGeom prst="rect">
            <a:avLst/>
          </a:prstGeom>
        </p:spPr>
        <p:txBody>
          <a:bodyPr wrap="square">
            <a:spAutoFit/>
          </a:bodyPr>
          <a:lstStyle/>
          <a:p>
            <a:r>
              <a:rPr lang="en-US" sz="3500" dirty="0" smtClean="0">
                <a:solidFill>
                  <a:schemeClr val="tx1">
                    <a:lumMod val="75000"/>
                    <a:lumOff val="25000"/>
                  </a:schemeClr>
                </a:solidFill>
              </a:rPr>
              <a:t>“You're a just a common liar.” “Creationists aren't biologists.”  </a:t>
            </a:r>
            <a:br>
              <a:rPr lang="en-US" sz="3500" dirty="0" smtClean="0">
                <a:solidFill>
                  <a:schemeClr val="tx1">
                    <a:lumMod val="75000"/>
                    <a:lumOff val="25000"/>
                  </a:schemeClr>
                </a:solidFill>
              </a:rPr>
            </a:br>
            <a:r>
              <a:rPr lang="en-US" sz="3500" dirty="0" smtClean="0">
                <a:solidFill>
                  <a:schemeClr val="tx1">
                    <a:lumMod val="75000"/>
                    <a:lumOff val="25000"/>
                  </a:schemeClr>
                </a:solidFill>
              </a:rPr>
              <a:t>“You have sufficient background to pick apart a high school curriculum.”</a:t>
            </a:r>
            <a:r>
              <a:rPr lang="en-US" sz="3500" dirty="0" smtClean="0"/>
              <a:t/>
            </a:r>
            <a:br>
              <a:rPr lang="en-US" sz="3500" dirty="0" smtClean="0"/>
            </a:br>
            <a:endParaRPr lang="en-US" sz="1400" dirty="0" smtClean="0"/>
          </a:p>
          <a:p>
            <a:r>
              <a:rPr lang="en-US" sz="3500" dirty="0" smtClean="0"/>
              <a:t>Comments like this are common in debates about evolution.  Insults can get to you if you let them.</a:t>
            </a:r>
            <a:endParaRPr lang="en-US" sz="3500"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pic>
        <p:nvPicPr>
          <p:cNvPr id="4" name="Picture 2" descr="C:\Users\brian\Desktop\storage\Creation Science Discussion Group\other speeches\Fingerworks\IMG110813_0655scr.jpg"/>
          <p:cNvPicPr>
            <a:picLocks noChangeAspect="1" noChangeArrowheads="1"/>
          </p:cNvPicPr>
          <p:nvPr/>
        </p:nvPicPr>
        <p:blipFill>
          <a:blip r:embed="rId2">
            <a:lum bright="30000" contrast="-75000"/>
          </a:blip>
          <a:srcRect/>
          <a:stretch>
            <a:fillRect/>
          </a:stretch>
        </p:blipFill>
        <p:spPr bwMode="auto">
          <a:xfrm>
            <a:off x="-609600" y="0"/>
            <a:ext cx="9753600" cy="7966075"/>
          </a:xfrm>
          <a:prstGeom prst="rect">
            <a:avLst/>
          </a:prstGeom>
          <a:noFill/>
        </p:spPr>
      </p:pic>
      <p:sp>
        <p:nvSpPr>
          <p:cNvPr id="2" name="Title 1"/>
          <p:cNvSpPr>
            <a:spLocks noGrp="1"/>
          </p:cNvSpPr>
          <p:nvPr>
            <p:ph type="ctrTitle"/>
          </p:nvPr>
        </p:nvSpPr>
        <p:spPr>
          <a:xfrm>
            <a:off x="685800" y="2667000"/>
            <a:ext cx="7772400" cy="1470025"/>
          </a:xfrm>
        </p:spPr>
        <p:txBody>
          <a:bodyPr>
            <a:normAutofit/>
          </a:bodyPr>
          <a:lstStyle/>
          <a:p>
            <a:r>
              <a:rPr lang="en-US" dirty="0" smtClean="0"/>
              <a:t>In fact, many people take positions to avoid insults.</a:t>
            </a:r>
            <a:endParaRPr lang="en-US" dirty="0"/>
          </a:p>
        </p:txBody>
      </p:sp>
      <p:sp>
        <p:nvSpPr>
          <p:cNvPr id="3" name="Rectangle 2"/>
          <p:cNvSpPr/>
          <p:nvPr/>
        </p:nvSpPr>
        <p:spPr>
          <a:xfrm>
            <a:off x="3657600" y="6858000"/>
            <a:ext cx="5486400" cy="369332"/>
          </a:xfrm>
          <a:prstGeom prst="rect">
            <a:avLst/>
          </a:prstGeom>
        </p:spPr>
        <p:txBody>
          <a:bodyPr wrap="square">
            <a:spAutoFit/>
          </a:bodyPr>
          <a:lstStyle/>
          <a:p>
            <a:r>
              <a:rPr lang="en-US" dirty="0" smtClean="0"/>
              <a:t>http://www.scienceagainstevolution.org/v16i1e.htm</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6650</TotalTime>
  <Words>5592</Words>
  <Application>Microsoft Office PowerPoint</Application>
  <PresentationFormat>On-screen Show (4:3)</PresentationFormat>
  <Paragraphs>549</Paragraphs>
  <Slides>160</Slides>
  <Notes>0</Notes>
  <HiddenSlides>0</HiddenSlides>
  <MMClips>2</MMClips>
  <ScaleCrop>false</ScaleCrop>
  <HeadingPairs>
    <vt:vector size="4" baseType="variant">
      <vt:variant>
        <vt:lpstr>Theme</vt:lpstr>
      </vt:variant>
      <vt:variant>
        <vt:i4>1</vt:i4>
      </vt:variant>
      <vt:variant>
        <vt:lpstr>Slide Titles</vt:lpstr>
      </vt:variant>
      <vt:variant>
        <vt:i4>160</vt:i4>
      </vt:variant>
    </vt:vector>
  </HeadingPairs>
  <TitlesOfParts>
    <vt:vector size="161" baseType="lpstr">
      <vt:lpstr>Office Theme</vt:lpstr>
      <vt:lpstr>The Role of Bias  In the Origins Debate</vt:lpstr>
      <vt:lpstr>Early in my adulthood,  I had a friend from my church who went to my school; he and I were both committed young earth creationists.</vt:lpstr>
      <vt:lpstr>We both liked to read.   We both liked to learn.</vt:lpstr>
      <vt:lpstr>He seemed to me to have a slight edge on his past reading.  I valued his input as a scholar.</vt:lpstr>
      <vt:lpstr>As we talked one day, he told me that educated Creationists made him mad, that they were liars.  I listened in shock.</vt:lpstr>
      <vt:lpstr>I still had a lot to learn.</vt:lpstr>
      <vt:lpstr>The impression I had was that the more a man learned, the more he accepted evolution and rejected ancient superstitions.</vt:lpstr>
      <vt:lpstr>I had a nagging question in the back of my mind:</vt:lpstr>
      <vt:lpstr>I knew that acceptance of the Theory of Evolution is also a rejection of the historical account of Adam and Eve.   I knew that if I started cutting out the various accounts of scripture, it wouldn't be long before I doubted all of scripture.</vt:lpstr>
      <vt:lpstr>I wasn't in a good place to doubt God, so I avoided the topic.</vt:lpstr>
      <vt:lpstr>For years, I held the position that scripture might be true, but the evidence probably contradicted it.</vt:lpstr>
      <vt:lpstr>During this time, however, I was praying.  I was looking at the New Testament scriptures, especially the Gospels.  I devoted myself to sermons and music that allowed me to worship my Maker.       I was growing. </vt:lpstr>
      <vt:lpstr>My unsure foundation became exposed in private conversations with my wife.  </vt:lpstr>
      <vt:lpstr>My home group went to the ICR museum,  (now the Creation &amp; Earth History Museum) and a few of the questions I had were answered.</vt:lpstr>
      <vt:lpstr>The next week, I really began to look into the science.    The more I saw, the more I got excited about YEC.</vt:lpstr>
      <vt:lpstr>After years of study, and trying to keep an open mind, I've settled into my position.</vt:lpstr>
      <vt:lpstr>It may seem at first glance that I was convinced by the evidence.  Although I think that is true in part, I do not think that is the entire story.</vt:lpstr>
      <vt:lpstr>I do NOT aim to present here that the evidence is on the side of Creation.</vt:lpstr>
      <vt:lpstr>It is, but that's beside the point.</vt:lpstr>
      <vt:lpstr>I aim to show that any evidence presented to us will invariably take a back seat to the fertility of the soil in our hearts.</vt:lpstr>
      <vt:lpstr>It is our bias that determines what we are able to see and accept for evidence.</vt:lpstr>
      <vt:lpstr>Bias defined:  An emotional inclination to a particular view.</vt:lpstr>
      <vt:lpstr>Slide 23</vt:lpstr>
      <vt:lpstr>The question is not if there is bias.</vt:lpstr>
      <vt:lpstr>The question is not if there is bias.</vt:lpstr>
      <vt:lpstr>Science is supposed to be based in objectivity - raw facts that lead to unemotional conclusions.</vt:lpstr>
      <vt:lpstr>The scientific method can be traced through:  René Descartes – who rid his mind of all bias  Francis Bacon – who described science in terms of cause and effect (experiments) Karl Popper – falsifiability   They defined how we can know things without appealing to feeling.  They set limits for “science” or knowledge.  </vt:lpstr>
      <vt:lpstr>If it ain’t falsifiable,   it ain’t science.</vt:lpstr>
      <vt:lpstr>Science works like Mathematics</vt:lpstr>
      <vt:lpstr>Science works like Mathematics</vt:lpstr>
      <vt:lpstr>Science works like Mathematics</vt:lpstr>
      <vt:lpstr>Science works like Mathematics</vt:lpstr>
      <vt:lpstr>Science works like Mathematics</vt:lpstr>
      <vt:lpstr>Science works like Mathematics</vt:lpstr>
      <vt:lpstr>Science works like Mathematics</vt:lpstr>
      <vt:lpstr>Science isn’t the only source of knowledge.</vt:lpstr>
      <vt:lpstr>Scientists have been wrong in the past.</vt:lpstr>
      <vt:lpstr>Blood letting – This probably killed George Washington  Washing hands – this revolutionized surgery, thanks to Dr. Joseph Lister.  Spontaneous generation – Francesco Redi showed that flies do not come from rotting meat.</vt:lpstr>
      <vt:lpstr>I have some serious questions about modern science too.</vt:lpstr>
      <vt:lpstr>I have some serious questions about modern science too.</vt:lpstr>
      <vt:lpstr>Gravity:</vt:lpstr>
      <vt:lpstr>Gravity:</vt:lpstr>
      <vt:lpstr>Gravity:</vt:lpstr>
      <vt:lpstr>Gravity:</vt:lpstr>
      <vt:lpstr>Gravity:</vt:lpstr>
      <vt:lpstr>Gravity:</vt:lpstr>
      <vt:lpstr>Gravity:</vt:lpstr>
      <vt:lpstr>Gravity:</vt:lpstr>
      <vt:lpstr>Gravity:</vt:lpstr>
      <vt:lpstr>Everyone does what I do.</vt:lpstr>
      <vt:lpstr>Everyone does this.</vt:lpstr>
      <vt:lpstr>Everyone does this.</vt:lpstr>
      <vt:lpstr>Everyone does this.</vt:lpstr>
      <vt:lpstr>Everyone does this.</vt:lpstr>
      <vt:lpstr>Bias is built into the scientific method.</vt:lpstr>
      <vt:lpstr>Bias is built into the scientific method.</vt:lpstr>
      <vt:lpstr>Bias is built into the scientific method.</vt:lpstr>
      <vt:lpstr>Bias is built into the scientific method.</vt:lpstr>
      <vt:lpstr>Bias is built into the scientific method.</vt:lpstr>
      <vt:lpstr>Even math has bias.</vt:lpstr>
      <vt:lpstr>Even math has bias.</vt:lpstr>
      <vt:lpstr>We can learn to see bias in science too.</vt:lpstr>
      <vt:lpstr>We can learn to see bias in science.</vt:lpstr>
      <vt:lpstr>It could be said that the more you know, the less you assume.</vt:lpstr>
      <vt:lpstr>It could be said that the more you know, the less you assume.</vt:lpstr>
      <vt:lpstr>Sometimes your position is determined by a single nonempirical assumption.</vt:lpstr>
      <vt:lpstr>Sometimes your position is determined by a single nonempirical assumption.</vt:lpstr>
      <vt:lpstr>Sometimes your position is determined by a single nonempirical assumption.</vt:lpstr>
      <vt:lpstr>Sometimes your position is determined by a single nonempirical assumption.</vt:lpstr>
      <vt:lpstr>Sometimes your position is determined by a single nonempirical assumption.</vt:lpstr>
      <vt:lpstr>Most of those issues are decided on a whim.</vt:lpstr>
      <vt:lpstr>Who can blame you   for jumping to conclusions?</vt:lpstr>
      <vt:lpstr>How long do you practice before you decide that you’re not good at piano?</vt:lpstr>
      <vt:lpstr>Slide 74</vt:lpstr>
      <vt:lpstr>Paluxy river tracks  “Even Creationists are being too skeptical, what motive do the discoverers of the tracks have to lie?”   vs. “We can’t trust them because there wasn’t anyone reliable there to witness the discovery."</vt:lpstr>
      <vt:lpstr>Noah's ark search –  They have photographs of wood on Mt. Ararat.  What else could it be? vs.  Someone is looking to make a quick buck on gullible people.</vt:lpstr>
      <vt:lpstr>Nearly ALL of the world's scientists accept Neo-Darwinism. vs. Hebrews 11 speaks of the men of Genesis as though they were real historical figures.</vt:lpstr>
      <vt:lpstr>All those positions are usually not held on scientific grounds.  We make these choices by what feels right to us.</vt:lpstr>
      <vt:lpstr>All those positions are usually not held on scientific grounds.  We make these choices by what feels right to us.</vt:lpstr>
      <vt:lpstr>Have you ever heard these claims?</vt:lpstr>
      <vt:lpstr>Research can influence your position on all these topics.</vt:lpstr>
      <vt:lpstr>Research can influence your position on all these topics.</vt:lpstr>
      <vt:lpstr>Research can influence your position on all these topics.</vt:lpstr>
      <vt:lpstr>Research can influence your position on all these topics.</vt:lpstr>
      <vt:lpstr>Slide 85</vt:lpstr>
      <vt:lpstr>Slide 86</vt:lpstr>
      <vt:lpstr>Slide 87</vt:lpstr>
      <vt:lpstr>Slide 88</vt:lpstr>
      <vt:lpstr>Slide 89</vt:lpstr>
      <vt:lpstr>Slide 90</vt:lpstr>
      <vt:lpstr>Slide 91</vt:lpstr>
      <vt:lpstr>Slide 92</vt:lpstr>
      <vt:lpstr>Slide 93</vt:lpstr>
      <vt:lpstr>Slide 94</vt:lpstr>
      <vt:lpstr>Insults</vt:lpstr>
      <vt:lpstr>These quotes are from a recently published email debate about how science is against evolution.</vt:lpstr>
      <vt:lpstr>These quotes are from a recently published email debate about how science is against evolution.</vt:lpstr>
      <vt:lpstr>These quotes are from a recently published email debate about how science is against evolution.</vt:lpstr>
      <vt:lpstr>In fact, many people take positions to avoid insults.</vt:lpstr>
      <vt:lpstr>I almost believed in evolution because “all real scientists do”.</vt:lpstr>
      <vt:lpstr>Peter predicted that they would scoff:</vt:lpstr>
      <vt:lpstr>It’s not only the religious who have faith.  Evolutionists make some outrageous, biased, faith filled claims, too.</vt:lpstr>
      <vt:lpstr>Convergent evolution: http://www.newscientist.com/article/dn21015-zoologger-the-first-reptile-with-a-true-placenta.html "Backboned animals have evolved live birth no fewer than 132 times…" "What is difficult, however, is nourishing unborn young the way mammals do. [...] It now appears that it evolved at least twice: once in mammals, and once in an obscure African lizard...  ...placental feeding has evolved in skinks not once, but three times."</vt:lpstr>
      <vt:lpstr>Do you see the bias?</vt:lpstr>
      <vt:lpstr>~ Granville Penn</vt:lpstr>
      <vt:lpstr>Slide 106</vt:lpstr>
      <vt:lpstr>Don’t ask IF you are susceptible to bias.</vt:lpstr>
      <vt:lpstr>Bias does NOT make your decisions for you.</vt:lpstr>
      <vt:lpstr>There is a single bias that influences whether you love my book.    It is this…</vt:lpstr>
      <vt:lpstr>Do you accept the testimonies of the ancient historians?</vt:lpstr>
      <vt:lpstr>Either you do…</vt:lpstr>
      <vt:lpstr>There are many truths about ancient cultures that don’t vary much.</vt:lpstr>
      <vt:lpstr>Slide 113</vt:lpstr>
      <vt:lpstr>Why did anyone believe in the gods?</vt:lpstr>
      <vt:lpstr>Why did anyone believe in the gods?</vt:lpstr>
      <vt:lpstr>Why did anyone believe in the gods?</vt:lpstr>
      <vt:lpstr>Why did anyone believe in the gods?</vt:lpstr>
      <vt:lpstr>Why did anyone believe in the gods?</vt:lpstr>
      <vt:lpstr>Why did anyone believe in the gods?</vt:lpstr>
      <vt:lpstr>Why did anyone believe in the gods?</vt:lpstr>
      <vt:lpstr>Why did anyone believe in the gods?</vt:lpstr>
      <vt:lpstr>Why did anyone believe in the gods?</vt:lpstr>
      <vt:lpstr>Why did anyone believe in the gods?</vt:lpstr>
      <vt:lpstr>Why did anyone believe in the gods?</vt:lpstr>
      <vt:lpstr>Why did anyone believe in the gods?</vt:lpstr>
      <vt:lpstr>Why did anyone believe in the gods?</vt:lpstr>
      <vt:lpstr>Why did anyone believe in the gods?</vt:lpstr>
      <vt:lpstr>Why did anyone believe in the gods?</vt:lpstr>
      <vt:lpstr>Why did anyone believe in the gods?</vt:lpstr>
      <vt:lpstr>Why did anyone believe in the gods?</vt:lpstr>
      <vt:lpstr>Slide 131</vt:lpstr>
      <vt:lpstr>Nations Were Named for Their Ancestors</vt:lpstr>
      <vt:lpstr>I spent so much time on bias, there’s no more time to explore the history.</vt:lpstr>
      <vt:lpstr>It is my personal opinion that secular History shows evidence of a young earth and a global flood better than any branch of science.</vt:lpstr>
      <vt:lpstr>You’ll have to read my book.</vt:lpstr>
      <vt:lpstr>You can't talk a man out of a position he didn't talk himself into.</vt:lpstr>
      <vt:lpstr>You can't talk a man out of a position he didn't talk himself into.</vt:lpstr>
      <vt:lpstr>Choice is powerful!</vt:lpstr>
      <vt:lpstr>I have some chosen biases.</vt:lpstr>
      <vt:lpstr>I have some chosen biases:</vt:lpstr>
      <vt:lpstr>I have some chosen biases:</vt:lpstr>
      <vt:lpstr>I have some chosen biases:</vt:lpstr>
      <vt:lpstr>I have some chosen biases:</vt:lpstr>
      <vt:lpstr>I have some chosen biases:</vt:lpstr>
      <vt:lpstr>Why did God put people in the garden with forbidden fruit?</vt:lpstr>
      <vt:lpstr>Why did God put people in the garden with forbidden fruit?</vt:lpstr>
      <vt:lpstr>Slide 147</vt:lpstr>
      <vt:lpstr>Slide 148</vt:lpstr>
      <vt:lpstr>I wasn’t won over by the evidence alone.</vt:lpstr>
      <vt:lpstr>Slide 150</vt:lpstr>
      <vt:lpstr>Slide 151</vt:lpstr>
      <vt:lpstr>So, search your heart.    Do you have a bias? </vt:lpstr>
      <vt:lpstr>It’s sort of the point, isn’t it?</vt:lpstr>
      <vt:lpstr>Slide 154</vt:lpstr>
      <vt:lpstr>Jesus did miracles in front of the Pharisees. Remember what He said.</vt:lpstr>
      <vt:lpstr>Slide 156</vt:lpstr>
      <vt:lpstr>I believe Jesus.</vt:lpstr>
      <vt:lpstr>Call me biased.</vt:lpstr>
      <vt:lpstr>What is the quality of your soil?</vt:lpstr>
      <vt:lpstr>For more information, visit: http://FromNoahtoHercules.com/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Role of Bias  In the Origins Debate</dc:title>
  <dc:creator>Brian Forbes</dc:creator>
  <cp:lastModifiedBy>Brian Forbes</cp:lastModifiedBy>
  <cp:revision>215</cp:revision>
  <dcterms:created xsi:type="dcterms:W3CDTF">2011-11-08T01:12:11Z</dcterms:created>
  <dcterms:modified xsi:type="dcterms:W3CDTF">2011-11-30T15:42:07Z</dcterms:modified>
</cp:coreProperties>
</file>